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3"/>
  </p:sldMasterIdLst>
  <p:notesMasterIdLst>
    <p:notesMasterId r:id="rId37"/>
  </p:notesMasterIdLst>
  <p:handoutMasterIdLst>
    <p:handoutMasterId r:id="rId38"/>
  </p:handoutMasterIdLst>
  <p:sldIdLst>
    <p:sldId id="392" r:id="rId14"/>
    <p:sldId id="433" r:id="rId15"/>
    <p:sldId id="409" r:id="rId16"/>
    <p:sldId id="420" r:id="rId17"/>
    <p:sldId id="426" r:id="rId18"/>
    <p:sldId id="427" r:id="rId19"/>
    <p:sldId id="411" r:id="rId20"/>
    <p:sldId id="408" r:id="rId21"/>
    <p:sldId id="419" r:id="rId22"/>
    <p:sldId id="424" r:id="rId23"/>
    <p:sldId id="413" r:id="rId24"/>
    <p:sldId id="422" r:id="rId25"/>
    <p:sldId id="421" r:id="rId26"/>
    <p:sldId id="374" r:id="rId27"/>
    <p:sldId id="429" r:id="rId28"/>
    <p:sldId id="349" r:id="rId29"/>
    <p:sldId id="350" r:id="rId30"/>
    <p:sldId id="401" r:id="rId31"/>
    <p:sldId id="400" r:id="rId32"/>
    <p:sldId id="386" r:id="rId33"/>
    <p:sldId id="434" r:id="rId34"/>
    <p:sldId id="435" r:id="rId35"/>
    <p:sldId id="432" r:id="rId36"/>
  </p:sldIdLst>
  <p:sldSz cx="12192000" cy="6858000"/>
  <p:notesSz cx="7010400" cy="9236075"/>
  <p:embeddedFontLst>
    <p:embeddedFont>
      <p:font typeface="Wingdings 2" panose="05020102010507070707" pitchFamily="18" charset="2"/>
      <p:regular r:id="rId39"/>
    </p:embeddedFont>
    <p:embeddedFont>
      <p:font typeface="Calibri" panose="020F0502020204030204" pitchFamily="34" charset="0"/>
      <p:regular r:id="rId40"/>
      <p:bold r:id="rId41"/>
      <p:italic r:id="rId42"/>
      <p:boldItalic r:id="rId43"/>
    </p:embeddedFont>
    <p:embeddedFont>
      <p:font typeface="Geometr706 BlkCn BT" panose="020B0706030503030204"/>
      <p:regular r:id="rId44"/>
    </p:embeddedFont>
    <p:embeddedFont>
      <p:font typeface="Wingdings 3" panose="05040102010807070707" pitchFamily="18" charset="2"/>
      <p:regular r:id="rId45"/>
    </p:embeddedFont>
    <p:embeddedFont>
      <p:font typeface="Geometr706 BdCn BT" panose="020B0606020203030204"/>
      <p:regular r:id="rId46"/>
    </p:embeddedFont>
    <p:embeddedFont>
      <p:font typeface="Geometr706 Md BT" panose="020B0502020203020204"/>
      <p:regular r:id="rId47"/>
      <p:bold r:id="rId48"/>
    </p:embeddedFont>
    <p:embeddedFont>
      <p:font typeface="Tw Cen MT" panose="020B0602020104020603"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63A"/>
    <a:srgbClr val="429A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84420" autoAdjust="0"/>
  </p:normalViewPr>
  <p:slideViewPr>
    <p:cSldViewPr snapToGrid="0">
      <p:cViewPr varScale="1">
        <p:scale>
          <a:sx n="60" d="100"/>
          <a:sy n="60" d="100"/>
        </p:scale>
        <p:origin x="72" y="3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226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font" Target="fonts/font1.fntdata"/><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11.fntdata"/><Relationship Id="rId57" Type="http://schemas.microsoft.com/office/2015/10/relationships/revisionInfo" Target="revisionInfo.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font" Target="fonts/font13.fntdata"/><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1221A3C0-460A-4356-9880-A3D5B4111D4A}" type="datetimeFigureOut">
              <a:rPr lang="en-US" smtClean="0"/>
              <a:t>7/11/2017</a:t>
            </a:fld>
            <a:endParaRPr lang="en-US" dirty="0"/>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FC5B2DC-7B05-44C6-9020-BB1113A77ABB}" type="slidenum">
              <a:rPr lang="en-US" smtClean="0"/>
              <a:t>‹#›</a:t>
            </a:fld>
            <a:endParaRPr lang="en-US" dirty="0"/>
          </a:p>
        </p:txBody>
      </p:sp>
    </p:spTree>
    <p:extLst>
      <p:ext uri="{BB962C8B-B14F-4D97-AF65-F5344CB8AC3E}">
        <p14:creationId xmlns:p14="http://schemas.microsoft.com/office/powerpoint/2010/main" val="781178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2"/>
            <a:ext cx="3037840" cy="463696"/>
          </a:xfrm>
          <a:prstGeom prst="rect">
            <a:avLst/>
          </a:prstGeom>
        </p:spPr>
        <p:txBody>
          <a:bodyPr vert="horz" lIns="91440" tIns="45720" rIns="91440" bIns="45720" rtlCol="0"/>
          <a:lstStyle>
            <a:lvl1pPr algn="r">
              <a:defRPr sz="1200"/>
            </a:lvl1pPr>
          </a:lstStyle>
          <a:p>
            <a:fld id="{B498B262-2536-4CB3-ACFE-CFAC63F3D639}" type="datetimeFigureOut">
              <a:rPr lang="en-US" smtClean="0"/>
              <a:t>7/11/2017</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546"/>
            <a:ext cx="5608320" cy="36370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379"/>
            <a:ext cx="3037840" cy="46369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379"/>
            <a:ext cx="3037840" cy="463696"/>
          </a:xfrm>
          <a:prstGeom prst="rect">
            <a:avLst/>
          </a:prstGeom>
        </p:spPr>
        <p:txBody>
          <a:bodyPr vert="horz" lIns="91440" tIns="45720" rIns="91440" bIns="45720" rtlCol="0" anchor="b"/>
          <a:lstStyle>
            <a:lvl1pPr algn="r">
              <a:defRPr sz="1200"/>
            </a:lvl1pPr>
          </a:lstStyle>
          <a:p>
            <a:fld id="{11A2CB44-1CF1-4142-930E-1B51ED0D074E}" type="slidenum">
              <a:rPr lang="en-US" smtClean="0"/>
              <a:t>‹#›</a:t>
            </a:fld>
            <a:endParaRPr lang="en-US" dirty="0"/>
          </a:p>
        </p:txBody>
      </p:sp>
    </p:spTree>
    <p:extLst>
      <p:ext uri="{BB962C8B-B14F-4D97-AF65-F5344CB8AC3E}">
        <p14:creationId xmlns:p14="http://schemas.microsoft.com/office/powerpoint/2010/main" val="322389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E8285-856C-4071-9A59-843E086895C2}" type="slidenum">
              <a:rPr lang="en-US" smtClean="0"/>
              <a:t>3</a:t>
            </a:fld>
            <a:endParaRPr lang="en-US" dirty="0"/>
          </a:p>
        </p:txBody>
      </p:sp>
    </p:spTree>
    <p:extLst>
      <p:ext uri="{BB962C8B-B14F-4D97-AF65-F5344CB8AC3E}">
        <p14:creationId xmlns:p14="http://schemas.microsoft.com/office/powerpoint/2010/main" val="3183421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E8285-856C-4071-9A59-843E086895C2}" type="slidenum">
              <a:rPr lang="en-US" smtClean="0"/>
              <a:t>4</a:t>
            </a:fld>
            <a:endParaRPr lang="en-US" dirty="0"/>
          </a:p>
        </p:txBody>
      </p:sp>
    </p:spTree>
    <p:extLst>
      <p:ext uri="{BB962C8B-B14F-4D97-AF65-F5344CB8AC3E}">
        <p14:creationId xmlns:p14="http://schemas.microsoft.com/office/powerpoint/2010/main" val="260257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E8285-856C-4071-9A59-843E086895C2}" type="slidenum">
              <a:rPr lang="en-US" smtClean="0"/>
              <a:t>7</a:t>
            </a:fld>
            <a:endParaRPr lang="en-US" dirty="0"/>
          </a:p>
        </p:txBody>
      </p:sp>
    </p:spTree>
    <p:extLst>
      <p:ext uri="{BB962C8B-B14F-4D97-AF65-F5344CB8AC3E}">
        <p14:creationId xmlns:p14="http://schemas.microsoft.com/office/powerpoint/2010/main" val="391367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E8285-856C-4071-9A59-843E086895C2}" type="slidenum">
              <a:rPr lang="en-US" smtClean="0"/>
              <a:t>8</a:t>
            </a:fld>
            <a:endParaRPr lang="en-US" dirty="0"/>
          </a:p>
        </p:txBody>
      </p:sp>
    </p:spTree>
    <p:extLst>
      <p:ext uri="{BB962C8B-B14F-4D97-AF65-F5344CB8AC3E}">
        <p14:creationId xmlns:p14="http://schemas.microsoft.com/office/powerpoint/2010/main" val="115399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E8285-856C-4071-9A59-843E086895C2}" type="slidenum">
              <a:rPr lang="en-US" smtClean="0"/>
              <a:t>9</a:t>
            </a:fld>
            <a:endParaRPr lang="en-US" dirty="0"/>
          </a:p>
        </p:txBody>
      </p:sp>
    </p:spTree>
    <p:extLst>
      <p:ext uri="{BB962C8B-B14F-4D97-AF65-F5344CB8AC3E}">
        <p14:creationId xmlns:p14="http://schemas.microsoft.com/office/powerpoint/2010/main" val="141913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can we revise </a:t>
            </a:r>
            <a:r>
              <a:rPr lang="en-US" baseline="0" dirty="0"/>
              <a:t>your current standards for urban streets in a way that will help you get the desired outcome in regional transit districts and local centers??</a:t>
            </a:r>
          </a:p>
          <a:p>
            <a:pPr marL="171450" indent="-171450">
              <a:buFont typeface="Arial" panose="020B0604020202020204" pitchFamily="34" charset="0"/>
              <a:buChar char="•"/>
            </a:pPr>
            <a:r>
              <a:rPr lang="en-US" baseline="0" dirty="0"/>
              <a:t>Current standards are not very pedestrian, bike or transit friendly…multiple travel lanes, high design speeds</a:t>
            </a:r>
          </a:p>
          <a:p>
            <a:endParaRPr lang="en-US" baseline="0" dirty="0"/>
          </a:p>
          <a:p>
            <a:r>
              <a:rPr lang="en-US" baseline="0" dirty="0"/>
              <a:t>7 classifications of roadway in current standards relate to urban environment in name</a:t>
            </a:r>
          </a:p>
          <a:p>
            <a:r>
              <a:rPr lang="en-US" sz="1200" b="0" i="0" u="none" strike="noStrike" kern="1200" baseline="0" dirty="0">
                <a:solidFill>
                  <a:schemeClr val="tx1"/>
                </a:solidFill>
                <a:latin typeface="+mn-lt"/>
                <a:ea typeface="+mn-ea"/>
                <a:cs typeface="+mn-cs"/>
              </a:rPr>
              <a:t>ROW </a:t>
            </a:r>
          </a:p>
          <a:p>
            <a:r>
              <a:rPr lang="en-US" sz="1200" b="0" i="0" u="none" strike="noStrike" kern="1200" baseline="0" dirty="0">
                <a:solidFill>
                  <a:schemeClr val="tx1"/>
                </a:solidFill>
                <a:latin typeface="+mn-lt"/>
                <a:ea typeface="+mn-ea"/>
                <a:cs typeface="+mn-cs"/>
              </a:rPr>
              <a:t>Travel widths (i.e., 10-ft travel lanes instead of 11-ft minimum) </a:t>
            </a:r>
          </a:p>
          <a:p>
            <a:r>
              <a:rPr lang="en-US" sz="1200" b="0" i="0" u="none" strike="noStrike" kern="1200" baseline="0" dirty="0">
                <a:solidFill>
                  <a:schemeClr val="tx1"/>
                </a:solidFill>
                <a:latin typeface="+mn-lt"/>
                <a:ea typeface="+mn-ea"/>
                <a:cs typeface="+mn-cs"/>
              </a:rPr>
              <a:t>Median widths (8-10-ft median instead of 16-ft minimum) </a:t>
            </a:r>
          </a:p>
          <a:p>
            <a:r>
              <a:rPr lang="en-US" sz="1200" b="0" i="0" u="none" strike="noStrike" kern="1200" baseline="0" dirty="0">
                <a:solidFill>
                  <a:schemeClr val="tx1"/>
                </a:solidFill>
                <a:latin typeface="+mn-lt"/>
                <a:ea typeface="+mn-ea"/>
                <a:cs typeface="+mn-cs"/>
              </a:rPr>
              <a:t>On-street parking restrictions and width (i.e., 7-ft minimum instead of existing 11-ft) </a:t>
            </a:r>
          </a:p>
          <a:p>
            <a:r>
              <a:rPr lang="en-US" sz="1200" b="0" i="0" u="none" strike="noStrike" kern="1200" baseline="0" dirty="0">
                <a:solidFill>
                  <a:schemeClr val="tx1"/>
                </a:solidFill>
                <a:latin typeface="+mn-lt"/>
                <a:ea typeface="+mn-ea"/>
                <a:cs typeface="+mn-cs"/>
              </a:rPr>
              <a:t>Design speeds (Reduction to 25-30mph) </a:t>
            </a:r>
          </a:p>
          <a:p>
            <a:r>
              <a:rPr lang="en-US" sz="1200" b="0" i="0" u="none" strike="noStrike" kern="1200" baseline="0" dirty="0">
                <a:solidFill>
                  <a:schemeClr val="tx1"/>
                </a:solidFill>
                <a:latin typeface="+mn-lt"/>
                <a:ea typeface="+mn-ea"/>
                <a:cs typeface="+mn-cs"/>
              </a:rPr>
              <a:t>Corner radii (reduction to 10-15ft to reduce crosswalk widths, larger as required. currently 45-50ft; emphasize effective radii rather than actual) </a:t>
            </a:r>
          </a:p>
          <a:p>
            <a:r>
              <a:rPr lang="en-US" sz="1200" b="0" i="0" u="none" strike="noStrike" kern="1200" baseline="0" dirty="0">
                <a:solidFill>
                  <a:schemeClr val="tx1"/>
                </a:solidFill>
                <a:latin typeface="+mn-lt"/>
                <a:ea typeface="+mn-ea"/>
                <a:cs typeface="+mn-cs"/>
              </a:rPr>
              <a:t>Sidewalk width (in commercial zones, need to have minimum 8-ft clear pedestrian zone AND landscape buffer or amenity zone rather than current min 12-ft sidewalk zone; remember frontage zone as well)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FE8285-856C-4071-9A59-843E086895C2}" type="slidenum">
              <a:rPr lang="en-US" smtClean="0"/>
              <a:t>10</a:t>
            </a:fld>
            <a:endParaRPr lang="en-US" dirty="0"/>
          </a:p>
        </p:txBody>
      </p:sp>
    </p:spTree>
    <p:extLst>
      <p:ext uri="{BB962C8B-B14F-4D97-AF65-F5344CB8AC3E}">
        <p14:creationId xmlns:p14="http://schemas.microsoft.com/office/powerpoint/2010/main" val="744428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can we revise </a:t>
            </a:r>
            <a:r>
              <a:rPr lang="en-US" baseline="0" dirty="0"/>
              <a:t>your current standards for urban streets in a way that will help you get the desired outcome in regional transit districts and local centers??</a:t>
            </a:r>
          </a:p>
          <a:p>
            <a:pPr marL="171450" indent="-171450">
              <a:buFont typeface="Arial" panose="020B0604020202020204" pitchFamily="34" charset="0"/>
              <a:buChar char="•"/>
            </a:pPr>
            <a:r>
              <a:rPr lang="en-US" baseline="0" dirty="0"/>
              <a:t>Current standards are not very pedestrian, bike or transit friendly…multiple travel lanes, high design speeds</a:t>
            </a:r>
          </a:p>
          <a:p>
            <a:endParaRPr lang="en-US" baseline="0" dirty="0"/>
          </a:p>
          <a:p>
            <a:r>
              <a:rPr lang="en-US" baseline="0" dirty="0"/>
              <a:t>7 classifications of roadway in current standards relate to urban environment in name</a:t>
            </a:r>
          </a:p>
          <a:p>
            <a:r>
              <a:rPr lang="en-US" sz="1200" b="0" i="0" u="none" strike="noStrike" kern="1200" baseline="0" dirty="0">
                <a:solidFill>
                  <a:schemeClr val="tx1"/>
                </a:solidFill>
                <a:latin typeface="+mn-lt"/>
                <a:ea typeface="+mn-ea"/>
                <a:cs typeface="+mn-cs"/>
              </a:rPr>
              <a:t>ROW </a:t>
            </a:r>
          </a:p>
          <a:p>
            <a:r>
              <a:rPr lang="en-US" sz="1200" b="0" i="0" u="none" strike="noStrike" kern="1200" baseline="0" dirty="0">
                <a:solidFill>
                  <a:schemeClr val="tx1"/>
                </a:solidFill>
                <a:latin typeface="+mn-lt"/>
                <a:ea typeface="+mn-ea"/>
                <a:cs typeface="+mn-cs"/>
              </a:rPr>
              <a:t>Travel widths (i.e., 10-ft travel lanes instead of 11-ft minimum) </a:t>
            </a:r>
          </a:p>
          <a:p>
            <a:r>
              <a:rPr lang="en-US" sz="1200" b="0" i="0" u="none" strike="noStrike" kern="1200" baseline="0" dirty="0">
                <a:solidFill>
                  <a:schemeClr val="tx1"/>
                </a:solidFill>
                <a:latin typeface="+mn-lt"/>
                <a:ea typeface="+mn-ea"/>
                <a:cs typeface="+mn-cs"/>
              </a:rPr>
              <a:t>Median widths (8-10-ft median instead of 16-ft minimum) </a:t>
            </a:r>
          </a:p>
          <a:p>
            <a:r>
              <a:rPr lang="en-US" sz="1200" b="0" i="0" u="none" strike="noStrike" kern="1200" baseline="0" dirty="0">
                <a:solidFill>
                  <a:schemeClr val="tx1"/>
                </a:solidFill>
                <a:latin typeface="+mn-lt"/>
                <a:ea typeface="+mn-ea"/>
                <a:cs typeface="+mn-cs"/>
              </a:rPr>
              <a:t>On-street parking restrictions and width (i.e., 7-ft minimum instead of existing 11-ft) </a:t>
            </a:r>
          </a:p>
          <a:p>
            <a:r>
              <a:rPr lang="en-US" sz="1200" b="0" i="0" u="none" strike="noStrike" kern="1200" baseline="0" dirty="0">
                <a:solidFill>
                  <a:schemeClr val="tx1"/>
                </a:solidFill>
                <a:latin typeface="+mn-lt"/>
                <a:ea typeface="+mn-ea"/>
                <a:cs typeface="+mn-cs"/>
              </a:rPr>
              <a:t>Design speeds (Reduction to 25-30mph) </a:t>
            </a:r>
          </a:p>
          <a:p>
            <a:r>
              <a:rPr lang="en-US" sz="1200" b="0" i="0" u="none" strike="noStrike" kern="1200" baseline="0" dirty="0">
                <a:solidFill>
                  <a:schemeClr val="tx1"/>
                </a:solidFill>
                <a:latin typeface="+mn-lt"/>
                <a:ea typeface="+mn-ea"/>
                <a:cs typeface="+mn-cs"/>
              </a:rPr>
              <a:t>Corner radii (reduction to 10-15ft to reduce crosswalk widths, larger as required. currently 45-50ft; emphasize effective radii rather than actual) </a:t>
            </a:r>
          </a:p>
          <a:p>
            <a:r>
              <a:rPr lang="en-US" sz="1200" b="0" i="0" u="none" strike="noStrike" kern="1200" baseline="0" dirty="0">
                <a:solidFill>
                  <a:schemeClr val="tx1"/>
                </a:solidFill>
                <a:latin typeface="+mn-lt"/>
                <a:ea typeface="+mn-ea"/>
                <a:cs typeface="+mn-cs"/>
              </a:rPr>
              <a:t>Sidewalk width (in commercial zones, need to have minimum 8-ft clear pedestrian zone AND landscape buffer or amenity zone rather than current min 12-ft sidewalk zone; remember frontage zone as well)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FE8285-856C-4071-9A59-843E086895C2}" type="slidenum">
              <a:rPr lang="en-US" smtClean="0"/>
              <a:t>11</a:t>
            </a:fld>
            <a:endParaRPr lang="en-US" dirty="0"/>
          </a:p>
        </p:txBody>
      </p:sp>
    </p:spTree>
    <p:extLst>
      <p:ext uri="{BB962C8B-B14F-4D97-AF65-F5344CB8AC3E}">
        <p14:creationId xmlns:p14="http://schemas.microsoft.com/office/powerpoint/2010/main" val="2187548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FE8285-856C-4071-9A59-843E086895C2}" type="slidenum">
              <a:rPr lang="en-US" smtClean="0"/>
              <a:t>12</a:t>
            </a:fld>
            <a:endParaRPr lang="en-US" dirty="0"/>
          </a:p>
        </p:txBody>
      </p:sp>
    </p:spTree>
    <p:extLst>
      <p:ext uri="{BB962C8B-B14F-4D97-AF65-F5344CB8AC3E}">
        <p14:creationId xmlns:p14="http://schemas.microsoft.com/office/powerpoint/2010/main" val="1278635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A2CB44-1CF1-4142-930E-1B51ED0D074E}" type="slidenum">
              <a:rPr lang="en-US" smtClean="0"/>
              <a:t>16</a:t>
            </a:fld>
            <a:endParaRPr lang="en-US" dirty="0"/>
          </a:p>
        </p:txBody>
      </p:sp>
    </p:spTree>
    <p:extLst>
      <p:ext uri="{BB962C8B-B14F-4D97-AF65-F5344CB8AC3E}">
        <p14:creationId xmlns:p14="http://schemas.microsoft.com/office/powerpoint/2010/main" val="3074184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050" y="0"/>
            <a:ext cx="12188950" cy="6857998"/>
          </a:xfrm>
          <a:prstGeom prst="rect">
            <a:avLst/>
          </a:prstGeom>
        </p:spPr>
      </p:pic>
      <p:sp>
        <p:nvSpPr>
          <p:cNvPr id="2" name="Title 1"/>
          <p:cNvSpPr>
            <a:spLocks noGrp="1"/>
          </p:cNvSpPr>
          <p:nvPr>
            <p:ph type="ctrTitle"/>
          </p:nvPr>
        </p:nvSpPr>
        <p:spPr>
          <a:xfrm>
            <a:off x="2607548" y="2680395"/>
            <a:ext cx="9098782" cy="1145512"/>
          </a:xfrm>
        </p:spPr>
        <p:txBody>
          <a:bodyPr anchor="ctr">
            <a:normAutofit/>
          </a:bodyPr>
          <a:lstStyle>
            <a:lvl1pPr algn="l">
              <a:defRPr sz="5000" spc="2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607548" y="4558203"/>
            <a:ext cx="8144188" cy="546359"/>
          </a:xfrm>
        </p:spPr>
        <p:txBody>
          <a:bodyPr lIns="45720" tIns="0" rIns="0" bIns="0" anchor="ctr">
            <a:normAutofit/>
          </a:bodyPr>
          <a:lstStyle>
            <a:lvl1pPr marL="0" indent="0" algn="r">
              <a:lnSpc>
                <a:spcPct val="100000"/>
              </a:lnSpc>
              <a:spcBef>
                <a:spcPts val="0"/>
              </a:spcBef>
              <a:buNone/>
              <a:defRPr sz="16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Tree>
    <p:extLst>
      <p:ext uri="{BB962C8B-B14F-4D97-AF65-F5344CB8AC3E}">
        <p14:creationId xmlns:p14="http://schemas.microsoft.com/office/powerpoint/2010/main" val="1769600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spTree>
    <p:extLst>
      <p:ext uri="{BB962C8B-B14F-4D97-AF65-F5344CB8AC3E}">
        <p14:creationId xmlns:p14="http://schemas.microsoft.com/office/powerpoint/2010/main" val="165234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773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spTree>
    <p:extLst>
      <p:ext uri="{BB962C8B-B14F-4D97-AF65-F5344CB8AC3E}">
        <p14:creationId xmlns:p14="http://schemas.microsoft.com/office/powerpoint/2010/main" val="1422172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5" name="Footer Placeholder 4"/>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760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spTree>
    <p:extLst>
      <p:ext uri="{BB962C8B-B14F-4D97-AF65-F5344CB8AC3E}">
        <p14:creationId xmlns:p14="http://schemas.microsoft.com/office/powerpoint/2010/main" val="347800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8" name="Footer Placeholder 7"/>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spTree>
    <p:extLst>
      <p:ext uri="{BB962C8B-B14F-4D97-AF65-F5344CB8AC3E}">
        <p14:creationId xmlns:p14="http://schemas.microsoft.com/office/powerpoint/2010/main" val="414706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4" name="Footer Placeholder 3"/>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spTree>
    <p:extLst>
      <p:ext uri="{BB962C8B-B14F-4D97-AF65-F5344CB8AC3E}">
        <p14:creationId xmlns:p14="http://schemas.microsoft.com/office/powerpoint/2010/main" val="111232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3" name="Footer Placeholder 2"/>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spTree>
    <p:extLst>
      <p:ext uri="{BB962C8B-B14F-4D97-AF65-F5344CB8AC3E}">
        <p14:creationId xmlns:p14="http://schemas.microsoft.com/office/powerpoint/2010/main" val="303795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spTree>
    <p:extLst>
      <p:ext uri="{BB962C8B-B14F-4D97-AF65-F5344CB8AC3E}">
        <p14:creationId xmlns:p14="http://schemas.microsoft.com/office/powerpoint/2010/main" val="106425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024129" y="6470704"/>
            <a:ext cx="2154143" cy="274320"/>
          </a:xfrm>
          <a:prstGeom prst="rect">
            <a:avLst/>
          </a:prstGeom>
        </p:spPr>
        <p:txBody>
          <a:bodyPr/>
          <a:lstStyle/>
          <a:p>
            <a:fld id="{26245847-D704-495C-A19A-D5FCD36B20AF}" type="datetimeFigureOut">
              <a:rPr lang="en-US" smtClean="0"/>
              <a:t>7/11/2017</a:t>
            </a:fld>
            <a:endParaRPr lang="en-US" dirty="0"/>
          </a:p>
        </p:txBody>
      </p:sp>
      <p:sp>
        <p:nvSpPr>
          <p:cNvPr id="6" name="Footer Placeholder 5"/>
          <p:cNvSpPr>
            <a:spLocks noGrp="1"/>
          </p:cNvSpPr>
          <p:nvPr>
            <p:ph type="ftr" sz="quarter" idx="11"/>
          </p:nvPr>
        </p:nvSpPr>
        <p:spPr>
          <a:xfrm>
            <a:off x="4842932" y="6470704"/>
            <a:ext cx="5901459" cy="274320"/>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37333" y="6470704"/>
            <a:ext cx="973667" cy="274320"/>
          </a:xfrm>
          <a:prstGeom prst="rect">
            <a:avLst/>
          </a:prstGeom>
        </p:spPr>
        <p:txBody>
          <a:bodyPr/>
          <a:lstStyle/>
          <a:p>
            <a:fld id="{C983E6EB-293A-4D59-BF95-52789DE352A3}"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78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39332" y="100480"/>
            <a:ext cx="10252668" cy="834013"/>
          </a:xfrm>
          <a:prstGeom prst="rect">
            <a:avLst/>
          </a:prstGeom>
        </p:spPr>
        <p:txBody>
          <a:bodyPr vert="horz" lIns="9144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522514" y="1416818"/>
            <a:ext cx="11210611" cy="5123277"/>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7918101" y="6355429"/>
            <a:ext cx="3352800" cy="184666"/>
          </a:xfrm>
          <a:prstGeom prst="rect">
            <a:avLst/>
          </a:prstGeom>
          <a:noFill/>
        </p:spPr>
        <p:txBody>
          <a:bodyPr wrap="square" lIns="0" tIns="0" rIns="0" bIns="0" rtlCol="0">
            <a:spAutoFit/>
          </a:bodyPr>
          <a:lstStyle/>
          <a:p>
            <a:pPr algn="r"/>
            <a:r>
              <a:rPr lang="en-US" sz="1200" b="0" i="0" kern="1200" dirty="0">
                <a:solidFill>
                  <a:schemeClr val="tx1"/>
                </a:solidFill>
                <a:effectLst/>
                <a:latin typeface="+mn-lt"/>
                <a:ea typeface="+mn-ea"/>
                <a:cs typeface="+mn-cs"/>
              </a:rPr>
              <a:t>Department of Public Works and Transportation</a:t>
            </a:r>
            <a:endParaRPr lang="en-US" sz="1200" dirty="0"/>
          </a:p>
        </p:txBody>
      </p:sp>
    </p:spTree>
    <p:extLst>
      <p:ext uri="{BB962C8B-B14F-4D97-AF65-F5344CB8AC3E}">
        <p14:creationId xmlns:p14="http://schemas.microsoft.com/office/powerpoint/2010/main" val="168098220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0000"/>
        </a:lnSpc>
        <a:spcBef>
          <a:spcPct val="0"/>
        </a:spcBef>
        <a:buNone/>
        <a:defRPr sz="3800" kern="1200" cap="all" spc="100" baseline="0">
          <a:solidFill>
            <a:schemeClr val="bg1"/>
          </a:solidFill>
          <a:latin typeface="Geometr706 BlkCn BT" panose="020B0706030503030204" pitchFamily="34" charset="0"/>
          <a:ea typeface="+mj-ea"/>
          <a:cs typeface="+mj-cs"/>
        </a:defRPr>
      </a:lvl1pPr>
    </p:titleStyle>
    <p:bodyStyle>
      <a:lvl1pPr marL="342900" indent="-342900" algn="l" defTabSz="914400" rtl="0" eaLnBrk="1" latinLnBrk="0" hangingPunct="1">
        <a:lnSpc>
          <a:spcPct val="90000"/>
        </a:lnSpc>
        <a:spcBef>
          <a:spcPts val="1200"/>
        </a:spcBef>
        <a:spcAft>
          <a:spcPts val="200"/>
        </a:spcAft>
        <a:buClr>
          <a:srgbClr val="46763A"/>
        </a:buClr>
        <a:buSzPct val="100000"/>
        <a:buFont typeface="Wingdings" panose="05000000000000000000" pitchFamily="2" charset="2"/>
        <a:buChar char="w"/>
        <a:defRPr sz="3200" kern="1200">
          <a:solidFill>
            <a:schemeClr val="bg1"/>
          </a:solidFill>
          <a:latin typeface="Geometr706 Md BT" panose="020B0502020203020204" pitchFamily="34" charset="0"/>
          <a:ea typeface="+mn-ea"/>
          <a:cs typeface="+mn-cs"/>
        </a:defRPr>
      </a:lvl1pPr>
      <a:lvl2pPr marL="682625" indent="-341313" algn="l" defTabSz="914400" rtl="0" eaLnBrk="1" latinLnBrk="0" hangingPunct="1">
        <a:lnSpc>
          <a:spcPct val="90000"/>
        </a:lnSpc>
        <a:spcBef>
          <a:spcPts val="200"/>
        </a:spcBef>
        <a:spcAft>
          <a:spcPts val="400"/>
        </a:spcAft>
        <a:buClr>
          <a:srgbClr val="46763A"/>
        </a:buClr>
        <a:buFont typeface="Wingdings" panose="05000000000000000000" pitchFamily="2" charset="2"/>
        <a:buChar char=""/>
        <a:defRPr sz="2800" kern="1200">
          <a:solidFill>
            <a:schemeClr val="bg1"/>
          </a:solidFill>
          <a:latin typeface="Geometr706 Md BT" panose="020B0502020203020204" pitchFamily="34" charset="0"/>
          <a:ea typeface="+mn-ea"/>
          <a:cs typeface="+mn-cs"/>
        </a:defRPr>
      </a:lvl2pPr>
      <a:lvl3pPr marL="1085850" indent="-403225" algn="l" defTabSz="914400" rtl="0" eaLnBrk="1" latinLnBrk="0" hangingPunct="1">
        <a:lnSpc>
          <a:spcPct val="90000"/>
        </a:lnSpc>
        <a:spcBef>
          <a:spcPts val="200"/>
        </a:spcBef>
        <a:spcAft>
          <a:spcPts val="400"/>
        </a:spcAft>
        <a:buClr>
          <a:srgbClr val="46763A"/>
        </a:buClr>
        <a:buSzPct val="80000"/>
        <a:buFont typeface="Wingdings 3" panose="05040102010807070707" pitchFamily="18" charset="2"/>
        <a:buChar char=""/>
        <a:defRPr sz="2400" kern="1200">
          <a:solidFill>
            <a:schemeClr val="bg1"/>
          </a:solidFill>
          <a:latin typeface="Geometr706 Md BT" panose="020B0502020203020204" pitchFamily="34" charset="0"/>
          <a:ea typeface="+mn-ea"/>
          <a:cs typeface="+mn-cs"/>
        </a:defRPr>
      </a:lvl3pPr>
      <a:lvl4pPr marL="1487488" indent="-341313" algn="l" defTabSz="914400" rtl="0" eaLnBrk="1" latinLnBrk="0" hangingPunct="1">
        <a:lnSpc>
          <a:spcPct val="90000"/>
        </a:lnSpc>
        <a:spcBef>
          <a:spcPts val="200"/>
        </a:spcBef>
        <a:spcAft>
          <a:spcPts val="400"/>
        </a:spcAft>
        <a:buClr>
          <a:srgbClr val="46763A"/>
        </a:buClr>
        <a:buSzPct val="90000"/>
        <a:buFont typeface="Wingdings 2" panose="05020102010507070707" pitchFamily="18" charset="2"/>
        <a:buChar char="¡"/>
        <a:tabLst/>
        <a:defRPr sz="2200" kern="1200">
          <a:solidFill>
            <a:schemeClr val="bg1"/>
          </a:solidFill>
          <a:latin typeface="Geometr706 Md BT" panose="020B0502020203020204" pitchFamily="34" charset="0"/>
          <a:ea typeface="+mn-ea"/>
          <a:cs typeface="+mn-cs"/>
        </a:defRPr>
      </a:lvl4pPr>
      <a:lvl5pPr marL="1828800" indent="-341313" algn="l" defTabSz="914400" rtl="0" eaLnBrk="1" latinLnBrk="0" hangingPunct="1">
        <a:lnSpc>
          <a:spcPct val="90000"/>
        </a:lnSpc>
        <a:spcBef>
          <a:spcPts val="200"/>
        </a:spcBef>
        <a:spcAft>
          <a:spcPts val="400"/>
        </a:spcAft>
        <a:buClr>
          <a:srgbClr val="46763A"/>
        </a:buClr>
        <a:buFont typeface="Wingdings" panose="05000000000000000000" pitchFamily="2" charset="2"/>
        <a:buChar char="ü"/>
        <a:defRPr sz="2200" kern="1200">
          <a:solidFill>
            <a:schemeClr val="bg1"/>
          </a:solidFill>
          <a:latin typeface="Geometr706 Md BT" panose="020B050202020302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vweissberg@co.pg.md.u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7548" y="1702495"/>
            <a:ext cx="9098782" cy="1145512"/>
          </a:xfrm>
        </p:spPr>
        <p:txBody>
          <a:bodyPr>
            <a:normAutofit fontScale="90000"/>
          </a:bodyPr>
          <a:lstStyle/>
          <a:p>
            <a:r>
              <a:rPr lang="en-US" sz="3600" dirty="0"/>
              <a:t>Prince George’s County </a:t>
            </a:r>
            <a:br>
              <a:rPr lang="en-US" sz="3600" dirty="0"/>
            </a:br>
            <a:r>
              <a:rPr lang="en-US" sz="3600" dirty="0"/>
              <a:t>URBAN Specifications and standards </a:t>
            </a:r>
            <a:br>
              <a:rPr lang="en-US" sz="3600" dirty="0"/>
            </a:br>
            <a:r>
              <a:rPr lang="en-US" sz="3600" dirty="0"/>
              <a:t>for roadways and bridges </a:t>
            </a:r>
            <a:endParaRPr lang="en-US" sz="3600" spc="490" dirty="0">
              <a:latin typeface="Geometr706 BdCn BT" panose="020B0606020203030204" pitchFamily="34" charset="0"/>
            </a:endParaRPr>
          </a:p>
        </p:txBody>
      </p:sp>
      <p:sp>
        <p:nvSpPr>
          <p:cNvPr id="3" name="Subtitle 2"/>
          <p:cNvSpPr>
            <a:spLocks noGrp="1"/>
          </p:cNvSpPr>
          <p:nvPr>
            <p:ph type="subTitle" idx="1"/>
          </p:nvPr>
        </p:nvSpPr>
        <p:spPr>
          <a:xfrm>
            <a:off x="3877548" y="4951903"/>
            <a:ext cx="8144188" cy="1588597"/>
          </a:xfrm>
        </p:spPr>
        <p:txBody>
          <a:bodyPr>
            <a:normAutofit fontScale="92500" lnSpcReduction="20000"/>
          </a:bodyPr>
          <a:lstStyle/>
          <a:p>
            <a:r>
              <a:rPr lang="en-US" sz="2000" dirty="0"/>
              <a:t>Urban Street Design Standards</a:t>
            </a:r>
          </a:p>
          <a:p>
            <a:r>
              <a:rPr lang="en-US" sz="2000" dirty="0"/>
              <a:t>Overview of Project and Details</a:t>
            </a:r>
          </a:p>
          <a:p>
            <a:r>
              <a:rPr lang="en-US" sz="2000" dirty="0"/>
              <a:t>Association of Pedestrian and Bicycle Professionals (APBP) </a:t>
            </a:r>
          </a:p>
          <a:p>
            <a:r>
              <a:rPr lang="en-US" sz="2000" dirty="0"/>
              <a:t>Professional Development Seminar (PDS)</a:t>
            </a:r>
          </a:p>
          <a:p>
            <a:r>
              <a:rPr lang="en-US" sz="2000" dirty="0"/>
              <a:t>Memphis, TN </a:t>
            </a:r>
          </a:p>
          <a:p>
            <a:r>
              <a:rPr lang="en-US" sz="2000" dirty="0"/>
              <a:t>June 29,2017 </a:t>
            </a:r>
          </a:p>
        </p:txBody>
      </p:sp>
    </p:spTree>
    <p:extLst>
      <p:ext uri="{BB962C8B-B14F-4D97-AF65-F5344CB8AC3E}">
        <p14:creationId xmlns:p14="http://schemas.microsoft.com/office/powerpoint/2010/main" val="59165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22946" y="3878934"/>
            <a:ext cx="6569054" cy="2979066"/>
          </a:xfrm>
          <a:prstGeom prst="rect">
            <a:avLst/>
          </a:prstGeom>
        </p:spPr>
      </p:pic>
      <p:sp>
        <p:nvSpPr>
          <p:cNvPr id="3" name="Content Placeholder 2"/>
          <p:cNvSpPr>
            <a:spLocks noGrp="1"/>
          </p:cNvSpPr>
          <p:nvPr>
            <p:ph idx="1"/>
          </p:nvPr>
        </p:nvSpPr>
        <p:spPr/>
        <p:txBody>
          <a:bodyPr>
            <a:normAutofit/>
          </a:bodyPr>
          <a:lstStyle/>
          <a:p>
            <a:r>
              <a:rPr lang="en-US" dirty="0"/>
              <a:t>Mixed-Use Boulevard</a:t>
            </a:r>
          </a:p>
          <a:p>
            <a:pPr lvl="1"/>
            <a:r>
              <a:rPr lang="en-US" dirty="0"/>
              <a:t>2, 3 &amp; 4 lanes</a:t>
            </a:r>
          </a:p>
          <a:p>
            <a:r>
              <a:rPr lang="en-US" dirty="0"/>
              <a:t>Neighborhood Connector</a:t>
            </a:r>
          </a:p>
          <a:p>
            <a:r>
              <a:rPr lang="en-US" dirty="0"/>
              <a:t>Neighborhood Residential</a:t>
            </a:r>
          </a:p>
          <a:p>
            <a:r>
              <a:rPr lang="en-US" dirty="0"/>
              <a:t>Industrial Road</a:t>
            </a:r>
          </a:p>
          <a:p>
            <a:r>
              <a:rPr lang="en-US" dirty="0"/>
              <a:t>Shared Street</a:t>
            </a:r>
          </a:p>
          <a:p>
            <a:r>
              <a:rPr lang="en-US" dirty="0"/>
              <a:t>Alley</a:t>
            </a:r>
          </a:p>
          <a:p>
            <a:pPr marL="0" indent="0">
              <a:buNone/>
            </a:pPr>
            <a:endParaRPr lang="en-US" dirty="0"/>
          </a:p>
        </p:txBody>
      </p:sp>
      <p:sp>
        <p:nvSpPr>
          <p:cNvPr id="2" name="Title 1"/>
          <p:cNvSpPr>
            <a:spLocks noGrp="1"/>
          </p:cNvSpPr>
          <p:nvPr>
            <p:ph type="title"/>
          </p:nvPr>
        </p:nvSpPr>
        <p:spPr/>
        <p:txBody>
          <a:bodyPr>
            <a:normAutofit/>
          </a:bodyPr>
          <a:lstStyle/>
          <a:p>
            <a:r>
              <a:rPr lang="en-US" dirty="0"/>
              <a:t>New Standards-Urban Street Types</a:t>
            </a:r>
          </a:p>
        </p:txBody>
      </p:sp>
    </p:spTree>
    <p:extLst>
      <p:ext uri="{BB962C8B-B14F-4D97-AF65-F5344CB8AC3E}">
        <p14:creationId xmlns:p14="http://schemas.microsoft.com/office/powerpoint/2010/main" val="3216890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 of New Urban Street Standards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750" y="1236559"/>
            <a:ext cx="11846362" cy="5605257"/>
          </a:xfrm>
          <a:prstGeom prst="rect">
            <a:avLst/>
          </a:prstGeom>
        </p:spPr>
      </p:pic>
    </p:spTree>
    <p:extLst>
      <p:ext uri="{BB962C8B-B14F-4D97-AF65-F5344CB8AC3E}">
        <p14:creationId xmlns:p14="http://schemas.microsoft.com/office/powerpoint/2010/main" val="353698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			</a:t>
            </a:r>
          </a:p>
        </p:txBody>
      </p:sp>
      <p:sp>
        <p:nvSpPr>
          <p:cNvPr id="3" name="Content Placeholder 2"/>
          <p:cNvSpPr>
            <a:spLocks noGrp="1"/>
          </p:cNvSpPr>
          <p:nvPr>
            <p:ph idx="1"/>
          </p:nvPr>
        </p:nvSpPr>
        <p:spPr>
          <a:xfrm>
            <a:off x="522514" y="1416818"/>
            <a:ext cx="11210611" cy="5137731"/>
          </a:xfrm>
        </p:spPr>
        <p:txBody>
          <a:bodyPr>
            <a:normAutofit fontScale="32500" lnSpcReduction="20000"/>
          </a:bodyPr>
          <a:lstStyle/>
          <a:p>
            <a:pPr lvl="1">
              <a:lnSpc>
                <a:spcPct val="120000"/>
              </a:lnSpc>
              <a:spcAft>
                <a:spcPts val="600"/>
              </a:spcAft>
            </a:pPr>
            <a:r>
              <a:rPr lang="en-US" sz="8000" dirty="0"/>
              <a:t>Increased cost of maintenance</a:t>
            </a:r>
          </a:p>
          <a:p>
            <a:pPr lvl="2">
              <a:lnSpc>
                <a:spcPct val="120000"/>
              </a:lnSpc>
              <a:spcAft>
                <a:spcPts val="600"/>
              </a:spcAft>
            </a:pPr>
            <a:r>
              <a:rPr lang="en-US" sz="7600" dirty="0">
                <a:solidFill>
                  <a:srgbClr val="46763A"/>
                </a:solidFill>
              </a:rPr>
              <a:t>Use of MOUs and other negotiations with the developers could help mitigate</a:t>
            </a:r>
          </a:p>
          <a:p>
            <a:pPr lvl="1">
              <a:lnSpc>
                <a:spcPct val="120000"/>
              </a:lnSpc>
              <a:spcAft>
                <a:spcPts val="600"/>
              </a:spcAft>
            </a:pPr>
            <a:r>
              <a:rPr lang="en-US" sz="8000" dirty="0"/>
              <a:t>Access for fire fighting apparatus</a:t>
            </a:r>
          </a:p>
          <a:p>
            <a:pPr lvl="1">
              <a:lnSpc>
                <a:spcPct val="120000"/>
              </a:lnSpc>
              <a:spcAft>
                <a:spcPts val="600"/>
              </a:spcAft>
            </a:pPr>
            <a:r>
              <a:rPr lang="en-US" sz="8000" dirty="0"/>
              <a:t>Determination of street types for application of these standards </a:t>
            </a:r>
          </a:p>
          <a:p>
            <a:pPr lvl="2">
              <a:lnSpc>
                <a:spcPct val="120000"/>
              </a:lnSpc>
              <a:spcAft>
                <a:spcPts val="600"/>
              </a:spcAft>
            </a:pPr>
            <a:r>
              <a:rPr lang="en-US" sz="8000" dirty="0">
                <a:solidFill>
                  <a:srgbClr val="46763A"/>
                </a:solidFill>
              </a:rPr>
              <a:t>Revisions to plans by planning agency </a:t>
            </a:r>
          </a:p>
          <a:p>
            <a:pPr lvl="1">
              <a:lnSpc>
                <a:spcPct val="120000"/>
              </a:lnSpc>
              <a:spcAft>
                <a:spcPts val="600"/>
              </a:spcAft>
            </a:pPr>
            <a:r>
              <a:rPr lang="en-US" sz="8000" dirty="0"/>
              <a:t>Interim application of Urban Street Standards during ongoing update to Roadway &amp; Bridge Standards </a:t>
            </a:r>
          </a:p>
          <a:p>
            <a:pPr lvl="1">
              <a:lnSpc>
                <a:spcPct val="120000"/>
              </a:lnSpc>
              <a:spcAft>
                <a:spcPts val="600"/>
              </a:spcAft>
            </a:pPr>
            <a:r>
              <a:rPr lang="en-US" sz="8000" dirty="0"/>
              <a:t>Urban treatments generally cost more</a:t>
            </a:r>
          </a:p>
          <a:p>
            <a:pPr lvl="2">
              <a:lnSpc>
                <a:spcPct val="120000"/>
              </a:lnSpc>
              <a:spcAft>
                <a:spcPts val="600"/>
              </a:spcAft>
            </a:pPr>
            <a:r>
              <a:rPr lang="en-US" sz="8000" dirty="0">
                <a:solidFill>
                  <a:srgbClr val="46763A"/>
                </a:solidFill>
              </a:rPr>
              <a:t>Can provide greater long term economic benefits</a:t>
            </a:r>
          </a:p>
          <a:p>
            <a:pPr lvl="1">
              <a:spcAft>
                <a:spcPts val="600"/>
              </a:spcAft>
            </a:pPr>
            <a:endParaRPr lang="en-US" dirty="0">
              <a:solidFill>
                <a:srgbClr val="46763A"/>
              </a:solidFill>
            </a:endParaRPr>
          </a:p>
        </p:txBody>
      </p:sp>
    </p:spTree>
    <p:extLst>
      <p:ext uri="{BB962C8B-B14F-4D97-AF65-F5344CB8AC3E}">
        <p14:creationId xmlns:p14="http://schemas.microsoft.com/office/powerpoint/2010/main" val="21494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0646" y="1416818"/>
            <a:ext cx="11535508" cy="5123277"/>
          </a:xfrm>
        </p:spPr>
        <p:txBody>
          <a:bodyPr>
            <a:normAutofit/>
          </a:bodyPr>
          <a:lstStyle/>
          <a:p>
            <a:pPr algn="ctr"/>
            <a:endParaRPr lang="en-US" sz="4800" dirty="0"/>
          </a:p>
          <a:p>
            <a:pPr algn="ctr"/>
            <a:endParaRPr lang="en-US" sz="4800" dirty="0"/>
          </a:p>
          <a:p>
            <a:pPr marL="0" indent="0" algn="ctr">
              <a:buNone/>
            </a:pPr>
            <a:r>
              <a:rPr lang="en-US" sz="4800" dirty="0"/>
              <a:t>Typical sections</a:t>
            </a:r>
          </a:p>
          <a:p>
            <a:endParaRPr lang="en-US" dirty="0"/>
          </a:p>
          <a:p>
            <a:endParaRPr lang="en-US" dirty="0"/>
          </a:p>
          <a:p>
            <a:endParaRPr lang="en-US" dirty="0"/>
          </a:p>
        </p:txBody>
      </p:sp>
    </p:spTree>
    <p:extLst>
      <p:ext uri="{BB962C8B-B14F-4D97-AF65-F5344CB8AC3E}">
        <p14:creationId xmlns:p14="http://schemas.microsoft.com/office/powerpoint/2010/main" val="274303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Use Boulevard – 2 &amp; 4 lanes </a:t>
            </a:r>
          </a:p>
        </p:txBody>
      </p:sp>
      <p:graphicFrame>
        <p:nvGraphicFramePr>
          <p:cNvPr id="7" name="Table 6"/>
          <p:cNvGraphicFramePr>
            <a:graphicFrameLocks noGrp="1"/>
          </p:cNvGraphicFramePr>
          <p:nvPr>
            <p:extLst>
              <p:ext uri="{D42A27DB-BD31-4B8C-83A1-F6EECF244321}">
                <p14:modId xmlns:p14="http://schemas.microsoft.com/office/powerpoint/2010/main" val="3072585675"/>
              </p:ext>
            </p:extLst>
          </p:nvPr>
        </p:nvGraphicFramePr>
        <p:xfrm>
          <a:off x="445867" y="1248310"/>
          <a:ext cx="11141139" cy="1908128"/>
        </p:xfrm>
        <a:graphic>
          <a:graphicData uri="http://schemas.openxmlformats.org/drawingml/2006/table">
            <a:tbl>
              <a:tblPr firstRow="1" bandRow="1">
                <a:tableStyleId>{5C22544A-7EE6-4342-B048-85BDC9FD1C3A}</a:tableStyleId>
              </a:tblPr>
              <a:tblGrid>
                <a:gridCol w="2582765">
                  <a:extLst>
                    <a:ext uri="{9D8B030D-6E8A-4147-A177-3AD203B41FA5}">
                      <a16:colId xmlns:a16="http://schemas.microsoft.com/office/drawing/2014/main" val="20000"/>
                    </a:ext>
                  </a:extLst>
                </a:gridCol>
                <a:gridCol w="4197334">
                  <a:extLst>
                    <a:ext uri="{9D8B030D-6E8A-4147-A177-3AD203B41FA5}">
                      <a16:colId xmlns:a16="http://schemas.microsoft.com/office/drawing/2014/main" val="20001"/>
                    </a:ext>
                  </a:extLst>
                </a:gridCol>
                <a:gridCol w="4361040">
                  <a:extLst>
                    <a:ext uri="{9D8B030D-6E8A-4147-A177-3AD203B41FA5}">
                      <a16:colId xmlns:a16="http://schemas.microsoft.com/office/drawing/2014/main" val="20002"/>
                    </a:ext>
                  </a:extLst>
                </a:gridCol>
              </a:tblGrid>
              <a:tr h="337222">
                <a:tc>
                  <a:txBody>
                    <a:bodyPr/>
                    <a:lstStyle/>
                    <a:p>
                      <a:r>
                        <a:rPr lang="en-US" sz="1500" dirty="0"/>
                        <a:t>New Street Type</a:t>
                      </a:r>
                    </a:p>
                  </a:txBody>
                  <a:tcPr marL="83152" marR="83152" marT="41575" marB="41575"/>
                </a:tc>
                <a:tc>
                  <a:txBody>
                    <a:bodyPr/>
                    <a:lstStyle/>
                    <a:p>
                      <a:r>
                        <a:rPr lang="en-US" sz="1500" dirty="0"/>
                        <a:t>Description</a:t>
                      </a:r>
                    </a:p>
                  </a:txBody>
                  <a:tcPr marL="83152" marR="83152" marT="41575" marB="41575"/>
                </a:tc>
                <a:tc>
                  <a:txBody>
                    <a:bodyPr/>
                    <a:lstStyle/>
                    <a:p>
                      <a:r>
                        <a:rPr lang="en-US" sz="1500" dirty="0"/>
                        <a:t>Features</a:t>
                      </a:r>
                    </a:p>
                  </a:txBody>
                  <a:tcPr marL="83152" marR="83152" marT="41575" marB="41575"/>
                </a:tc>
                <a:extLst>
                  <a:ext uri="{0D108BD9-81ED-4DB2-BD59-A6C34878D82A}">
                    <a16:rowId xmlns:a16="http://schemas.microsoft.com/office/drawing/2014/main" val="10000"/>
                  </a:ext>
                </a:extLst>
              </a:tr>
              <a:tr h="1570906">
                <a:tc>
                  <a:txBody>
                    <a:bodyPr/>
                    <a:lstStyle/>
                    <a:p>
                      <a:r>
                        <a:rPr lang="en-US" sz="1500" dirty="0"/>
                        <a:t>Mixed</a:t>
                      </a:r>
                      <a:r>
                        <a:rPr lang="en-US" sz="1500" baseline="0" dirty="0"/>
                        <a:t> Use Boulevard</a:t>
                      </a:r>
                    </a:p>
                  </a:txBody>
                  <a:tcPr marL="83152" marR="83152" marT="41575" marB="41575"/>
                </a:tc>
                <a:tc>
                  <a:txBody>
                    <a:bodyPr/>
                    <a:lstStyle/>
                    <a:p>
                      <a:pPr marL="285750" indent="-285750">
                        <a:buFont typeface="Arial" panose="020B0604020202020204" pitchFamily="34" charset="0"/>
                        <a:buChar char="•"/>
                      </a:pPr>
                      <a:r>
                        <a:rPr lang="en-US" sz="1500" dirty="0"/>
                        <a:t>Buildings close </a:t>
                      </a:r>
                      <a:r>
                        <a:rPr lang="en-US" sz="1500" baseline="0" dirty="0"/>
                        <a:t>to street</a:t>
                      </a:r>
                    </a:p>
                    <a:p>
                      <a:pPr marL="285750" indent="-285750">
                        <a:buFont typeface="Arial" panose="020B0604020202020204" pitchFamily="34" charset="0"/>
                        <a:buChar char="•"/>
                      </a:pPr>
                      <a:r>
                        <a:rPr lang="en-US" sz="1500" baseline="0" dirty="0"/>
                        <a:t>Mix of land uses</a:t>
                      </a:r>
                    </a:p>
                    <a:p>
                      <a:pPr marL="285750" indent="-285750">
                        <a:buFont typeface="Arial" panose="020B0604020202020204" pitchFamily="34" charset="0"/>
                        <a:buChar char="•"/>
                      </a:pPr>
                      <a:r>
                        <a:rPr lang="en-US" sz="1500" baseline="0" dirty="0"/>
                        <a:t>Medium to high density land use</a:t>
                      </a:r>
                    </a:p>
                    <a:p>
                      <a:pPr marL="285750" indent="-285750">
                        <a:buFont typeface="Arial" panose="020B0604020202020204" pitchFamily="34" charset="0"/>
                        <a:buChar char="•"/>
                      </a:pPr>
                      <a:r>
                        <a:rPr lang="en-US" sz="1500" baseline="0" dirty="0"/>
                        <a:t>High volumes of vehicles and transit </a:t>
                      </a:r>
                    </a:p>
                    <a:p>
                      <a:pPr marL="285750" indent="-285750">
                        <a:buFont typeface="Arial" panose="020B0604020202020204" pitchFamily="34" charset="0"/>
                        <a:buChar char="•"/>
                      </a:pPr>
                      <a:r>
                        <a:rPr lang="en-US" sz="1500" baseline="0" dirty="0"/>
                        <a:t>Medium to heavy ped/bike activity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t>Reduced vehicular speeds</a:t>
                      </a:r>
                    </a:p>
                  </a:txBody>
                  <a:tcPr marL="83152" marR="83152" marT="41575" marB="41575"/>
                </a:tc>
                <a:tc>
                  <a:txBody>
                    <a:bodyPr/>
                    <a:lstStyle/>
                    <a:p>
                      <a:pPr marL="285750" indent="-285750">
                        <a:buFont typeface="Arial" panose="020B0604020202020204" pitchFamily="34" charset="0"/>
                        <a:buChar char="•"/>
                      </a:pPr>
                      <a:r>
                        <a:rPr lang="en-US" sz="1500" dirty="0"/>
                        <a:t>2-4</a:t>
                      </a:r>
                      <a:r>
                        <a:rPr lang="en-US" sz="1500" baseline="0" dirty="0"/>
                        <a:t> travel lanes</a:t>
                      </a:r>
                    </a:p>
                    <a:p>
                      <a:pPr marL="285750" indent="-285750">
                        <a:buFont typeface="Arial" panose="020B0604020202020204" pitchFamily="34" charset="0"/>
                        <a:buChar char="•"/>
                      </a:pPr>
                      <a:r>
                        <a:rPr lang="en-US" sz="1500" baseline="0" dirty="0"/>
                        <a:t>Median</a:t>
                      </a:r>
                    </a:p>
                    <a:p>
                      <a:pPr marL="285750" indent="-285750">
                        <a:buFont typeface="Arial" panose="020B0604020202020204" pitchFamily="34" charset="0"/>
                        <a:buChar char="•"/>
                      </a:pPr>
                      <a:r>
                        <a:rPr lang="en-US" sz="1500" baseline="0" dirty="0"/>
                        <a:t>Sidewalks &amp; bike facilities</a:t>
                      </a:r>
                    </a:p>
                    <a:p>
                      <a:pPr marL="285750" indent="-285750">
                        <a:buFont typeface="Arial" panose="020B0604020202020204" pitchFamily="34" charset="0"/>
                        <a:buChar char="•"/>
                      </a:pPr>
                      <a:r>
                        <a:rPr lang="en-US" sz="1500" baseline="0" dirty="0"/>
                        <a:t>Street furniture &amp; enhanced lighting</a:t>
                      </a:r>
                    </a:p>
                    <a:p>
                      <a:pPr marL="285750" indent="-285750">
                        <a:buFont typeface="Arial" panose="020B0604020202020204" pitchFamily="34" charset="0"/>
                        <a:buChar char="•"/>
                      </a:pPr>
                      <a:r>
                        <a:rPr lang="en-US" sz="1500" baseline="0" dirty="0"/>
                        <a:t>On-street parking</a:t>
                      </a:r>
                      <a:endParaRPr lang="en-US" sz="1500" dirty="0"/>
                    </a:p>
                  </a:txBody>
                  <a:tcPr marL="83152" marR="83152" marT="41575" marB="41575"/>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2463"/>
          <a:stretch/>
        </p:blipFill>
        <p:spPr>
          <a:xfrm>
            <a:off x="445868" y="3329940"/>
            <a:ext cx="10880894" cy="2981453"/>
          </a:xfrm>
          <a:prstGeom prst="rect">
            <a:avLst/>
          </a:prstGeom>
        </p:spPr>
      </p:pic>
    </p:spTree>
    <p:extLst>
      <p:ext uri="{BB962C8B-B14F-4D97-AF65-F5344CB8AC3E}">
        <p14:creationId xmlns:p14="http://schemas.microsoft.com/office/powerpoint/2010/main" val="153854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Use Boulevard – 2 &amp; 4 lanes (B)</a:t>
            </a:r>
          </a:p>
        </p:txBody>
      </p:sp>
      <p:graphicFrame>
        <p:nvGraphicFramePr>
          <p:cNvPr id="7" name="Table 6"/>
          <p:cNvGraphicFramePr>
            <a:graphicFrameLocks noGrp="1"/>
          </p:cNvGraphicFramePr>
          <p:nvPr>
            <p:extLst/>
          </p:nvPr>
        </p:nvGraphicFramePr>
        <p:xfrm>
          <a:off x="445867" y="1248310"/>
          <a:ext cx="11141139" cy="1908128"/>
        </p:xfrm>
        <a:graphic>
          <a:graphicData uri="http://schemas.openxmlformats.org/drawingml/2006/table">
            <a:tbl>
              <a:tblPr firstRow="1" bandRow="1">
                <a:tableStyleId>{5C22544A-7EE6-4342-B048-85BDC9FD1C3A}</a:tableStyleId>
              </a:tblPr>
              <a:tblGrid>
                <a:gridCol w="2582765">
                  <a:extLst>
                    <a:ext uri="{9D8B030D-6E8A-4147-A177-3AD203B41FA5}">
                      <a16:colId xmlns:a16="http://schemas.microsoft.com/office/drawing/2014/main" val="20000"/>
                    </a:ext>
                  </a:extLst>
                </a:gridCol>
                <a:gridCol w="4197334">
                  <a:extLst>
                    <a:ext uri="{9D8B030D-6E8A-4147-A177-3AD203B41FA5}">
                      <a16:colId xmlns:a16="http://schemas.microsoft.com/office/drawing/2014/main" val="20001"/>
                    </a:ext>
                  </a:extLst>
                </a:gridCol>
                <a:gridCol w="4361040">
                  <a:extLst>
                    <a:ext uri="{9D8B030D-6E8A-4147-A177-3AD203B41FA5}">
                      <a16:colId xmlns:a16="http://schemas.microsoft.com/office/drawing/2014/main" val="20002"/>
                    </a:ext>
                  </a:extLst>
                </a:gridCol>
              </a:tblGrid>
              <a:tr h="337222">
                <a:tc>
                  <a:txBody>
                    <a:bodyPr/>
                    <a:lstStyle/>
                    <a:p>
                      <a:r>
                        <a:rPr lang="en-US" sz="1500" dirty="0"/>
                        <a:t>New Street Type</a:t>
                      </a:r>
                    </a:p>
                  </a:txBody>
                  <a:tcPr marL="83152" marR="83152" marT="41575" marB="41575"/>
                </a:tc>
                <a:tc>
                  <a:txBody>
                    <a:bodyPr/>
                    <a:lstStyle/>
                    <a:p>
                      <a:r>
                        <a:rPr lang="en-US" sz="1500" dirty="0"/>
                        <a:t>Description</a:t>
                      </a:r>
                    </a:p>
                  </a:txBody>
                  <a:tcPr marL="83152" marR="83152" marT="41575" marB="41575"/>
                </a:tc>
                <a:tc>
                  <a:txBody>
                    <a:bodyPr/>
                    <a:lstStyle/>
                    <a:p>
                      <a:r>
                        <a:rPr lang="en-US" sz="1500" dirty="0"/>
                        <a:t>Features</a:t>
                      </a:r>
                    </a:p>
                  </a:txBody>
                  <a:tcPr marL="83152" marR="83152" marT="41575" marB="41575"/>
                </a:tc>
                <a:extLst>
                  <a:ext uri="{0D108BD9-81ED-4DB2-BD59-A6C34878D82A}">
                    <a16:rowId xmlns:a16="http://schemas.microsoft.com/office/drawing/2014/main" val="10000"/>
                  </a:ext>
                </a:extLst>
              </a:tr>
              <a:tr h="1570906">
                <a:tc>
                  <a:txBody>
                    <a:bodyPr/>
                    <a:lstStyle/>
                    <a:p>
                      <a:r>
                        <a:rPr lang="en-US" sz="1500" dirty="0"/>
                        <a:t>Mixed</a:t>
                      </a:r>
                      <a:r>
                        <a:rPr lang="en-US" sz="1500" baseline="0" dirty="0"/>
                        <a:t> Use Boulevard</a:t>
                      </a:r>
                    </a:p>
                  </a:txBody>
                  <a:tcPr marL="83152" marR="83152" marT="41575" marB="41575"/>
                </a:tc>
                <a:tc>
                  <a:txBody>
                    <a:bodyPr/>
                    <a:lstStyle/>
                    <a:p>
                      <a:pPr marL="285750" indent="-285750">
                        <a:buFont typeface="Arial" panose="020B0604020202020204" pitchFamily="34" charset="0"/>
                        <a:buChar char="•"/>
                      </a:pPr>
                      <a:r>
                        <a:rPr lang="en-US" sz="1500" dirty="0"/>
                        <a:t>Buildings close </a:t>
                      </a:r>
                      <a:r>
                        <a:rPr lang="en-US" sz="1500" baseline="0" dirty="0"/>
                        <a:t>to street</a:t>
                      </a:r>
                    </a:p>
                    <a:p>
                      <a:pPr marL="285750" indent="-285750">
                        <a:buFont typeface="Arial" panose="020B0604020202020204" pitchFamily="34" charset="0"/>
                        <a:buChar char="•"/>
                      </a:pPr>
                      <a:r>
                        <a:rPr lang="en-US" sz="1500" baseline="0" dirty="0"/>
                        <a:t>Mix of land uses</a:t>
                      </a:r>
                    </a:p>
                    <a:p>
                      <a:pPr marL="285750" indent="-285750">
                        <a:buFont typeface="Arial" panose="020B0604020202020204" pitchFamily="34" charset="0"/>
                        <a:buChar char="•"/>
                      </a:pPr>
                      <a:r>
                        <a:rPr lang="en-US" sz="1500" baseline="0" dirty="0"/>
                        <a:t>Medium to high density land use</a:t>
                      </a:r>
                    </a:p>
                    <a:p>
                      <a:pPr marL="285750" indent="-285750">
                        <a:buFont typeface="Arial" panose="020B0604020202020204" pitchFamily="34" charset="0"/>
                        <a:buChar char="•"/>
                      </a:pPr>
                      <a:r>
                        <a:rPr lang="en-US" sz="1500" baseline="0" dirty="0"/>
                        <a:t>High volumes of vehicles and transit </a:t>
                      </a:r>
                    </a:p>
                    <a:p>
                      <a:pPr marL="285750" indent="-285750">
                        <a:buFont typeface="Arial" panose="020B0604020202020204" pitchFamily="34" charset="0"/>
                        <a:buChar char="•"/>
                      </a:pPr>
                      <a:r>
                        <a:rPr lang="en-US" sz="1500" baseline="0" dirty="0"/>
                        <a:t>Medium to heavy ped/bike activity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aseline="0" dirty="0"/>
                        <a:t>Reduced vehicular speeds</a:t>
                      </a:r>
                    </a:p>
                  </a:txBody>
                  <a:tcPr marL="83152" marR="83152" marT="41575" marB="41575"/>
                </a:tc>
                <a:tc>
                  <a:txBody>
                    <a:bodyPr/>
                    <a:lstStyle/>
                    <a:p>
                      <a:pPr marL="285750" indent="-285750">
                        <a:buFont typeface="Arial" panose="020B0604020202020204" pitchFamily="34" charset="0"/>
                        <a:buChar char="•"/>
                      </a:pPr>
                      <a:r>
                        <a:rPr lang="en-US" sz="1500" dirty="0"/>
                        <a:t>2-4</a:t>
                      </a:r>
                      <a:r>
                        <a:rPr lang="en-US" sz="1500" baseline="0" dirty="0"/>
                        <a:t> travel lanes</a:t>
                      </a:r>
                    </a:p>
                    <a:p>
                      <a:pPr marL="285750" indent="-285750">
                        <a:buFont typeface="Arial" panose="020B0604020202020204" pitchFamily="34" charset="0"/>
                        <a:buChar char="•"/>
                      </a:pPr>
                      <a:r>
                        <a:rPr lang="en-US" sz="1500" baseline="0" dirty="0"/>
                        <a:t>Median</a:t>
                      </a:r>
                    </a:p>
                    <a:p>
                      <a:pPr marL="285750" indent="-285750">
                        <a:buFont typeface="Arial" panose="020B0604020202020204" pitchFamily="34" charset="0"/>
                        <a:buChar char="•"/>
                      </a:pPr>
                      <a:r>
                        <a:rPr lang="en-US" sz="1500" baseline="0" dirty="0"/>
                        <a:t>Sidewalks &amp; bike facilities</a:t>
                      </a:r>
                    </a:p>
                    <a:p>
                      <a:pPr marL="285750" indent="-285750">
                        <a:buFont typeface="Arial" panose="020B0604020202020204" pitchFamily="34" charset="0"/>
                        <a:buChar char="•"/>
                      </a:pPr>
                      <a:r>
                        <a:rPr lang="en-US" sz="1500" baseline="0" dirty="0"/>
                        <a:t>Street furniture &amp; enhanced lighting</a:t>
                      </a:r>
                    </a:p>
                    <a:p>
                      <a:pPr marL="285750" indent="-285750">
                        <a:buFont typeface="Arial" panose="020B0604020202020204" pitchFamily="34" charset="0"/>
                        <a:buChar char="•"/>
                      </a:pPr>
                      <a:r>
                        <a:rPr lang="en-US" sz="1500" baseline="0" dirty="0"/>
                        <a:t>On-street parking</a:t>
                      </a:r>
                      <a:endParaRPr lang="en-US" sz="1500" dirty="0"/>
                    </a:p>
                  </a:txBody>
                  <a:tcPr marL="83152" marR="83152" marT="41575" marB="41575"/>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867" y="3271684"/>
            <a:ext cx="11296650" cy="3048000"/>
          </a:xfrm>
          <a:prstGeom prst="rect">
            <a:avLst/>
          </a:prstGeom>
        </p:spPr>
      </p:pic>
    </p:spTree>
    <p:extLst>
      <p:ext uri="{BB962C8B-B14F-4D97-AF65-F5344CB8AC3E}">
        <p14:creationId xmlns:p14="http://schemas.microsoft.com/office/powerpoint/2010/main" val="165867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Neighborhood Connector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0708613"/>
              </p:ext>
            </p:extLst>
          </p:nvPr>
        </p:nvGraphicFramePr>
        <p:xfrm>
          <a:off x="487215" y="1427799"/>
          <a:ext cx="11367250" cy="1922427"/>
        </p:xfrm>
        <a:graphic>
          <a:graphicData uri="http://schemas.openxmlformats.org/drawingml/2006/table">
            <a:tbl>
              <a:tblPr firstRow="1" bandRow="1">
                <a:tableStyleId>{5C22544A-7EE6-4342-B048-85BDC9FD1C3A}</a:tableStyleId>
              </a:tblPr>
              <a:tblGrid>
                <a:gridCol w="2124180">
                  <a:extLst>
                    <a:ext uri="{9D8B030D-6E8A-4147-A177-3AD203B41FA5}">
                      <a16:colId xmlns:a16="http://schemas.microsoft.com/office/drawing/2014/main" val="20000"/>
                    </a:ext>
                  </a:extLst>
                </a:gridCol>
                <a:gridCol w="5354594">
                  <a:extLst>
                    <a:ext uri="{9D8B030D-6E8A-4147-A177-3AD203B41FA5}">
                      <a16:colId xmlns:a16="http://schemas.microsoft.com/office/drawing/2014/main" val="20001"/>
                    </a:ext>
                  </a:extLst>
                </a:gridCol>
                <a:gridCol w="3888476">
                  <a:extLst>
                    <a:ext uri="{9D8B030D-6E8A-4147-A177-3AD203B41FA5}">
                      <a16:colId xmlns:a16="http://schemas.microsoft.com/office/drawing/2014/main" val="20002"/>
                    </a:ext>
                  </a:extLst>
                </a:gridCol>
              </a:tblGrid>
              <a:tr h="344067">
                <a:tc>
                  <a:txBody>
                    <a:bodyPr/>
                    <a:lstStyle/>
                    <a:p>
                      <a:r>
                        <a:rPr lang="en-US" sz="1500" dirty="0"/>
                        <a:t>New Street Type</a:t>
                      </a:r>
                    </a:p>
                  </a:txBody>
                  <a:tcPr marL="84839" marR="84839" marT="42420" marB="42420"/>
                </a:tc>
                <a:tc>
                  <a:txBody>
                    <a:bodyPr/>
                    <a:lstStyle/>
                    <a:p>
                      <a:r>
                        <a:rPr lang="en-US" sz="1500" dirty="0"/>
                        <a:t>Description</a:t>
                      </a:r>
                    </a:p>
                  </a:txBody>
                  <a:tcPr marL="84839" marR="84839" marT="42420" marB="42420"/>
                </a:tc>
                <a:tc>
                  <a:txBody>
                    <a:bodyPr/>
                    <a:lstStyle/>
                    <a:p>
                      <a:r>
                        <a:rPr lang="en-US" sz="1500" dirty="0"/>
                        <a:t>Features</a:t>
                      </a:r>
                    </a:p>
                  </a:txBody>
                  <a:tcPr marL="84839" marR="84839" marT="42420" marB="42420"/>
                </a:tc>
                <a:extLst>
                  <a:ext uri="{0D108BD9-81ED-4DB2-BD59-A6C34878D82A}">
                    <a16:rowId xmlns:a16="http://schemas.microsoft.com/office/drawing/2014/main" val="10000"/>
                  </a:ext>
                </a:extLst>
              </a:tr>
              <a:tr h="1357414">
                <a:tc>
                  <a:txBody>
                    <a:bodyPr/>
                    <a:lstStyle/>
                    <a:p>
                      <a:r>
                        <a:rPr lang="en-US" sz="1500" dirty="0"/>
                        <a:t>Neighborhood</a:t>
                      </a:r>
                      <a:r>
                        <a:rPr lang="en-US" sz="1500" baseline="0" dirty="0"/>
                        <a:t> Connector</a:t>
                      </a:r>
                      <a:endParaRPr lang="en-US" sz="1500" dirty="0"/>
                    </a:p>
                  </a:txBody>
                  <a:tcPr marL="84839" marR="84839" marT="42420" marB="42420"/>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Connect multiple neighborhoods</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Medium density land uses,</a:t>
                      </a:r>
                      <a:r>
                        <a:rPr lang="en-US" sz="1400" kern="1200" baseline="0" dirty="0">
                          <a:solidFill>
                            <a:schemeClr val="dk1"/>
                          </a:solidFill>
                          <a:effectLst/>
                          <a:latin typeface="+mn-lt"/>
                          <a:ea typeface="+mn-ea"/>
                          <a:cs typeface="+mn-cs"/>
                        </a:rPr>
                        <a:t> </a:t>
                      </a:r>
                      <a:r>
                        <a:rPr lang="en-US" sz="1400" kern="1200" dirty="0">
                          <a:solidFill>
                            <a:schemeClr val="dk1"/>
                          </a:solidFill>
                          <a:effectLst/>
                          <a:latin typeface="+mn-lt"/>
                          <a:ea typeface="+mn-ea"/>
                          <a:cs typeface="+mn-cs"/>
                        </a:rPr>
                        <a:t>Buildings close to street</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May feature mixed land uses or mostly residential w/ occasional businesses</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Heavy pedestrian/bike activity; Provide continuous walking and bicycling routes </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Some are major bus routes; Slow speeds (20-25 mph)</a:t>
                      </a:r>
                      <a:endParaRPr lang="en-US" sz="1200" dirty="0"/>
                    </a:p>
                  </a:txBody>
                  <a:tcPr marL="84839" marR="84839" marT="42420" marB="42420"/>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2 travel lanes</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Bike facilities, Sidewalks, Lighting </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Enhanced streetscape </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In mixed-use/retail areas, space for street furniture, outdoor events &amp; dining</a:t>
                      </a:r>
                    </a:p>
                    <a:p>
                      <a:pPr marL="285750" indent="-285750">
                        <a:buFont typeface="Arial" panose="020B0604020202020204" pitchFamily="34" charset="0"/>
                        <a:buChar char="•"/>
                      </a:pPr>
                      <a:r>
                        <a:rPr lang="en-US" sz="1400" kern="1200" dirty="0">
                          <a:solidFill>
                            <a:schemeClr val="dk1"/>
                          </a:solidFill>
                          <a:effectLst/>
                          <a:latin typeface="+mn-lt"/>
                          <a:ea typeface="+mn-ea"/>
                          <a:cs typeface="+mn-cs"/>
                        </a:rPr>
                        <a:t>On-street parking</a:t>
                      </a:r>
                      <a:endParaRPr lang="en-US" sz="1200" dirty="0"/>
                    </a:p>
                  </a:txBody>
                  <a:tcPr marL="84839" marR="84839" marT="42420" marB="42420"/>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84671" y="3350226"/>
            <a:ext cx="8596643" cy="3276716"/>
          </a:xfrm>
          <a:prstGeom prst="rect">
            <a:avLst/>
          </a:prstGeom>
        </p:spPr>
      </p:pic>
    </p:spTree>
    <p:extLst>
      <p:ext uri="{BB962C8B-B14F-4D97-AF65-F5344CB8AC3E}">
        <p14:creationId xmlns:p14="http://schemas.microsoft.com/office/powerpoint/2010/main" val="4228245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Neighborhood Residential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0710993"/>
              </p:ext>
            </p:extLst>
          </p:nvPr>
        </p:nvGraphicFramePr>
        <p:xfrm>
          <a:off x="218550" y="1417638"/>
          <a:ext cx="11659487" cy="2006282"/>
        </p:xfrm>
        <a:graphic>
          <a:graphicData uri="http://schemas.openxmlformats.org/drawingml/2006/table">
            <a:tbl>
              <a:tblPr firstRow="1" bandRow="1">
                <a:tableStyleId>{5C22544A-7EE6-4342-B048-85BDC9FD1C3A}</a:tableStyleId>
              </a:tblPr>
              <a:tblGrid>
                <a:gridCol w="2702930">
                  <a:extLst>
                    <a:ext uri="{9D8B030D-6E8A-4147-A177-3AD203B41FA5}">
                      <a16:colId xmlns:a16="http://schemas.microsoft.com/office/drawing/2014/main" val="20000"/>
                    </a:ext>
                  </a:extLst>
                </a:gridCol>
                <a:gridCol w="4392617">
                  <a:extLst>
                    <a:ext uri="{9D8B030D-6E8A-4147-A177-3AD203B41FA5}">
                      <a16:colId xmlns:a16="http://schemas.microsoft.com/office/drawing/2014/main" val="20001"/>
                    </a:ext>
                  </a:extLst>
                </a:gridCol>
                <a:gridCol w="4563940">
                  <a:extLst>
                    <a:ext uri="{9D8B030D-6E8A-4147-A177-3AD203B41FA5}">
                      <a16:colId xmlns:a16="http://schemas.microsoft.com/office/drawing/2014/main" val="20002"/>
                    </a:ext>
                  </a:extLst>
                </a:gridCol>
              </a:tblGrid>
              <a:tr h="352912">
                <a:tc>
                  <a:txBody>
                    <a:bodyPr/>
                    <a:lstStyle/>
                    <a:p>
                      <a:r>
                        <a:rPr lang="en-US" sz="1600" dirty="0"/>
                        <a:t>New Street Type</a:t>
                      </a:r>
                    </a:p>
                  </a:txBody>
                  <a:tcPr marL="87020" marR="87020" marT="43508" marB="43508"/>
                </a:tc>
                <a:tc>
                  <a:txBody>
                    <a:bodyPr/>
                    <a:lstStyle/>
                    <a:p>
                      <a:r>
                        <a:rPr lang="en-US" sz="1600" dirty="0"/>
                        <a:t>Description</a:t>
                      </a:r>
                    </a:p>
                  </a:txBody>
                  <a:tcPr marL="87020" marR="87020" marT="43508" marB="43508"/>
                </a:tc>
                <a:tc>
                  <a:txBody>
                    <a:bodyPr/>
                    <a:lstStyle/>
                    <a:p>
                      <a:r>
                        <a:rPr lang="en-US" sz="1600" dirty="0"/>
                        <a:t>Features</a:t>
                      </a:r>
                    </a:p>
                  </a:txBody>
                  <a:tcPr marL="87020" marR="87020" marT="43508" marB="43508"/>
                </a:tc>
                <a:extLst>
                  <a:ext uri="{0D108BD9-81ED-4DB2-BD59-A6C34878D82A}">
                    <a16:rowId xmlns:a16="http://schemas.microsoft.com/office/drawing/2014/main" val="10000"/>
                  </a:ext>
                </a:extLst>
              </a:tr>
              <a:tr h="16533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t>Neighborhood Residential</a:t>
                      </a:r>
                      <a:endParaRPr lang="en-US" sz="1600" dirty="0"/>
                    </a:p>
                    <a:p>
                      <a:endParaRPr lang="en-US" sz="1600" dirty="0"/>
                    </a:p>
                  </a:txBody>
                  <a:tcPr marL="87020" marR="87020" marT="43508" marB="43508"/>
                </a:tc>
                <a:tc>
                  <a:txBody>
                    <a:bodyPr/>
                    <a:lstStyle/>
                    <a:p>
                      <a:pPr marL="285750" indent="-285750">
                        <a:buFont typeface="Arial" panose="020B0604020202020204" pitchFamily="34" charset="0"/>
                        <a:buChar char="•"/>
                      </a:pPr>
                      <a:r>
                        <a:rPr lang="en-US" sz="1600" dirty="0"/>
                        <a:t>Provide immediate access</a:t>
                      </a:r>
                      <a:r>
                        <a:rPr lang="en-US" sz="1600" baseline="0" dirty="0"/>
                        <a:t> to single-family and multi-family residences</a:t>
                      </a:r>
                    </a:p>
                    <a:p>
                      <a:pPr marL="285750" indent="-285750">
                        <a:buFont typeface="Arial" panose="020B0604020202020204" pitchFamily="34" charset="0"/>
                        <a:buChar char="•"/>
                      </a:pPr>
                      <a:r>
                        <a:rPr lang="en-US" sz="1600" baseline="0" dirty="0"/>
                        <a:t>Focus on pedestrian safety, space for children to play, and well defined bicycling and walking paths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Slow speeds</a:t>
                      </a:r>
                    </a:p>
                  </a:txBody>
                  <a:tcPr marL="87020" marR="87020" marT="43508" marB="43508"/>
                </a:tc>
                <a:tc>
                  <a:txBody>
                    <a:bodyPr/>
                    <a:lstStyle/>
                    <a:p>
                      <a:pPr marL="285750" indent="-285750">
                        <a:buFont typeface="Arial" panose="020B0604020202020204" pitchFamily="34" charset="0"/>
                        <a:buChar char="•"/>
                      </a:pPr>
                      <a:r>
                        <a:rPr lang="en-US" sz="1600" dirty="0"/>
                        <a:t>2 travel</a:t>
                      </a:r>
                      <a:r>
                        <a:rPr lang="en-US" sz="1600" baseline="0" dirty="0"/>
                        <a:t> lanes</a:t>
                      </a:r>
                    </a:p>
                    <a:p>
                      <a:pPr marL="285750" indent="-285750">
                        <a:buFont typeface="Arial" panose="020B0604020202020204" pitchFamily="34" charset="0"/>
                        <a:buChar char="•"/>
                      </a:pPr>
                      <a:r>
                        <a:rPr lang="en-US" sz="1600" baseline="0" dirty="0"/>
                        <a:t>Sidewalks</a:t>
                      </a:r>
                    </a:p>
                    <a:p>
                      <a:pPr marL="285750" indent="-285750">
                        <a:buFont typeface="Arial" panose="020B0604020202020204" pitchFamily="34" charset="0"/>
                        <a:buChar char="•"/>
                      </a:pPr>
                      <a:r>
                        <a:rPr lang="en-US" sz="1600" baseline="0" dirty="0"/>
                        <a:t>Street trees</a:t>
                      </a:r>
                    </a:p>
                    <a:p>
                      <a:pPr marL="285750" indent="-285750">
                        <a:buFont typeface="Arial" panose="020B0604020202020204" pitchFamily="34" charset="0"/>
                        <a:buChar char="•"/>
                      </a:pPr>
                      <a:r>
                        <a:rPr lang="en-US" sz="1600" baseline="0" dirty="0"/>
                        <a:t>Lighting</a:t>
                      </a:r>
                      <a:endParaRPr lang="en-US" sz="1600" dirty="0"/>
                    </a:p>
                  </a:txBody>
                  <a:tcPr marL="87020" marR="87020" marT="43508" marB="43508"/>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939332" y="3423920"/>
            <a:ext cx="7976844" cy="3434080"/>
          </a:xfrm>
          <a:prstGeom prst="rect">
            <a:avLst/>
          </a:prstGeom>
        </p:spPr>
      </p:pic>
    </p:spTree>
    <p:extLst>
      <p:ext uri="{BB962C8B-B14F-4D97-AF65-F5344CB8AC3E}">
        <p14:creationId xmlns:p14="http://schemas.microsoft.com/office/powerpoint/2010/main" val="1931974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Separated Bike Lanes</a:t>
            </a:r>
          </a:p>
        </p:txBody>
      </p:sp>
      <p:sp>
        <p:nvSpPr>
          <p:cNvPr id="3" name="Rectangle 2"/>
          <p:cNvSpPr/>
          <p:nvPr/>
        </p:nvSpPr>
        <p:spPr>
          <a:xfrm>
            <a:off x="10621108" y="4501662"/>
            <a:ext cx="1125415" cy="6682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986016" y="2019681"/>
            <a:ext cx="1463040" cy="6625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460736" y="4364736"/>
            <a:ext cx="1450910" cy="9997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250" y="2251314"/>
            <a:ext cx="3946552" cy="3626327"/>
          </a:xfrm>
          <a:prstGeom prst="rect">
            <a:avLst/>
          </a:prstGeom>
        </p:spPr>
      </p:pic>
      <p:pic>
        <p:nvPicPr>
          <p:cNvPr id="9"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12022" r="20191"/>
          <a:stretch/>
        </p:blipFill>
        <p:spPr>
          <a:xfrm>
            <a:off x="332535" y="1566402"/>
            <a:ext cx="6969469" cy="4660912"/>
          </a:xfrm>
          <a:prstGeom prst="rect">
            <a:avLst/>
          </a:prstGeom>
        </p:spPr>
      </p:pic>
    </p:spTree>
    <p:extLst>
      <p:ext uri="{BB962C8B-B14F-4D97-AF65-F5344CB8AC3E}">
        <p14:creationId xmlns:p14="http://schemas.microsoft.com/office/powerpoint/2010/main" val="2514017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Separated Bike Lanes</a:t>
            </a:r>
          </a:p>
        </p:txBody>
      </p:sp>
      <p:sp>
        <p:nvSpPr>
          <p:cNvPr id="3" name="Rectangle 2"/>
          <p:cNvSpPr/>
          <p:nvPr/>
        </p:nvSpPr>
        <p:spPr>
          <a:xfrm>
            <a:off x="10621108" y="4501662"/>
            <a:ext cx="1125415" cy="6682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2811930" y="1313873"/>
            <a:ext cx="6954370" cy="5373832"/>
          </a:xfrm>
        </p:spPr>
      </p:pic>
    </p:spTree>
    <p:extLst>
      <p:ext uri="{BB962C8B-B14F-4D97-AF65-F5344CB8AC3E}">
        <p14:creationId xmlns:p14="http://schemas.microsoft.com/office/powerpoint/2010/main" val="402406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Prince George’s COUNTY, </a:t>
            </a:r>
            <a:r>
              <a:rPr lang="en-US" dirty="0" err="1"/>
              <a:t>MaRYLAND</a:t>
            </a:r>
            <a:endParaRPr lang="en-US" dirty="0"/>
          </a:p>
        </p:txBody>
      </p:sp>
      <p:sp>
        <p:nvSpPr>
          <p:cNvPr id="3" name="Content Placeholder 2"/>
          <p:cNvSpPr>
            <a:spLocks noGrp="1"/>
          </p:cNvSpPr>
          <p:nvPr>
            <p:ph idx="1"/>
          </p:nvPr>
        </p:nvSpPr>
        <p:spPr/>
        <p:txBody>
          <a:bodyPr/>
          <a:lstStyle/>
          <a:p>
            <a:pPr marL="0" indent="0">
              <a:buNone/>
            </a:pPr>
            <a:endParaRPr lang="en-US" dirty="0"/>
          </a:p>
          <a:p>
            <a:pPr lvl="1"/>
            <a:r>
              <a:rPr lang="en-US" sz="2400" dirty="0"/>
              <a:t>Population approximately 900,000</a:t>
            </a:r>
          </a:p>
          <a:p>
            <a:pPr lvl="1"/>
            <a:r>
              <a:rPr lang="en-US" sz="2400" dirty="0"/>
              <a:t>Three tiers of development (developed/developing/rural)</a:t>
            </a:r>
          </a:p>
          <a:p>
            <a:pPr lvl="1"/>
            <a:r>
              <a:rPr lang="en-US" sz="2400" dirty="0"/>
              <a:t>Longest average time of commute in the Washington Region</a:t>
            </a:r>
          </a:p>
          <a:p>
            <a:pPr lvl="1"/>
            <a:r>
              <a:rPr lang="en-US" sz="2400" dirty="0"/>
              <a:t>Effort to focus on TOD/walkable communities</a:t>
            </a:r>
          </a:p>
          <a:p>
            <a:pPr lvl="1"/>
            <a:r>
              <a:rPr lang="en-US" sz="2400" dirty="0"/>
              <a:t>Major projects supporting “smart growth” goals </a:t>
            </a:r>
          </a:p>
          <a:p>
            <a:pPr marL="341312" lvl="1" indent="0">
              <a:buNone/>
            </a:pPr>
            <a:r>
              <a:rPr lang="en-US" sz="2400" dirty="0"/>
              <a:t>	 have come to fruition or in process</a:t>
            </a:r>
          </a:p>
          <a:p>
            <a:pPr lvl="1"/>
            <a:r>
              <a:rPr lang="en-US" sz="2400" dirty="0"/>
              <a:t>Recognition of need to re-tool plans and policies</a:t>
            </a:r>
          </a:p>
          <a:p>
            <a:pPr marL="341312" lvl="1" indent="0">
              <a:buNone/>
            </a:pPr>
            <a:r>
              <a:rPr lang="en-US" sz="2400"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3505200"/>
            <a:ext cx="3810000" cy="3352800"/>
          </a:xfrm>
          <a:prstGeom prst="rect">
            <a:avLst/>
          </a:prstGeom>
        </p:spPr>
      </p:pic>
    </p:spTree>
    <p:extLst>
      <p:ext uri="{BB962C8B-B14F-4D97-AF65-F5344CB8AC3E}">
        <p14:creationId xmlns:p14="http://schemas.microsoft.com/office/powerpoint/2010/main" val="124447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Perpendicular curb ramp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843" y="1496500"/>
            <a:ext cx="10220325" cy="4848225"/>
          </a:xfrm>
          <a:prstGeom prst="rect">
            <a:avLst/>
          </a:prstGeom>
        </p:spPr>
      </p:pic>
      <p:sp>
        <p:nvSpPr>
          <p:cNvPr id="6" name="Rectangle 5"/>
          <p:cNvSpPr/>
          <p:nvPr/>
        </p:nvSpPr>
        <p:spPr>
          <a:xfrm>
            <a:off x="1052052" y="1386348"/>
            <a:ext cx="1533832" cy="796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87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Continued coordination with Planning Department on zoning ordinance re-write</a:t>
            </a:r>
          </a:p>
          <a:p>
            <a:r>
              <a:rPr lang="en-US" dirty="0"/>
              <a:t>Coordinate with development of Comprehensive Roadway Standards</a:t>
            </a:r>
          </a:p>
          <a:p>
            <a:r>
              <a:rPr lang="en-US" dirty="0"/>
              <a:t>Work with sister agencies on </a:t>
            </a:r>
            <a:r>
              <a:rPr lang="en-US"/>
              <a:t>implementing the    Urban </a:t>
            </a:r>
            <a:r>
              <a:rPr lang="en-US" dirty="0"/>
              <a:t>Standards</a:t>
            </a:r>
          </a:p>
          <a:p>
            <a:r>
              <a:rPr lang="en-US" dirty="0"/>
              <a:t>Work with developers and external stakeholders on understanding and implementation </a:t>
            </a:r>
          </a:p>
          <a:p>
            <a:r>
              <a:rPr lang="en-US" dirty="0"/>
              <a:t>Work with County Council on further codification</a:t>
            </a:r>
          </a:p>
          <a:p>
            <a:endParaRPr lang="en-US" dirty="0"/>
          </a:p>
          <a:p>
            <a:endParaRPr lang="en-US" dirty="0"/>
          </a:p>
        </p:txBody>
      </p:sp>
    </p:spTree>
    <p:extLst>
      <p:ext uri="{BB962C8B-B14F-4D97-AF65-F5344CB8AC3E}">
        <p14:creationId xmlns:p14="http://schemas.microsoft.com/office/powerpoint/2010/main" val="3463470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Victor Weissberg</a:t>
            </a:r>
          </a:p>
          <a:p>
            <a:pPr marL="0" indent="0" algn="ctr">
              <a:buNone/>
            </a:pPr>
            <a:r>
              <a:rPr lang="en-US" dirty="0"/>
              <a:t>Special Assistant to the Director</a:t>
            </a:r>
          </a:p>
          <a:p>
            <a:pPr marL="0" indent="0" algn="ctr">
              <a:buNone/>
            </a:pPr>
            <a:r>
              <a:rPr lang="en-US" dirty="0"/>
              <a:t>Prince George’s County </a:t>
            </a:r>
          </a:p>
          <a:p>
            <a:pPr marL="0" indent="0" algn="ctr">
              <a:buNone/>
            </a:pPr>
            <a:r>
              <a:rPr lang="en-US" dirty="0"/>
              <a:t>Department of Public Works and Transportation</a:t>
            </a:r>
          </a:p>
          <a:p>
            <a:pPr marL="0" indent="0" algn="ctr">
              <a:buNone/>
            </a:pPr>
            <a:r>
              <a:rPr lang="en-US" dirty="0">
                <a:hlinkClick r:id="rId2"/>
              </a:rPr>
              <a:t>vweissberg@co.pg.md.us</a:t>
            </a:r>
            <a:endParaRPr lang="en-US" dirty="0"/>
          </a:p>
          <a:p>
            <a:pPr marL="0" indent="0" algn="ctr">
              <a:buNone/>
            </a:pPr>
            <a:endParaRPr lang="en-US" dirty="0"/>
          </a:p>
        </p:txBody>
      </p:sp>
    </p:spTree>
    <p:extLst>
      <p:ext uri="{BB962C8B-B14F-4D97-AF65-F5344CB8AC3E}">
        <p14:creationId xmlns:p14="http://schemas.microsoft.com/office/powerpoint/2010/main" val="2536619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80646" y="1416818"/>
            <a:ext cx="11535508" cy="5123277"/>
          </a:xfrm>
        </p:spPr>
        <p:txBody>
          <a:bodyPr>
            <a:normAutofit/>
          </a:bodyPr>
          <a:lstStyle/>
          <a:p>
            <a:pPr algn="ctr"/>
            <a:endParaRPr lang="en-US" sz="4800" dirty="0"/>
          </a:p>
          <a:p>
            <a:pPr algn="ctr"/>
            <a:endParaRPr lang="en-US" sz="4800" dirty="0"/>
          </a:p>
          <a:p>
            <a:pPr marL="0" indent="0" algn="ctr">
              <a:buNone/>
            </a:pPr>
            <a:r>
              <a:rPr lang="en-US" sz="4800" dirty="0"/>
              <a:t>Questions / Discussion</a:t>
            </a:r>
          </a:p>
          <a:p>
            <a:endParaRPr lang="en-US" dirty="0"/>
          </a:p>
          <a:p>
            <a:endParaRPr lang="en-US" dirty="0"/>
          </a:p>
          <a:p>
            <a:endParaRPr lang="en-US" dirty="0"/>
          </a:p>
        </p:txBody>
      </p:sp>
    </p:spTree>
    <p:extLst>
      <p:ext uri="{BB962C8B-B14F-4D97-AF65-F5344CB8AC3E}">
        <p14:creationId xmlns:p14="http://schemas.microsoft.com/office/powerpoint/2010/main" val="418074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Urban Street Standards: HOW, WHAT, Where</a:t>
            </a:r>
          </a:p>
        </p:txBody>
      </p:sp>
      <p:sp>
        <p:nvSpPr>
          <p:cNvPr id="3" name="Content Placeholder 2"/>
          <p:cNvSpPr>
            <a:spLocks noGrp="1"/>
          </p:cNvSpPr>
          <p:nvPr>
            <p:ph idx="1"/>
          </p:nvPr>
        </p:nvSpPr>
        <p:spPr/>
        <p:txBody>
          <a:bodyPr>
            <a:normAutofit lnSpcReduction="10000"/>
          </a:bodyPr>
          <a:lstStyle/>
          <a:p>
            <a:pPr marL="457200" lvl="1" indent="-457200">
              <a:lnSpc>
                <a:spcPct val="100000"/>
              </a:lnSpc>
              <a:spcBef>
                <a:spcPts val="1200"/>
              </a:spcBef>
              <a:spcAft>
                <a:spcPts val="200"/>
              </a:spcAft>
              <a:buSzPct val="100000"/>
            </a:pPr>
            <a:r>
              <a:rPr lang="en-US" sz="3200" dirty="0"/>
              <a:t>County Council Bill on Urban Standards</a:t>
            </a:r>
          </a:p>
          <a:p>
            <a:pPr lvl="1">
              <a:buFont typeface="Courier New" panose="02070309020205020404" pitchFamily="49" charset="0"/>
              <a:buChar char="o"/>
            </a:pPr>
            <a:r>
              <a:rPr lang="en-US" sz="2100" dirty="0">
                <a:solidFill>
                  <a:srgbClr val="46763A"/>
                </a:solidFill>
              </a:rPr>
              <a:t>“The County hereby adopts an urban street design policy and principles, consistent with the Council's 2014 approval of its most current general plan for the County, Plan Prince George 's 2035.”</a:t>
            </a:r>
          </a:p>
          <a:p>
            <a:pPr marL="457200" lvl="1" indent="-457200">
              <a:spcBef>
                <a:spcPts val="1200"/>
              </a:spcBef>
              <a:spcAft>
                <a:spcPts val="200"/>
              </a:spcAft>
              <a:buSzPct val="100000"/>
            </a:pPr>
            <a:r>
              <a:rPr lang="en-US" sz="3200" dirty="0"/>
              <a:t>Urban Design </a:t>
            </a:r>
          </a:p>
          <a:p>
            <a:pPr marL="860425" lvl="2" indent="-457200">
              <a:spcBef>
                <a:spcPts val="1200"/>
              </a:spcBef>
              <a:spcAft>
                <a:spcPts val="200"/>
              </a:spcAft>
              <a:buSzPct val="100000"/>
              <a:buFont typeface="Courier New" panose="02070309020205020404" pitchFamily="49" charset="0"/>
              <a:buChar char="o"/>
            </a:pPr>
            <a:r>
              <a:rPr lang="en-US" sz="2100" dirty="0">
                <a:solidFill>
                  <a:srgbClr val="46763A"/>
                </a:solidFill>
              </a:rPr>
              <a:t>“Design standards focused on the public streetscape within urban areas, such as streets, sidewalks, street furniture and amenities, including bicycle facilities that form a high-quality, pedestrian- friendly sense of place.”</a:t>
            </a:r>
          </a:p>
          <a:p>
            <a:pPr marL="457200" lvl="1" indent="-457200">
              <a:lnSpc>
                <a:spcPct val="110000"/>
              </a:lnSpc>
              <a:spcBef>
                <a:spcPts val="1200"/>
              </a:spcBef>
              <a:spcAft>
                <a:spcPts val="200"/>
              </a:spcAft>
              <a:buSzPct val="100000"/>
            </a:pPr>
            <a:r>
              <a:rPr lang="en-US" sz="3200" dirty="0"/>
              <a:t>Part of broader update to Specifications and Standards</a:t>
            </a:r>
          </a:p>
          <a:p>
            <a:pPr lvl="1">
              <a:lnSpc>
                <a:spcPct val="100000"/>
              </a:lnSpc>
              <a:buSzPct val="100000"/>
              <a:buFont typeface="Courier New" panose="02070309020205020404" pitchFamily="49" charset="0"/>
              <a:buChar char="o"/>
            </a:pPr>
            <a:r>
              <a:rPr lang="en-US" sz="2100" dirty="0">
                <a:solidFill>
                  <a:srgbClr val="46763A"/>
                </a:solidFill>
              </a:rPr>
              <a:t>Comprehensive overhaul of County Standards and Specifications for Roadways &amp; Bridges, first component is Urban Standards.</a:t>
            </a:r>
          </a:p>
          <a:p>
            <a:pPr marL="860425" lvl="2" indent="-457200">
              <a:spcBef>
                <a:spcPts val="1200"/>
              </a:spcBef>
              <a:spcAft>
                <a:spcPts val="200"/>
              </a:spcAft>
              <a:buSzPct val="100000"/>
              <a:buFont typeface="Courier New" panose="02070309020205020404" pitchFamily="49" charset="0"/>
              <a:buChar char="o"/>
            </a:pPr>
            <a:endParaRPr lang="en-US" sz="2100" dirty="0">
              <a:solidFill>
                <a:srgbClr val="46763A"/>
              </a:solidFill>
            </a:endParaRPr>
          </a:p>
          <a:p>
            <a:pPr marL="0" lvl="1" indent="0">
              <a:spcBef>
                <a:spcPts val="1200"/>
              </a:spcBef>
              <a:spcAft>
                <a:spcPts val="200"/>
              </a:spcAft>
              <a:buSzPct val="100000"/>
              <a:buNone/>
            </a:pPr>
            <a:endParaRPr lang="en-US" sz="3200" dirty="0">
              <a:solidFill>
                <a:srgbClr val="46763A"/>
              </a:solidFill>
            </a:endParaRPr>
          </a:p>
          <a:p>
            <a:pPr marL="342900" lvl="1" indent="-342900">
              <a:spcBef>
                <a:spcPts val="1200"/>
              </a:spcBef>
              <a:spcAft>
                <a:spcPts val="200"/>
              </a:spcAft>
              <a:buSzPct val="100000"/>
              <a:buFont typeface="Wingdings" panose="05000000000000000000" pitchFamily="2" charset="2"/>
              <a:buChar char="w"/>
            </a:pPr>
            <a:endParaRPr lang="en-US" sz="3200" u="sng" dirty="0">
              <a:uFill>
                <a:solidFill>
                  <a:srgbClr val="46763A"/>
                </a:solidFill>
              </a:uFill>
            </a:endParaRPr>
          </a:p>
          <a:p>
            <a:pPr marL="0" lvl="1" indent="0">
              <a:lnSpc>
                <a:spcPct val="100000"/>
              </a:lnSpc>
              <a:spcBef>
                <a:spcPts val="1200"/>
              </a:spcBef>
              <a:spcAft>
                <a:spcPts val="200"/>
              </a:spcAft>
              <a:buSzPct val="100000"/>
              <a:buNone/>
            </a:pPr>
            <a:endParaRPr lang="en-US" dirty="0">
              <a:solidFill>
                <a:srgbClr val="FF0000"/>
              </a:solidFill>
            </a:endParaRPr>
          </a:p>
          <a:p>
            <a:pPr marL="342900" lvl="1" indent="-342900">
              <a:spcBef>
                <a:spcPts val="1200"/>
              </a:spcBef>
              <a:spcAft>
                <a:spcPts val="200"/>
              </a:spcAft>
              <a:buSzPct val="100000"/>
              <a:buFont typeface="Wingdings" panose="05000000000000000000" pitchFamily="2" charset="2"/>
              <a:buChar char="w"/>
            </a:pPr>
            <a:endParaRPr lang="en-US" sz="3200" dirty="0"/>
          </a:p>
          <a:p>
            <a:pPr marL="0" indent="0">
              <a:buNone/>
            </a:pPr>
            <a:endParaRPr lang="en-US" dirty="0"/>
          </a:p>
        </p:txBody>
      </p:sp>
    </p:spTree>
    <p:extLst>
      <p:ext uri="{BB962C8B-B14F-4D97-AF65-F5344CB8AC3E}">
        <p14:creationId xmlns:p14="http://schemas.microsoft.com/office/powerpoint/2010/main" val="342253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&amp; STAKEHOLDERS	</a:t>
            </a:r>
          </a:p>
        </p:txBody>
      </p:sp>
      <p:sp>
        <p:nvSpPr>
          <p:cNvPr id="3" name="Content Placeholder 2"/>
          <p:cNvSpPr>
            <a:spLocks noGrp="1"/>
          </p:cNvSpPr>
          <p:nvPr>
            <p:ph idx="1"/>
          </p:nvPr>
        </p:nvSpPr>
        <p:spPr/>
        <p:txBody>
          <a:bodyPr>
            <a:normAutofit fontScale="85000" lnSpcReduction="20000"/>
          </a:bodyPr>
          <a:lstStyle/>
          <a:p>
            <a:r>
              <a:rPr lang="en-US" dirty="0"/>
              <a:t>Expedited 9-month process of staff &amp; stakeholder engagement, development and revision</a:t>
            </a:r>
          </a:p>
          <a:p>
            <a:endParaRPr lang="en-US" dirty="0"/>
          </a:p>
          <a:p>
            <a:r>
              <a:rPr lang="en-US" dirty="0"/>
              <a:t>Steering Group </a:t>
            </a:r>
          </a:p>
          <a:p>
            <a:pPr lvl="3"/>
            <a:r>
              <a:rPr lang="en-US" sz="2800" dirty="0">
                <a:solidFill>
                  <a:srgbClr val="46763A"/>
                </a:solidFill>
              </a:rPr>
              <a:t>Comprised of key agencies: Permitting, Transportation, Environmental, Planning </a:t>
            </a:r>
          </a:p>
          <a:p>
            <a:pPr marL="1146175" lvl="3" indent="0">
              <a:buNone/>
            </a:pPr>
            <a:endParaRPr lang="en-US" sz="2800" dirty="0">
              <a:solidFill>
                <a:srgbClr val="46763A"/>
              </a:solidFill>
            </a:endParaRPr>
          </a:p>
          <a:p>
            <a:r>
              <a:rPr lang="en-US" dirty="0"/>
              <a:t>Other</a:t>
            </a:r>
            <a:r>
              <a:rPr lang="en-US" sz="3800" dirty="0"/>
              <a:t> </a:t>
            </a:r>
            <a:r>
              <a:rPr lang="en-US" dirty="0"/>
              <a:t>agencies consulted</a:t>
            </a:r>
          </a:p>
          <a:p>
            <a:pPr lvl="3"/>
            <a:r>
              <a:rPr lang="en-US" sz="2800" dirty="0">
                <a:solidFill>
                  <a:srgbClr val="46763A"/>
                </a:solidFill>
              </a:rPr>
              <a:t>Fire/EMS, Police Department</a:t>
            </a:r>
          </a:p>
          <a:p>
            <a:pPr marL="1146175" lvl="3" indent="0">
              <a:buNone/>
            </a:pPr>
            <a:endParaRPr lang="en-US" sz="2800" dirty="0">
              <a:solidFill>
                <a:srgbClr val="46763A"/>
              </a:solidFill>
            </a:endParaRPr>
          </a:p>
          <a:p>
            <a:r>
              <a:rPr lang="en-US" dirty="0"/>
              <a:t>Organizations consulted</a:t>
            </a:r>
          </a:p>
          <a:p>
            <a:pPr lvl="3"/>
            <a:r>
              <a:rPr lang="en-US" sz="2800" dirty="0">
                <a:solidFill>
                  <a:srgbClr val="46763A"/>
                </a:solidFill>
              </a:rPr>
              <a:t>Utility companies, Builders and Developers, Smart Growth and other Advocates</a:t>
            </a:r>
          </a:p>
        </p:txBody>
      </p:sp>
    </p:spTree>
    <p:extLst>
      <p:ext uri="{BB962C8B-B14F-4D97-AF65-F5344CB8AC3E}">
        <p14:creationId xmlns:p14="http://schemas.microsoft.com/office/powerpoint/2010/main" val="170527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street standards</a:t>
            </a:r>
            <a:endParaRPr lang="en-GB" dirty="0"/>
          </a:p>
        </p:txBody>
      </p:sp>
      <p:sp>
        <p:nvSpPr>
          <p:cNvPr id="3" name="Content Placeholder 2"/>
          <p:cNvSpPr>
            <a:spLocks noGrp="1"/>
          </p:cNvSpPr>
          <p:nvPr>
            <p:ph idx="1"/>
          </p:nvPr>
        </p:nvSpPr>
        <p:spPr/>
        <p:txBody>
          <a:bodyPr/>
          <a:lstStyle/>
          <a:p>
            <a:r>
              <a:rPr lang="en-US" dirty="0"/>
              <a:t>Resolution approved by the Council</a:t>
            </a:r>
            <a:endParaRPr lang="en-US" sz="1900" dirty="0">
              <a:solidFill>
                <a:srgbClr val="46763A"/>
              </a:solidFill>
            </a:endParaRPr>
          </a:p>
          <a:p>
            <a:pPr marL="0" indent="0">
              <a:lnSpc>
                <a:spcPct val="150000"/>
              </a:lnSpc>
              <a:buNone/>
            </a:pPr>
            <a:r>
              <a:rPr lang="en-US" sz="1800" dirty="0">
                <a:solidFill>
                  <a:srgbClr val="46763A"/>
                </a:solidFill>
              </a:rPr>
              <a:t>“A RESOLUTION CONCERNING ROADS AND SIDEWALKS - DESIGN AND CONSTRUCTION STANDARDS AND REQUIREMENTS for the purpose of incorporating urban street design standards and specifications as consistent with Plan Prince George's 2035 for Regional Transit Districts and Local Centers in Prince George's County, striving to balance the needs of all users that are business-friendly, walkable, bike-able and transit friendly; generally regarding design and construction standards and urban street designs.”</a:t>
            </a:r>
          </a:p>
          <a:p>
            <a:pPr marL="0" indent="0">
              <a:lnSpc>
                <a:spcPct val="150000"/>
              </a:lnSpc>
              <a:buNone/>
            </a:pPr>
            <a:endParaRPr lang="en-GB" sz="1800" dirty="0">
              <a:solidFill>
                <a:srgbClr val="46763A"/>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4184" y="4597400"/>
            <a:ext cx="3162367" cy="21619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3076" y="4339761"/>
            <a:ext cx="3238500" cy="2428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8221" y="4321232"/>
            <a:ext cx="2524923" cy="2447404"/>
          </a:xfrm>
          <a:prstGeom prst="rect">
            <a:avLst/>
          </a:prstGeom>
        </p:spPr>
      </p:pic>
    </p:spTree>
    <p:extLst>
      <p:ext uri="{BB962C8B-B14F-4D97-AF65-F5344CB8AC3E}">
        <p14:creationId xmlns:p14="http://schemas.microsoft.com/office/powerpoint/2010/main" val="275511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street standards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4000" y="1206500"/>
            <a:ext cx="6172199" cy="5651500"/>
          </a:xfrm>
        </p:spPr>
      </p:pic>
    </p:spTree>
    <p:extLst>
      <p:ext uri="{BB962C8B-B14F-4D97-AF65-F5344CB8AC3E}">
        <p14:creationId xmlns:p14="http://schemas.microsoft.com/office/powerpoint/2010/main" val="327401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streets-Vibrant Streets</a:t>
            </a:r>
          </a:p>
        </p:txBody>
      </p:sp>
      <p:sp>
        <p:nvSpPr>
          <p:cNvPr id="3" name="Content Placeholder 2"/>
          <p:cNvSpPr>
            <a:spLocks noGrp="1"/>
          </p:cNvSpPr>
          <p:nvPr>
            <p:ph idx="1"/>
          </p:nvPr>
        </p:nvSpPr>
        <p:spPr>
          <a:xfrm>
            <a:off x="522515" y="1416818"/>
            <a:ext cx="5888014" cy="5123277"/>
          </a:xfrm>
        </p:spPr>
        <p:txBody>
          <a:bodyPr>
            <a:normAutofit/>
          </a:bodyPr>
          <a:lstStyle/>
          <a:p>
            <a:r>
              <a:rPr lang="en-US" dirty="0"/>
              <a:t>Meet the needs of pedestrians, bicyclists, transit users and vehicles:</a:t>
            </a:r>
          </a:p>
          <a:p>
            <a:pPr lvl="1"/>
            <a:endParaRPr lang="en-US" dirty="0"/>
          </a:p>
          <a:p>
            <a:pPr lvl="1"/>
            <a:r>
              <a:rPr lang="en-US" dirty="0"/>
              <a:t>Slower speeds</a:t>
            </a:r>
          </a:p>
          <a:p>
            <a:pPr lvl="1"/>
            <a:r>
              <a:rPr lang="en-US" dirty="0"/>
              <a:t>Shorter crossing distances</a:t>
            </a:r>
          </a:p>
          <a:p>
            <a:pPr lvl="1"/>
            <a:r>
              <a:rPr lang="en-US" dirty="0"/>
              <a:t>Reduced curb radii</a:t>
            </a:r>
          </a:p>
          <a:p>
            <a:pPr lvl="1"/>
            <a:r>
              <a:rPr lang="en-US" dirty="0"/>
              <a:t>Wider sidewalks</a:t>
            </a:r>
          </a:p>
          <a:p>
            <a:pPr lvl="1"/>
            <a:r>
              <a:rPr lang="en-US" dirty="0"/>
              <a:t>More bicycle facilities</a:t>
            </a:r>
          </a:p>
          <a:p>
            <a:pPr lvl="1"/>
            <a:r>
              <a:rPr lang="en-US" dirty="0"/>
              <a:t>Pedestrian amenities</a:t>
            </a:r>
          </a:p>
          <a:p>
            <a:pPr lvl="1"/>
            <a:endParaRPr lang="en-US" dirty="0"/>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2681" y="1235256"/>
            <a:ext cx="2240657" cy="2987542"/>
          </a:xfrm>
          <a:prstGeom prst="rect">
            <a:avLst/>
          </a:prstGeom>
          <a:ln w="38100">
            <a:noFill/>
          </a:ln>
        </p:spPr>
      </p:pic>
      <p:pic>
        <p:nvPicPr>
          <p:cNvPr id="16" name="Picture 1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498379" y="1235256"/>
            <a:ext cx="2841696" cy="2987542"/>
          </a:xfrm>
          <a:prstGeom prst="rect">
            <a:avLst/>
          </a:prstGeom>
          <a:ln w="38100">
            <a:noFill/>
          </a:ln>
        </p:spPr>
      </p:pic>
      <p:pic>
        <p:nvPicPr>
          <p:cNvPr id="18" name="Picture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99619" y="4308606"/>
            <a:ext cx="2140456" cy="2171432"/>
          </a:xfrm>
          <a:prstGeom prst="rect">
            <a:avLst/>
          </a:prstGeom>
          <a:ln w="38100">
            <a:noFill/>
          </a:ln>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81382" y="4291613"/>
            <a:ext cx="3374020" cy="2205418"/>
          </a:xfrm>
          <a:prstGeom prst="rect">
            <a:avLst/>
          </a:prstGeom>
        </p:spPr>
      </p:pic>
    </p:spTree>
    <p:extLst>
      <p:ext uri="{BB962C8B-B14F-4D97-AF65-F5344CB8AC3E}">
        <p14:creationId xmlns:p14="http://schemas.microsoft.com/office/powerpoint/2010/main" val="1221691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Work sessions</a:t>
            </a:r>
          </a:p>
        </p:txBody>
      </p:sp>
      <p:sp>
        <p:nvSpPr>
          <p:cNvPr id="3" name="Content Placeholder 2"/>
          <p:cNvSpPr>
            <a:spLocks noGrp="1"/>
          </p:cNvSpPr>
          <p:nvPr>
            <p:ph idx="1"/>
          </p:nvPr>
        </p:nvSpPr>
        <p:spPr/>
        <p:txBody>
          <a:bodyPr>
            <a:normAutofit/>
          </a:bodyPr>
          <a:lstStyle/>
          <a:p>
            <a:r>
              <a:rPr lang="en-US" dirty="0"/>
              <a:t>Held series of work sessions to achieve consensus on important topics relevant to urban street design:</a:t>
            </a:r>
          </a:p>
          <a:p>
            <a:pPr lvl="1"/>
            <a:r>
              <a:rPr lang="en-US" dirty="0">
                <a:solidFill>
                  <a:srgbClr val="46763A"/>
                </a:solidFill>
              </a:rPr>
              <a:t>Functional Class / Street Typologies</a:t>
            </a:r>
          </a:p>
          <a:p>
            <a:pPr lvl="1"/>
            <a:r>
              <a:rPr lang="en-US" dirty="0">
                <a:solidFill>
                  <a:srgbClr val="46763A"/>
                </a:solidFill>
              </a:rPr>
              <a:t>Design Speed</a:t>
            </a:r>
          </a:p>
          <a:p>
            <a:pPr lvl="1"/>
            <a:r>
              <a:rPr lang="en-US" dirty="0">
                <a:solidFill>
                  <a:srgbClr val="46763A"/>
                </a:solidFill>
              </a:rPr>
              <a:t>Lane Widths</a:t>
            </a:r>
          </a:p>
          <a:p>
            <a:pPr lvl="1"/>
            <a:r>
              <a:rPr lang="en-US" dirty="0">
                <a:solidFill>
                  <a:srgbClr val="46763A"/>
                </a:solidFill>
              </a:rPr>
              <a:t>Stormwater management</a:t>
            </a:r>
          </a:p>
          <a:p>
            <a:pPr lvl="1"/>
            <a:r>
              <a:rPr lang="en-US" dirty="0">
                <a:solidFill>
                  <a:srgbClr val="46763A"/>
                </a:solidFill>
              </a:rPr>
              <a:t>Curb Radii</a:t>
            </a:r>
          </a:p>
          <a:p>
            <a:pPr marL="341312" lvl="1" indent="0">
              <a:buNone/>
            </a:pPr>
            <a:endParaRPr lang="en-US" dirty="0">
              <a:solidFill>
                <a:srgbClr val="46763A"/>
              </a:solidFill>
            </a:endParaRPr>
          </a:p>
          <a:p>
            <a:r>
              <a:rPr lang="en-US" dirty="0"/>
              <a:t>Comprehensive Education Process for Agencies</a:t>
            </a:r>
          </a:p>
          <a:p>
            <a:pPr lvl="1"/>
            <a:r>
              <a:rPr lang="en-US" dirty="0">
                <a:solidFill>
                  <a:srgbClr val="46763A"/>
                </a:solidFill>
              </a:rPr>
              <a:t>Implementing Agency buy-in was </a:t>
            </a:r>
            <a:r>
              <a:rPr lang="en-US" b="1" u="sng" dirty="0">
                <a:solidFill>
                  <a:srgbClr val="46763A"/>
                </a:solidFill>
              </a:rPr>
              <a:t>key</a:t>
            </a:r>
          </a:p>
          <a:p>
            <a:pPr lvl="1"/>
            <a:endParaRPr lang="en-US" dirty="0">
              <a:solidFill>
                <a:srgbClr val="46763A"/>
              </a:solidFill>
            </a:endParaRPr>
          </a:p>
        </p:txBody>
      </p:sp>
    </p:spTree>
    <p:extLst>
      <p:ext uri="{BB962C8B-B14F-4D97-AF65-F5344CB8AC3E}">
        <p14:creationId xmlns:p14="http://schemas.microsoft.com/office/powerpoint/2010/main" val="978689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Based on Best Practices in Urban Street Design</a:t>
            </a:r>
          </a:p>
        </p:txBody>
      </p:sp>
      <p:pic>
        <p:nvPicPr>
          <p:cNvPr id="5" name="Picture 5"/>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044088" y="1625462"/>
            <a:ext cx="5278437" cy="341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13949"/>
            <a:ext cx="4054656" cy="40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p:cNvPicPr>
            <a:picLocks noGrp="1" noChangeAspect="1"/>
          </p:cNvPicPr>
          <p:nvPr>
            <p:ph idx="1"/>
          </p:nvPr>
        </p:nvPicPr>
        <p:blipFill>
          <a:blip r:embed="rId5" cstate="screen">
            <a:extLst>
              <a:ext uri="{28A0092B-C50C-407E-A947-70E740481C1C}">
                <a14:useLocalDpi xmlns:a14="http://schemas.microsoft.com/office/drawing/2010/main" val="0"/>
              </a:ext>
            </a:extLst>
          </a:blip>
          <a:stretch>
            <a:fillRect/>
          </a:stretch>
        </p:blipFill>
        <p:spPr>
          <a:xfrm rot="184030">
            <a:off x="1281471" y="2740710"/>
            <a:ext cx="3133161" cy="4023735"/>
          </a:xfrm>
          <a:prstGeom prst="rect">
            <a:avLst/>
          </a:prstGeom>
          <a:ln>
            <a:noFill/>
          </a:ln>
          <a:effectLst>
            <a:outerShdw blurRad="292100" dist="139700" dir="2700000" algn="tl" rotWithShape="0">
              <a:srgbClr val="333333">
                <a:alpha val="65000"/>
              </a:srgbClr>
            </a:outerShdw>
          </a:effectLst>
        </p:spPr>
      </p:pic>
      <p:pic>
        <p:nvPicPr>
          <p:cNvPr id="1026" name="Picture 2" descr="Urban Street Design Guide Index"/>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rot="21319049">
            <a:off x="4855663" y="2784653"/>
            <a:ext cx="2905307" cy="37859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rot="274029">
            <a:off x="8158183" y="3235351"/>
            <a:ext cx="3886167" cy="3059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067614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91AD721-4AAA-44D2-91AD-D05B87277C48}">
  <ds:schemaRefs>
    <ds:schemaRef ds:uri="ESRI.ArcGIS.Mapping.OfficeIntegration.PowerPointInfo"/>
  </ds:schemaRefs>
</ds:datastoreItem>
</file>

<file path=customXml/itemProps10.xml><?xml version="1.0" encoding="utf-8"?>
<ds:datastoreItem xmlns:ds="http://schemas.openxmlformats.org/officeDocument/2006/customXml" ds:itemID="{616E56DB-4490-4E25-BCBA-DD8EF4CFF87B}">
  <ds:schemaRefs>
    <ds:schemaRef ds:uri="ESRI.ArcGIS.Mapping.OfficeIntegration.PowerPointInfo"/>
  </ds:schemaRefs>
</ds:datastoreItem>
</file>

<file path=customXml/itemProps11.xml><?xml version="1.0" encoding="utf-8"?>
<ds:datastoreItem xmlns:ds="http://schemas.openxmlformats.org/officeDocument/2006/customXml" ds:itemID="{611CBC1C-12F7-4217-940F-0228FB928D24}">
  <ds:schemaRefs>
    <ds:schemaRef ds:uri="ESRI.ArcGIS.Mapping.OfficeIntegration.PowerPointInfo"/>
  </ds:schemaRefs>
</ds:datastoreItem>
</file>

<file path=customXml/itemProps12.xml><?xml version="1.0" encoding="utf-8"?>
<ds:datastoreItem xmlns:ds="http://schemas.openxmlformats.org/officeDocument/2006/customXml" ds:itemID="{DD15FE21-FADD-403B-A321-E2A1D3441BC3}">
  <ds:schemaRefs>
    <ds:schemaRef ds:uri="ESRI.ArcGIS.Mapping.OfficeIntegration.PowerPointInfo"/>
  </ds:schemaRefs>
</ds:datastoreItem>
</file>

<file path=customXml/itemProps2.xml><?xml version="1.0" encoding="utf-8"?>
<ds:datastoreItem xmlns:ds="http://schemas.openxmlformats.org/officeDocument/2006/customXml" ds:itemID="{8DD536AF-8BE4-4478-B688-2EB2EC235FDC}">
  <ds:schemaRefs>
    <ds:schemaRef ds:uri="ESRI.ArcGIS.Mapping.OfficeIntegration.PowerPointInfo"/>
  </ds:schemaRefs>
</ds:datastoreItem>
</file>

<file path=customXml/itemProps3.xml><?xml version="1.0" encoding="utf-8"?>
<ds:datastoreItem xmlns:ds="http://schemas.openxmlformats.org/officeDocument/2006/customXml" ds:itemID="{3AC2BE66-72E0-446C-A55D-9AD48B06D01C}">
  <ds:schemaRefs>
    <ds:schemaRef ds:uri="ESRI.ArcGIS.Mapping.OfficeIntegration.PowerPointInfo"/>
  </ds:schemaRefs>
</ds:datastoreItem>
</file>

<file path=customXml/itemProps4.xml><?xml version="1.0" encoding="utf-8"?>
<ds:datastoreItem xmlns:ds="http://schemas.openxmlformats.org/officeDocument/2006/customXml" ds:itemID="{0C82BE1C-3164-4A16-A77C-AE4A6D25BDD0}">
  <ds:schemaRefs>
    <ds:schemaRef ds:uri="ESRI.ArcGIS.Mapping.OfficeIntegration.PowerPointInfo"/>
  </ds:schemaRefs>
</ds:datastoreItem>
</file>

<file path=customXml/itemProps5.xml><?xml version="1.0" encoding="utf-8"?>
<ds:datastoreItem xmlns:ds="http://schemas.openxmlformats.org/officeDocument/2006/customXml" ds:itemID="{28D00EF8-FC36-4625-8698-6815FCA0E11A}">
  <ds:schemaRefs>
    <ds:schemaRef ds:uri="ESRI.ArcGIS.Mapping.OfficeIntegration.PowerPointInfo"/>
  </ds:schemaRefs>
</ds:datastoreItem>
</file>

<file path=customXml/itemProps6.xml><?xml version="1.0" encoding="utf-8"?>
<ds:datastoreItem xmlns:ds="http://schemas.openxmlformats.org/officeDocument/2006/customXml" ds:itemID="{4F73C5EA-66BA-44F0-BDD2-EC632DBB3EA7}">
  <ds:schemaRefs>
    <ds:schemaRef ds:uri="ESRI.ArcGIS.Mapping.OfficeIntegration.PowerPointInfo"/>
  </ds:schemaRefs>
</ds:datastoreItem>
</file>

<file path=customXml/itemProps7.xml><?xml version="1.0" encoding="utf-8"?>
<ds:datastoreItem xmlns:ds="http://schemas.openxmlformats.org/officeDocument/2006/customXml" ds:itemID="{227995BB-777C-4515-AEF1-B33E9A06BF13}">
  <ds:schemaRefs>
    <ds:schemaRef ds:uri="ESRI.ArcGIS.Mapping.OfficeIntegration.PowerPointInfo"/>
  </ds:schemaRefs>
</ds:datastoreItem>
</file>

<file path=customXml/itemProps8.xml><?xml version="1.0" encoding="utf-8"?>
<ds:datastoreItem xmlns:ds="http://schemas.openxmlformats.org/officeDocument/2006/customXml" ds:itemID="{47D4F68F-D592-4DAB-AFE8-551B1309628F}">
  <ds:schemaRefs>
    <ds:schemaRef ds:uri="ESRI.ArcGIS.Mapping.OfficeIntegration.PowerPointInfo"/>
  </ds:schemaRefs>
</ds:datastoreItem>
</file>

<file path=customXml/itemProps9.xml><?xml version="1.0" encoding="utf-8"?>
<ds:datastoreItem xmlns:ds="http://schemas.openxmlformats.org/officeDocument/2006/customXml" ds:itemID="{C43931D9-DC1A-401E-8A99-56BD4582DCB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Integral</Template>
  <TotalTime>3231</TotalTime>
  <Words>1203</Words>
  <Application>Microsoft Office PowerPoint</Application>
  <PresentationFormat>Widescreen</PresentationFormat>
  <Paragraphs>195</Paragraphs>
  <Slides>23</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Wingdings</vt:lpstr>
      <vt:lpstr>Wingdings 2</vt:lpstr>
      <vt:lpstr>Courier New</vt:lpstr>
      <vt:lpstr>Calibri</vt:lpstr>
      <vt:lpstr>Geometr706 BlkCn BT</vt:lpstr>
      <vt:lpstr>Wingdings 3</vt:lpstr>
      <vt:lpstr>Geometr706 BdCn BT</vt:lpstr>
      <vt:lpstr>Geometr706 Md BT</vt:lpstr>
      <vt:lpstr>Arial</vt:lpstr>
      <vt:lpstr>Tw Cen MT</vt:lpstr>
      <vt:lpstr>Integral</vt:lpstr>
      <vt:lpstr>Prince George’s County  URBAN Specifications and standards  for roadways and bridges </vt:lpstr>
      <vt:lpstr>Prince George’s COUNTY, MaRYLAND</vt:lpstr>
      <vt:lpstr>Urban Street Standards: HOW, WHAT, Where</vt:lpstr>
      <vt:lpstr>Process &amp; STAKEHOLDERS </vt:lpstr>
      <vt:lpstr>Urban street standards</vt:lpstr>
      <vt:lpstr>Urban street standards</vt:lpstr>
      <vt:lpstr>Complete streets-Vibrant Streets</vt:lpstr>
      <vt:lpstr>Summary of Work sessions</vt:lpstr>
      <vt:lpstr>Based on Best Practices in Urban Street Design</vt:lpstr>
      <vt:lpstr>New Standards-Urban Street Types</vt:lpstr>
      <vt:lpstr>Summary of New Urban Street Standards</vt:lpstr>
      <vt:lpstr>CONSIDERATIONS   </vt:lpstr>
      <vt:lpstr>PowerPoint Presentation</vt:lpstr>
      <vt:lpstr>Mixed Use Boulevard – 2 &amp; 4 lanes </vt:lpstr>
      <vt:lpstr>Mixed Use Boulevard – 2 &amp; 4 lanes (B)</vt:lpstr>
      <vt:lpstr>Neighborhood Connector </vt:lpstr>
      <vt:lpstr>Neighborhood Residential</vt:lpstr>
      <vt:lpstr>Separated Bike Lanes</vt:lpstr>
      <vt:lpstr>Separated Bike Lanes</vt:lpstr>
      <vt:lpstr>Perpendicular curb ramp</vt:lpstr>
      <vt:lpstr>Next Steps</vt:lpstr>
      <vt:lpstr>Thank you</vt:lpstr>
      <vt:lpstr>PowerPoint Presentation</vt:lpstr>
    </vt:vector>
  </TitlesOfParts>
  <Company>Whitman, Requardt, &amp; Associates,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Sengvieng, Aly</dc:creator>
  <cp:lastModifiedBy>Heather Scott</cp:lastModifiedBy>
  <cp:revision>219</cp:revision>
  <cp:lastPrinted>2017-06-22T21:38:51Z</cp:lastPrinted>
  <dcterms:created xsi:type="dcterms:W3CDTF">2015-12-30T12:26:31Z</dcterms:created>
  <dcterms:modified xsi:type="dcterms:W3CDTF">2017-07-11T15:13:26Z</dcterms:modified>
</cp:coreProperties>
</file>