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56" r:id="rId2"/>
    <p:sldId id="298" r:id="rId3"/>
    <p:sldId id="275" r:id="rId4"/>
    <p:sldId id="289" r:id="rId5"/>
    <p:sldId id="268" r:id="rId6"/>
    <p:sldId id="282" r:id="rId7"/>
    <p:sldId id="287" r:id="rId8"/>
    <p:sldId id="288" r:id="rId9"/>
    <p:sldId id="283" r:id="rId10"/>
    <p:sldId id="284" r:id="rId11"/>
    <p:sldId id="290" r:id="rId12"/>
    <p:sldId id="291" r:id="rId13"/>
    <p:sldId id="299" r:id="rId14"/>
    <p:sldId id="285" r:id="rId15"/>
    <p:sldId id="300" r:id="rId16"/>
    <p:sldId id="286" r:id="rId17"/>
    <p:sldId id="292" r:id="rId18"/>
    <p:sldId id="295" r:id="rId19"/>
    <p:sldId id="296" r:id="rId20"/>
    <p:sldId id="297" r:id="rId21"/>
    <p:sldId id="301" r:id="rId22"/>
    <p:sldId id="281"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64688" autoAdjust="0"/>
  </p:normalViewPr>
  <p:slideViewPr>
    <p:cSldViewPr>
      <p:cViewPr varScale="1">
        <p:scale>
          <a:sx n="61" d="100"/>
          <a:sy n="61" d="100"/>
        </p:scale>
        <p:origin x="485" y="48"/>
      </p:cViewPr>
      <p:guideLst>
        <p:guide orient="horz" pos="1620"/>
        <p:guide pos="2880"/>
      </p:guideLst>
    </p:cSldViewPr>
  </p:slideViewPr>
  <p:notesTextViewPr>
    <p:cViewPr>
      <p:scale>
        <a:sx n="1" d="1"/>
        <a:sy n="1" d="1"/>
      </p:scale>
      <p:origin x="0" y="0"/>
    </p:cViewPr>
  </p:notesTextViewPr>
  <p:notesViewPr>
    <p:cSldViewPr showGuides="1">
      <p:cViewPr varScale="1">
        <p:scale>
          <a:sx n="98" d="100"/>
          <a:sy n="98" d="100"/>
        </p:scale>
        <p:origin x="255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283D8-7BC7-4DB5-A6AF-D7D8ADF99A1F}" type="datetimeFigureOut">
              <a:rPr lang="en-US" smtClean="0"/>
              <a:t>7/11/2017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8CE74-6398-47C7-8010-591BBE8BF05B}" type="slidenum">
              <a:rPr lang="en-US" smtClean="0"/>
              <a:t>‹#›</a:t>
            </a:fld>
            <a:endParaRPr lang="en-US"/>
          </a:p>
        </p:txBody>
      </p:sp>
    </p:spTree>
    <p:extLst>
      <p:ext uri="{BB962C8B-B14F-4D97-AF65-F5344CB8AC3E}">
        <p14:creationId xmlns:p14="http://schemas.microsoft.com/office/powerpoint/2010/main" val="354952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1</a:t>
            </a:fld>
            <a:endParaRPr lang="en-US"/>
          </a:p>
        </p:txBody>
      </p:sp>
    </p:spTree>
    <p:extLst>
      <p:ext uri="{BB962C8B-B14F-4D97-AF65-F5344CB8AC3E}">
        <p14:creationId xmlns:p14="http://schemas.microsoft.com/office/powerpoint/2010/main" val="280087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12</a:t>
            </a:fld>
            <a:endParaRPr lang="en-US"/>
          </a:p>
        </p:txBody>
      </p:sp>
    </p:spTree>
    <p:extLst>
      <p:ext uri="{BB962C8B-B14F-4D97-AF65-F5344CB8AC3E}">
        <p14:creationId xmlns:p14="http://schemas.microsoft.com/office/powerpoint/2010/main" val="152222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13</a:t>
            </a:fld>
            <a:endParaRPr lang="en-US"/>
          </a:p>
        </p:txBody>
      </p:sp>
    </p:spTree>
    <p:extLst>
      <p:ext uri="{BB962C8B-B14F-4D97-AF65-F5344CB8AC3E}">
        <p14:creationId xmlns:p14="http://schemas.microsoft.com/office/powerpoint/2010/main" val="25473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were collected from the pedestrian crossings for evaluation of driver yielding behavior. The number of motorists yielding and/or not yielding to the staged pedestrian was recorded by lane for each crossing attempt. A motorist was recorded as yielding if he or she stopped or slowed to allow the pedestrian to cross. A motorist was recorded as not yielding if he or she passed in front of the pedestrian and would have been able to stop (beyond the dilemma zone) when the pedestrian arrived at the crosswalk.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distance less than that needed by a driver to safely stop for a pedestrian is referred to as the dilemma zone. This distance takes into account driver reaction time, safe deceleration rate, the posted speed, and the grade of the road to calculate this interval for the amber indication (</a:t>
            </a:r>
            <a:r>
              <a:rPr lang="en-US" sz="1200" kern="1200" dirty="0" err="1">
                <a:solidFill>
                  <a:schemeClr val="tx1"/>
                </a:solidFill>
                <a:effectLst/>
                <a:latin typeface="+mn-lt"/>
                <a:ea typeface="+mn-ea"/>
                <a:cs typeface="+mn-cs"/>
              </a:rPr>
              <a:t>Sandt</a:t>
            </a:r>
            <a:r>
              <a:rPr lang="en-US" sz="1200" kern="1200" dirty="0">
                <a:solidFill>
                  <a:schemeClr val="tx1"/>
                </a:solidFill>
                <a:effectLst/>
                <a:latin typeface="+mn-lt"/>
                <a:ea typeface="+mn-ea"/>
                <a:cs typeface="+mn-cs"/>
              </a:rPr>
              <a:t> et al., 2014). This formula-derived distance was be used to identify the distance beyond which a driver could easily stop for a pedestrian by multiplying the time by the speed limit. Using this method, a landmark was established at the dilemma zone distance on each side of each crosswalk by placing a traffic cone near the curb or edge of the road. Data collectors ensured that the cone was visible to them from the marked crosswalk as well as to the video setup.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Depending on the posted speed limit, the dilemma zone was estimated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40 MPH Posted speed: 231 </a:t>
            </a:r>
            <a:r>
              <a:rPr lang="en-US" sz="1200" kern="1200" dirty="0" err="1">
                <a:solidFill>
                  <a:schemeClr val="tx1"/>
                </a:solidFill>
                <a:effectLst/>
                <a:latin typeface="+mn-lt"/>
                <a:ea typeface="+mn-ea"/>
                <a:cs typeface="+mn-cs"/>
              </a:rPr>
              <a:t>ft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35 MPH Posted speed: 183 </a:t>
            </a:r>
            <a:r>
              <a:rPr lang="en-US" sz="1200" kern="1200" dirty="0" err="1">
                <a:solidFill>
                  <a:schemeClr val="tx1"/>
                </a:solidFill>
                <a:effectLst/>
                <a:latin typeface="+mn-lt"/>
                <a:ea typeface="+mn-ea"/>
                <a:cs typeface="+mn-cs"/>
              </a:rPr>
              <a:t>ft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30 MPH Posted speed: 141 </a:t>
            </a:r>
            <a:r>
              <a:rPr lang="en-US" sz="1200" kern="1200" dirty="0" err="1">
                <a:solidFill>
                  <a:schemeClr val="tx1"/>
                </a:solidFill>
                <a:effectLst/>
                <a:latin typeface="+mn-lt"/>
                <a:ea typeface="+mn-ea"/>
                <a:cs typeface="+mn-cs"/>
              </a:rPr>
              <a:t>ft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25 MPH Posted speed: 104 </a:t>
            </a:r>
            <a:r>
              <a:rPr lang="en-US" sz="1200" kern="1200" dirty="0" err="1">
                <a:solidFill>
                  <a:schemeClr val="tx1"/>
                </a:solidFill>
                <a:effectLst/>
                <a:latin typeface="+mn-lt"/>
                <a:ea typeface="+mn-ea"/>
                <a:cs typeface="+mn-cs"/>
              </a:rPr>
              <a:t>ft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20 MPH Posted speed: 72 </a:t>
            </a:r>
            <a:r>
              <a:rPr lang="en-US" sz="1200" kern="1200" dirty="0" err="1">
                <a:solidFill>
                  <a:schemeClr val="tx1"/>
                </a:solidFill>
                <a:effectLst/>
                <a:latin typeface="+mn-lt"/>
                <a:ea typeface="+mn-ea"/>
                <a:cs typeface="+mn-cs"/>
              </a:rPr>
              <a:t>ft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speed was not posted, the data collectors used the dilemma zone for a 35MPH speed limit. </a:t>
            </a:r>
            <a:r>
              <a:rPr lang="en-US" sz="1200" kern="1200">
                <a:solidFill>
                  <a:schemeClr val="tx1"/>
                </a:solidFill>
                <a:effectLst/>
                <a:latin typeface="+mn-lt"/>
                <a:ea typeface="+mn-ea"/>
                <a:cs typeface="+mn-cs"/>
              </a:rPr>
              <a:t>No sites were posted at higher than 35 MPH.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14</a:t>
            </a:fld>
            <a:endParaRPr lang="en-US"/>
          </a:p>
        </p:txBody>
      </p:sp>
    </p:spTree>
    <p:extLst>
      <p:ext uri="{BB962C8B-B14F-4D97-AF65-F5344CB8AC3E}">
        <p14:creationId xmlns:p14="http://schemas.microsoft.com/office/powerpoint/2010/main" val="81821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15</a:t>
            </a:fld>
            <a:endParaRPr lang="en-US"/>
          </a:p>
        </p:txBody>
      </p:sp>
    </p:spTree>
    <p:extLst>
      <p:ext uri="{BB962C8B-B14F-4D97-AF65-F5344CB8AC3E}">
        <p14:creationId xmlns:p14="http://schemas.microsoft.com/office/powerpoint/2010/main" val="347913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17</a:t>
            </a:fld>
            <a:endParaRPr lang="en-US"/>
          </a:p>
        </p:txBody>
      </p:sp>
    </p:spTree>
    <p:extLst>
      <p:ext uri="{BB962C8B-B14F-4D97-AF65-F5344CB8AC3E}">
        <p14:creationId xmlns:p14="http://schemas.microsoft.com/office/powerpoint/2010/main" val="313306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Halifax Road </a:t>
            </a:r>
            <a:r>
              <a:rPr lang="en-US" dirty="0"/>
              <a:t>– a local road that links a major shopping and dining destination with a residential area and two major collectors with possibly less transient driver population</a:t>
            </a:r>
            <a:endParaRPr lang="en-US" b="1" dirty="0"/>
          </a:p>
          <a:p>
            <a:endParaRPr lang="en-US" b="1" dirty="0"/>
          </a:p>
          <a:p>
            <a:r>
              <a:rPr lang="en-US" b="1" dirty="0"/>
              <a:t>Method Road </a:t>
            </a:r>
            <a:r>
              <a:rPr lang="en-US" dirty="0"/>
              <a:t>– proximity to NCSU, Al-Iman School, and the Islamic Center of Raleigh possibly accounts for some variation in yielding with a consistent driver population exposed to the enforcement campaign for the first three months of the study with a turnover in student driver population reflected in the yielding rate drop</a:t>
            </a:r>
          </a:p>
          <a:p>
            <a:endParaRPr lang="en-US" dirty="0"/>
          </a:p>
          <a:p>
            <a:r>
              <a:rPr lang="en-US" sz="1200" kern="1200" dirty="0">
                <a:solidFill>
                  <a:schemeClr val="tx1"/>
                </a:solidFill>
                <a:effectLst/>
                <a:latin typeface="+mn-lt"/>
                <a:ea typeface="+mn-ea"/>
                <a:cs typeface="+mn-cs"/>
              </a:rPr>
              <a:t>Proximity to NCSU, Al-Iman School, and the Islamic Center of Raleigh likely accounts for some of the variation in driver yielding at the Method Road crosswalk. It is hypothesized that a consistent driver population was exposed to the long duration enforcement campaign for the first three months of the study, and that the drop in both driver yielding and pedestrian crossing rates reflected in the 7/28 and 9/6 yielding assessment results are in part the result of turnover in the student driver population utilizing the corridor from the summer to the fall semester.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Halifax Road is a local road that links Seaboard Station, a shopping and dining destination, and the Mordecai neighborhood to two major collectors, Peace Street and Salisbury Street. The driver population utilizing the portion of Halifax Road at the study crosswalk is possibly less transient and this consistency, along with the long duration of enforcement at the study location, could have contributed to the more sustained effect from enforcement.</a:t>
            </a:r>
          </a:p>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18</a:t>
            </a:fld>
            <a:endParaRPr lang="en-US"/>
          </a:p>
        </p:txBody>
      </p:sp>
    </p:spTree>
    <p:extLst>
      <p:ext uri="{BB962C8B-B14F-4D97-AF65-F5344CB8AC3E}">
        <p14:creationId xmlns:p14="http://schemas.microsoft.com/office/powerpoint/2010/main" val="1027796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crosswalks on St. Mary’s Street and Ridge Road, it is possible that some variation in driver yielding can be attributed to the mix of regular and non-regular drivers that travel through the locations. St. Mary’s Street is a major collector that links two principal arterials, Glenwood Avenue and Wade Avenue, to a major commercial district known as Glenwood South and a minor arterial, Hillsborough Street.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portion of Ridge Road where the study crosswalk is located is also a major collector that provides a cut-through from US Highway 70 to Wade Avenue. Both the driver yielding and pedestrian crossing rates at these locations fluctuate in a similar pattern to those from the Method Road control location. An additional consideration at the crosswalk on St. Mary’s Street is the elevation change along the corridor. The crosswalk is located at the crest of a steep hill which might contribute to a reluctance for drivers to yield at the location.</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19</a:t>
            </a:fld>
            <a:endParaRPr lang="en-US"/>
          </a:p>
        </p:txBody>
      </p:sp>
    </p:spTree>
    <p:extLst>
      <p:ext uri="{BB962C8B-B14F-4D97-AF65-F5344CB8AC3E}">
        <p14:creationId xmlns:p14="http://schemas.microsoft.com/office/powerpoint/2010/main" val="3401600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20</a:t>
            </a:fld>
            <a:endParaRPr lang="en-US"/>
          </a:p>
        </p:txBody>
      </p:sp>
    </p:spTree>
    <p:extLst>
      <p:ext uri="{BB962C8B-B14F-4D97-AF65-F5344CB8AC3E}">
        <p14:creationId xmlns:p14="http://schemas.microsoft.com/office/powerpoint/2010/main" val="870890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21</a:t>
            </a:fld>
            <a:endParaRPr lang="en-US"/>
          </a:p>
        </p:txBody>
      </p:sp>
    </p:spTree>
    <p:extLst>
      <p:ext uri="{BB962C8B-B14F-4D97-AF65-F5344CB8AC3E}">
        <p14:creationId xmlns:p14="http://schemas.microsoft.com/office/powerpoint/2010/main" val="1920009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22</a:t>
            </a:fld>
            <a:endParaRPr lang="en-US"/>
          </a:p>
        </p:txBody>
      </p:sp>
    </p:spTree>
    <p:extLst>
      <p:ext uri="{BB962C8B-B14F-4D97-AF65-F5344CB8AC3E}">
        <p14:creationId xmlns:p14="http://schemas.microsoft.com/office/powerpoint/2010/main" val="315378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2</a:t>
            </a:fld>
            <a:endParaRPr lang="en-US"/>
          </a:p>
        </p:txBody>
      </p:sp>
    </p:spTree>
    <p:extLst>
      <p:ext uri="{BB962C8B-B14F-4D97-AF65-F5344CB8AC3E}">
        <p14:creationId xmlns:p14="http://schemas.microsoft.com/office/powerpoint/2010/main" val="221252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3</a:t>
            </a:fld>
            <a:endParaRPr lang="en-US"/>
          </a:p>
        </p:txBody>
      </p:sp>
    </p:spTree>
    <p:extLst>
      <p:ext uri="{BB962C8B-B14F-4D97-AF65-F5344CB8AC3E}">
        <p14:creationId xmlns:p14="http://schemas.microsoft.com/office/powerpoint/2010/main" val="85080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1" i="0" kern="1200" cap="all" dirty="0">
                <a:solidFill>
                  <a:schemeClr val="tx1"/>
                </a:solidFill>
                <a:effectLst/>
                <a:latin typeface="+mn-lt"/>
                <a:ea typeface="+mn-ea"/>
                <a:cs typeface="+mn-cs"/>
              </a:rPr>
            </a:br>
            <a:r>
              <a:rPr lang="en-US" sz="1200" b="1" i="0" kern="1200" cap="all" dirty="0">
                <a:solidFill>
                  <a:schemeClr val="tx1"/>
                </a:solidFill>
                <a:effectLst/>
                <a:latin typeface="+mn-lt"/>
                <a:ea typeface="+mn-ea"/>
                <a:cs typeface="+mn-cs"/>
              </a:rPr>
              <a:t>“BACKGROUND:</a:t>
            </a:r>
          </a:p>
          <a:p>
            <a:r>
              <a:rPr lang="en-US" sz="1200" b="0" i="0" kern="1200" dirty="0">
                <a:solidFill>
                  <a:schemeClr val="tx1"/>
                </a:solidFill>
                <a:effectLst/>
                <a:latin typeface="+mn-lt"/>
                <a:ea typeface="+mn-ea"/>
                <a:cs typeface="+mn-cs"/>
              </a:rPr>
              <a:t>Few studies have comprehensively evaluated the effectiveness of multi-faceted interventions intended to improve pedestrian safety. "Watch for Me NC" is a multi-faceted, community-based pedestrian safety program that includes widespread media and public engagement in combination with enhanced law enforcement activities (i.e., police outreach and targeted pedestrian safety operations conducted at marked crosswalks) and low-cost engineering improvements at selected crossings. The purpose of this study was to estimate the effect of the law enforcement and engineering improvement components of the program on motor vehicle driver behavior, specifically in terms of increased driver yielding to pedestrians in marked crosswalks.</a:t>
            </a:r>
          </a:p>
          <a:p>
            <a:r>
              <a:rPr lang="en-US" sz="1200" b="1" i="0" kern="1200" cap="all"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The study used a pre-post design with a control group, comparing crossing locations receiving enforcement and low-cost engineering treatments (enhanced locations) with locations that did not (standard locations) to examine changes in driver yielding over a 6-month period from 2013 to 2014. A total of 24,941 drivers were observed in 11,817 attempted crossing events at 16 crosswalks in five municipalities that were participating in the program. Observations of real pedestrians attempting to use the crosswalks ("naturalistic" crossing) were supplemented by observations of trained research staff attempting the same crossings following an established protocol ("staged" crossings). Generalized estimating equations (GEE) were used to model driver yielding rates, accounting for repeated observations at the crossing locations and controlling other factors that affect driver behavior in yielding to pedestrians in marked crosswalks.</a:t>
            </a:r>
          </a:p>
          <a:p>
            <a:r>
              <a:rPr lang="en-US" sz="1200" b="1" i="0" kern="1200" cap="all"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At crossings that did not receive enhancements (targeted police operations or low-cost engineering improvements), driver yielding rates did not change from before to after the Watch for Me NC program. However, yielding rates improved significantly (between 4 and 7 percentage points on average) at the enhanced locations. This was true for both naturalistic and staged crossings.</a:t>
            </a:r>
          </a:p>
          <a:p>
            <a:r>
              <a:rPr lang="en-US" sz="1200" b="1" i="0" kern="1200" cap="all"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This study provides evidence that enhanced enforcement and low-cost engineering improvements, as a part of a broader program involving community-based outreach, can increase driver yielding to pedestrians in marked crosswalks. These data are important for the staff and decision-makers involved in pedestrian safety programs to gain a better understanding of the different engineering and behavioral mechanisms that could be used to improve driver yielding rates.”</a:t>
            </a:r>
          </a:p>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4</a:t>
            </a:fld>
            <a:endParaRPr lang="en-US"/>
          </a:p>
        </p:txBody>
      </p:sp>
    </p:spTree>
    <p:extLst>
      <p:ext uri="{BB962C8B-B14F-4D97-AF65-F5344CB8AC3E}">
        <p14:creationId xmlns:p14="http://schemas.microsoft.com/office/powerpoint/2010/main" val="158828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7</a:t>
            </a:fld>
            <a:endParaRPr lang="en-US"/>
          </a:p>
        </p:txBody>
      </p:sp>
    </p:spTree>
    <p:extLst>
      <p:ext uri="{BB962C8B-B14F-4D97-AF65-F5344CB8AC3E}">
        <p14:creationId xmlns:p14="http://schemas.microsoft.com/office/powerpoint/2010/main" val="131225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8</a:t>
            </a:fld>
            <a:endParaRPr lang="en-US"/>
          </a:p>
        </p:txBody>
      </p:sp>
    </p:spTree>
    <p:extLst>
      <p:ext uri="{BB962C8B-B14F-4D97-AF65-F5344CB8AC3E}">
        <p14:creationId xmlns:p14="http://schemas.microsoft.com/office/powerpoint/2010/main" val="304400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9</a:t>
            </a:fld>
            <a:endParaRPr lang="en-US"/>
          </a:p>
        </p:txBody>
      </p:sp>
    </p:spTree>
    <p:extLst>
      <p:ext uri="{BB962C8B-B14F-4D97-AF65-F5344CB8AC3E}">
        <p14:creationId xmlns:p14="http://schemas.microsoft.com/office/powerpoint/2010/main" val="12616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10</a:t>
            </a:fld>
            <a:endParaRPr lang="en-US"/>
          </a:p>
        </p:txBody>
      </p:sp>
    </p:spTree>
    <p:extLst>
      <p:ext uri="{BB962C8B-B14F-4D97-AF65-F5344CB8AC3E}">
        <p14:creationId xmlns:p14="http://schemas.microsoft.com/office/powerpoint/2010/main" val="307572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CE74-6398-47C7-8010-591BBE8BF05B}" type="slidenum">
              <a:rPr lang="en-US" smtClean="0"/>
              <a:t>11</a:t>
            </a:fld>
            <a:endParaRPr lang="en-US"/>
          </a:p>
        </p:txBody>
      </p:sp>
    </p:spTree>
    <p:extLst>
      <p:ext uri="{BB962C8B-B14F-4D97-AF65-F5344CB8AC3E}">
        <p14:creationId xmlns:p14="http://schemas.microsoft.com/office/powerpoint/2010/main" val="183817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3E3639F-D16B-40D0-AF78-3ED196D3B762}" type="datetime1">
              <a:rPr lang="en-US" smtClean="0">
                <a:solidFill>
                  <a:prstClr val="black">
                    <a:tint val="75000"/>
                  </a:prstClr>
                </a:solidFill>
              </a:rPr>
              <a:pPr>
                <a:defRPr/>
              </a:pPr>
              <a:t>7/11/2017</a:t>
            </a:fld>
            <a:endParaRPr lang="en-US">
              <a:solidFill>
                <a:prstClr val="black">
                  <a:tint val="75000"/>
                </a:prstClr>
              </a:solidFill>
            </a:endParaRPr>
          </a:p>
        </p:txBody>
      </p:sp>
      <p:sp>
        <p:nvSpPr>
          <p:cNvPr id="5" name="Footer Placeholder 4"/>
          <p:cNvSpPr>
            <a:spLocks noGrp="1"/>
          </p:cNvSpPr>
          <p:nvPr>
            <p:ph type="ftr" sz="quarter" idx="11"/>
          </p:nvPr>
        </p:nvSpPr>
        <p:spPr>
          <a:xfrm>
            <a:off x="2590800" y="4767267"/>
            <a:ext cx="3962400" cy="273844"/>
          </a:xfrm>
        </p:spPr>
        <p:txBody>
          <a:bodyPr/>
          <a:lstStyle>
            <a:lvl1pPr>
              <a:defRPr/>
            </a:lvl1pPr>
          </a:lstStyle>
          <a:p>
            <a:pPr>
              <a:defRPr/>
            </a:pPr>
            <a:r>
              <a:rPr lang="en-US" dirty="0">
                <a:solidFill>
                  <a:prstClr val="black">
                    <a:tint val="75000"/>
                  </a:prstClr>
                </a:solidFill>
              </a:rPr>
              <a:t>ITRE Advisory Council Meeting, April 7, 2016</a:t>
            </a:r>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098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AFABBA-B152-469F-B208-226D1455B93E}" type="datetime1">
              <a:rPr lang="en-US" smtClean="0">
                <a:solidFill>
                  <a:prstClr val="black">
                    <a:tint val="75000"/>
                  </a:prstClr>
                </a:solidFill>
              </a:rPr>
              <a:pPr>
                <a:defRPr/>
              </a:pPr>
              <a:t>7/11/2017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ITRE Advisory Council Meeting, April 7, 2016</a:t>
            </a:r>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5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36C7FA-34F9-4EE5-A9E7-38E5448F36D5}" type="datetime1">
              <a:rPr lang="en-US" smtClean="0">
                <a:solidFill>
                  <a:prstClr val="black">
                    <a:tint val="75000"/>
                  </a:prstClr>
                </a:solidFill>
              </a:rPr>
              <a:pPr>
                <a:defRPr/>
              </a:pPr>
              <a:t>7/11/2017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ITRE Advisory Council Meeting, April 7, 2016</a:t>
            </a:r>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705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B7595B4-5E22-4185-AA2D-F3424C637E92}" type="datetime1">
              <a:rPr lang="en-US" smtClean="0">
                <a:solidFill>
                  <a:prstClr val="black">
                    <a:tint val="75000"/>
                  </a:prstClr>
                </a:solidFill>
              </a:rPr>
              <a:pPr>
                <a:defRPr/>
              </a:pPr>
              <a:t>7/11/2017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ITRE Advisory Council Meeting, April 7, 2016</a:t>
            </a:r>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899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F7C9E8D-053C-441A-8A85-2F37610EEF08}" type="datetime1">
              <a:rPr lang="en-US" smtClean="0">
                <a:solidFill>
                  <a:prstClr val="black">
                    <a:tint val="75000"/>
                  </a:prstClr>
                </a:solidFill>
              </a:rPr>
              <a:pPr>
                <a:defRPr/>
              </a:pPr>
              <a:t>7/11/2017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ITRE Advisory Council Meeting, April 7, 2016</a:t>
            </a:r>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22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76379"/>
            <a:ext cx="4038600" cy="31182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76379"/>
            <a:ext cx="4038600" cy="31182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28ED5FB-2E52-4EAC-98F1-E6102BD0B746}" type="datetime1">
              <a:rPr lang="en-US" smtClean="0">
                <a:solidFill>
                  <a:prstClr val="black">
                    <a:tint val="75000"/>
                  </a:prstClr>
                </a:solidFill>
              </a:rPr>
              <a:pPr>
                <a:defRPr/>
              </a:pPr>
              <a:t>7/11/2017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ITRE Advisory Council Meeting, April 7, 2016</a:t>
            </a:r>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493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57CACEE-911B-465F-8517-F747B68E8C79}" type="datetime1">
              <a:rPr lang="en-US" smtClean="0">
                <a:solidFill>
                  <a:prstClr val="black">
                    <a:tint val="75000"/>
                  </a:prstClr>
                </a:solidFill>
              </a:rPr>
              <a:pPr>
                <a:defRPr/>
              </a:pPr>
              <a:t>7/11/2017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ITRE Advisory Council Meeting, April 7, 2016</a:t>
            </a:r>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116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D3F069D-BAC9-4244-86AE-AFA2EBBE1F83}" type="datetime1">
              <a:rPr lang="en-US" smtClean="0">
                <a:solidFill>
                  <a:prstClr val="black">
                    <a:tint val="75000"/>
                  </a:prstClr>
                </a:solidFill>
              </a:rPr>
              <a:pPr>
                <a:defRPr/>
              </a:pPr>
              <a:t>7/11/2017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ITRE Advisory Council Meeting, April 7, 2016</a:t>
            </a:r>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350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12A4DB-4D55-4D81-9B7A-DB39BD00DD7A}" type="datetime1">
              <a:rPr lang="en-US" smtClean="0">
                <a:solidFill>
                  <a:prstClr val="black">
                    <a:tint val="75000"/>
                  </a:prstClr>
                </a:solidFill>
              </a:rPr>
              <a:pPr>
                <a:defRPr/>
              </a:pPr>
              <a:t>7/11/2017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ITRE Advisory Council Meeting, April 7, 2016</a:t>
            </a:r>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465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98E305-344B-4153-AC0A-E4408B1880B8}" type="datetime1">
              <a:rPr lang="en-US" smtClean="0">
                <a:solidFill>
                  <a:prstClr val="black">
                    <a:tint val="75000"/>
                  </a:prstClr>
                </a:solidFill>
              </a:rPr>
              <a:pPr>
                <a:defRPr/>
              </a:pPr>
              <a:t>7/11/2017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ITRE Advisory Council Meeting, April 7, 2016</a:t>
            </a:r>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14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8C6948-1FE3-4897-8B5D-1D0CBE2C25A6}" type="datetime1">
              <a:rPr lang="en-US" smtClean="0">
                <a:solidFill>
                  <a:prstClr val="black">
                    <a:tint val="75000"/>
                  </a:prstClr>
                </a:solidFill>
              </a:rPr>
              <a:pPr>
                <a:defRPr/>
              </a:pPr>
              <a:t>7/11/2017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ITRE Advisory Council Meeting, April 7, 2016</a:t>
            </a:r>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765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75088"/>
            <a:ext cx="8229600" cy="80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2266954"/>
            <a:ext cx="8229600" cy="232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0198" y="4767267"/>
            <a:ext cx="1530602" cy="273844"/>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Arial" panose="020B0604020202020204" pitchFamily="34" charset="0"/>
                <a:ea typeface="+mn-ea"/>
                <a:cs typeface="Arial" panose="020B0604020202020204" pitchFamily="34" charset="0"/>
              </a:defRPr>
            </a:lvl1pPr>
          </a:lstStyle>
          <a:p>
            <a:pPr defTabSz="342884">
              <a:defRPr/>
            </a:pPr>
            <a:fld id="{E5D15F64-74FF-43F4-A344-EE56EFCE6DC4}" type="datetime1">
              <a:rPr lang="en-US" smtClean="0">
                <a:solidFill>
                  <a:prstClr val="black">
                    <a:tint val="75000"/>
                  </a:prstClr>
                </a:solidFill>
              </a:rPr>
              <a:pPr defTabSz="342884">
                <a:defRPr/>
              </a:pPr>
              <a:t>7/11/2017</a:t>
            </a:fld>
            <a:endParaRPr lang="en-US" dirty="0">
              <a:solidFill>
                <a:prstClr val="black">
                  <a:tint val="75000"/>
                </a:prstClr>
              </a:solidFill>
            </a:endParaRPr>
          </a:p>
        </p:txBody>
      </p:sp>
      <p:sp>
        <p:nvSpPr>
          <p:cNvPr id="5" name="Footer Placeholder 4"/>
          <p:cNvSpPr>
            <a:spLocks noGrp="1"/>
          </p:cNvSpPr>
          <p:nvPr>
            <p:ph type="ftr" sz="quarter" idx="3"/>
          </p:nvPr>
        </p:nvSpPr>
        <p:spPr>
          <a:xfrm>
            <a:off x="2590800" y="4767267"/>
            <a:ext cx="39624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Arial" panose="020B0604020202020204" pitchFamily="34" charset="0"/>
                <a:ea typeface="+mn-ea"/>
                <a:cs typeface="Arial" panose="020B0604020202020204" pitchFamily="34" charset="0"/>
              </a:defRPr>
            </a:lvl1pPr>
          </a:lstStyle>
          <a:p>
            <a:pPr defTabSz="342884">
              <a:defRPr/>
            </a:pPr>
            <a:r>
              <a:rPr lang="en-US">
                <a:solidFill>
                  <a:prstClr val="black">
                    <a:tint val="75000"/>
                  </a:prstClr>
                </a:solidFill>
              </a:rPr>
              <a:t>ITRE Advisory Council Meeting, April 7, 2016</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ea typeface="+mn-ea"/>
                <a:cs typeface="+mn-cs"/>
              </a:defRPr>
            </a:lvl1pPr>
          </a:lstStyle>
          <a:p>
            <a:pPr defTabSz="342884">
              <a:defRPr/>
            </a:pPr>
            <a:fld id="{0EF7D53D-272A-624E-BE3D-99D13E2B4193}" type="slidenum">
              <a:rPr lang="en-US" smtClean="0">
                <a:solidFill>
                  <a:prstClr val="black">
                    <a:tint val="75000"/>
                  </a:prstClr>
                </a:solidFill>
              </a:rPr>
              <a:pPr defTabSz="342884">
                <a:defRPr/>
              </a:pPr>
              <a:t>‹#›</a:t>
            </a:fld>
            <a:endParaRPr lang="en-US" dirty="0">
              <a:solidFill>
                <a:prstClr val="black">
                  <a:tint val="75000"/>
                </a:prstClr>
              </a:solidFill>
            </a:endParaRPr>
          </a:p>
        </p:txBody>
      </p:sp>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3429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955" y="4763092"/>
            <a:ext cx="902251" cy="274320"/>
          </a:xfrm>
          <a:prstGeom prst="rect">
            <a:avLst/>
          </a:prstGeom>
        </p:spPr>
      </p:pic>
      <p:sp>
        <p:nvSpPr>
          <p:cNvPr id="9" name="TextBox 8"/>
          <p:cNvSpPr txBox="1"/>
          <p:nvPr userDrawn="1"/>
        </p:nvSpPr>
        <p:spPr>
          <a:xfrm>
            <a:off x="2385754" y="18728"/>
            <a:ext cx="6700058" cy="300082"/>
          </a:xfrm>
          <a:prstGeom prst="rect">
            <a:avLst/>
          </a:prstGeom>
          <a:noFill/>
        </p:spPr>
        <p:txBody>
          <a:bodyPr wrap="square" rtlCol="0" anchor="ctr">
            <a:spAutoFit/>
          </a:bodyPr>
          <a:lstStyle/>
          <a:p>
            <a:pPr algn="r" defTabSz="342884" fontAlgn="base">
              <a:spcBef>
                <a:spcPct val="0"/>
              </a:spcBef>
              <a:spcAft>
                <a:spcPct val="0"/>
              </a:spcAft>
            </a:pPr>
            <a:r>
              <a:rPr lang="en-US" sz="1350" dirty="0">
                <a:solidFill>
                  <a:prstClr val="white"/>
                </a:solidFill>
                <a:latin typeface="Arial Narrow" panose="020B0606020202030204" pitchFamily="34" charset="0"/>
                <a:ea typeface="ＭＳ Ｐゴシック" charset="0"/>
                <a:cs typeface="Arial" panose="020B0604020202020204" pitchFamily="34" charset="0"/>
              </a:rPr>
              <a:t>Institute for Transportation Research and Education</a:t>
            </a:r>
          </a:p>
        </p:txBody>
      </p:sp>
    </p:spTree>
    <p:extLst>
      <p:ext uri="{BB962C8B-B14F-4D97-AF65-F5344CB8AC3E}">
        <p14:creationId xmlns:p14="http://schemas.microsoft.com/office/powerpoint/2010/main" val="379981972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342884" rtl="0" eaLnBrk="1" fontAlgn="base" hangingPunct="1">
        <a:spcBef>
          <a:spcPct val="0"/>
        </a:spcBef>
        <a:spcAft>
          <a:spcPct val="0"/>
        </a:spcAft>
        <a:defRPr sz="2400" b="1" kern="1200">
          <a:solidFill>
            <a:schemeClr val="tx1"/>
          </a:solidFill>
          <a:latin typeface="Arial"/>
          <a:ea typeface="ＭＳ Ｐゴシック" charset="0"/>
          <a:cs typeface="Arial"/>
        </a:defRPr>
      </a:lvl1pPr>
      <a:lvl2pPr algn="ctr" defTabSz="342884" rtl="0" eaLnBrk="1" fontAlgn="base" hangingPunct="1">
        <a:spcBef>
          <a:spcPct val="0"/>
        </a:spcBef>
        <a:spcAft>
          <a:spcPct val="0"/>
        </a:spcAft>
        <a:defRPr sz="2400" b="1">
          <a:solidFill>
            <a:schemeClr val="tx1"/>
          </a:solidFill>
          <a:latin typeface="Arial" charset="0"/>
          <a:ea typeface="ＭＳ Ｐゴシック" charset="0"/>
        </a:defRPr>
      </a:lvl2pPr>
      <a:lvl3pPr algn="ctr" defTabSz="342884" rtl="0" eaLnBrk="1" fontAlgn="base" hangingPunct="1">
        <a:spcBef>
          <a:spcPct val="0"/>
        </a:spcBef>
        <a:spcAft>
          <a:spcPct val="0"/>
        </a:spcAft>
        <a:defRPr sz="2400" b="1">
          <a:solidFill>
            <a:schemeClr val="tx1"/>
          </a:solidFill>
          <a:latin typeface="Arial" charset="0"/>
          <a:ea typeface="ＭＳ Ｐゴシック" charset="0"/>
        </a:defRPr>
      </a:lvl3pPr>
      <a:lvl4pPr algn="ctr" defTabSz="342884" rtl="0" eaLnBrk="1" fontAlgn="base" hangingPunct="1">
        <a:spcBef>
          <a:spcPct val="0"/>
        </a:spcBef>
        <a:spcAft>
          <a:spcPct val="0"/>
        </a:spcAft>
        <a:defRPr sz="2400" b="1">
          <a:solidFill>
            <a:schemeClr val="tx1"/>
          </a:solidFill>
          <a:latin typeface="Arial" charset="0"/>
          <a:ea typeface="ＭＳ Ｐゴシック" charset="0"/>
        </a:defRPr>
      </a:lvl4pPr>
      <a:lvl5pPr algn="ctr" defTabSz="342884" rtl="0" eaLnBrk="1" fontAlgn="base" hangingPunct="1">
        <a:spcBef>
          <a:spcPct val="0"/>
        </a:spcBef>
        <a:spcAft>
          <a:spcPct val="0"/>
        </a:spcAft>
        <a:defRPr sz="2400" b="1">
          <a:solidFill>
            <a:schemeClr val="tx1"/>
          </a:solidFill>
          <a:latin typeface="Arial" charset="0"/>
          <a:ea typeface="ＭＳ Ｐゴシック" charset="0"/>
        </a:defRPr>
      </a:lvl5pPr>
      <a:lvl6pPr marL="342884" algn="ctr" defTabSz="342884" rtl="0" eaLnBrk="1" fontAlgn="base" hangingPunct="1">
        <a:spcBef>
          <a:spcPct val="0"/>
        </a:spcBef>
        <a:spcAft>
          <a:spcPct val="0"/>
        </a:spcAft>
        <a:defRPr sz="2400" b="1">
          <a:solidFill>
            <a:schemeClr val="tx1"/>
          </a:solidFill>
          <a:latin typeface="Arial" charset="0"/>
          <a:ea typeface="ＭＳ Ｐゴシック" charset="0"/>
        </a:defRPr>
      </a:lvl6pPr>
      <a:lvl7pPr marL="685766" algn="ctr" defTabSz="342884" rtl="0" eaLnBrk="1" fontAlgn="base" hangingPunct="1">
        <a:spcBef>
          <a:spcPct val="0"/>
        </a:spcBef>
        <a:spcAft>
          <a:spcPct val="0"/>
        </a:spcAft>
        <a:defRPr sz="2400" b="1">
          <a:solidFill>
            <a:schemeClr val="tx1"/>
          </a:solidFill>
          <a:latin typeface="Arial" charset="0"/>
          <a:ea typeface="ＭＳ Ｐゴシック" charset="0"/>
        </a:defRPr>
      </a:lvl7pPr>
      <a:lvl8pPr marL="1028649" algn="ctr" defTabSz="342884" rtl="0" eaLnBrk="1" fontAlgn="base" hangingPunct="1">
        <a:spcBef>
          <a:spcPct val="0"/>
        </a:spcBef>
        <a:spcAft>
          <a:spcPct val="0"/>
        </a:spcAft>
        <a:defRPr sz="2400" b="1">
          <a:solidFill>
            <a:schemeClr val="tx1"/>
          </a:solidFill>
          <a:latin typeface="Arial" charset="0"/>
          <a:ea typeface="ＭＳ Ｐゴシック" charset="0"/>
        </a:defRPr>
      </a:lvl8pPr>
      <a:lvl9pPr marL="1371532" algn="ctr" defTabSz="342884" rtl="0" eaLnBrk="1" fontAlgn="base" hangingPunct="1">
        <a:spcBef>
          <a:spcPct val="0"/>
        </a:spcBef>
        <a:spcAft>
          <a:spcPct val="0"/>
        </a:spcAft>
        <a:defRPr sz="2400" b="1">
          <a:solidFill>
            <a:schemeClr val="tx1"/>
          </a:solidFill>
          <a:latin typeface="Arial" charset="0"/>
          <a:ea typeface="ＭＳ Ｐゴシック" charset="0"/>
        </a:defRPr>
      </a:lvl9pPr>
    </p:titleStyle>
    <p:bodyStyle>
      <a:lvl1pPr marL="257162" indent="-257162" algn="l" defTabSz="342884" rtl="0" eaLnBrk="1" fontAlgn="base" hangingPunct="1">
        <a:spcBef>
          <a:spcPct val="20000"/>
        </a:spcBef>
        <a:spcAft>
          <a:spcPct val="0"/>
        </a:spcAft>
        <a:buFont typeface="Arial" charset="0"/>
        <a:buChar char="•"/>
        <a:defRPr sz="1800" kern="1200">
          <a:solidFill>
            <a:schemeClr val="tx1"/>
          </a:solidFill>
          <a:latin typeface="Arial"/>
          <a:ea typeface="ＭＳ Ｐゴシック" charset="0"/>
          <a:cs typeface="Arial"/>
        </a:defRPr>
      </a:lvl1pPr>
      <a:lvl2pPr marL="557185" indent="-214303" algn="l" defTabSz="342884" rtl="0" eaLnBrk="1" fontAlgn="base" hangingPunct="1">
        <a:spcBef>
          <a:spcPct val="20000"/>
        </a:spcBef>
        <a:spcAft>
          <a:spcPct val="0"/>
        </a:spcAft>
        <a:buFont typeface="Arial" charset="0"/>
        <a:buChar char="–"/>
        <a:defRPr sz="1800" kern="1200">
          <a:solidFill>
            <a:schemeClr val="tx1"/>
          </a:solidFill>
          <a:latin typeface="Arial"/>
          <a:ea typeface="ＭＳ Ｐゴシック" charset="0"/>
          <a:cs typeface="Arial"/>
        </a:defRPr>
      </a:lvl2pPr>
      <a:lvl3pPr marL="857207" indent="-171442" algn="l" defTabSz="342884"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200090" indent="-171442" algn="l" defTabSz="342884" rtl="0" eaLnBrk="1" fontAlgn="base" hangingPunct="1">
        <a:spcBef>
          <a:spcPct val="20000"/>
        </a:spcBef>
        <a:spcAft>
          <a:spcPct val="0"/>
        </a:spcAft>
        <a:buFont typeface="Arial" charset="0"/>
        <a:buChar char="–"/>
        <a:defRPr sz="1050" kern="1200">
          <a:solidFill>
            <a:schemeClr val="tx1"/>
          </a:solidFill>
          <a:latin typeface="Arial"/>
          <a:ea typeface="ＭＳ Ｐゴシック" charset="0"/>
          <a:cs typeface="Arial"/>
        </a:defRPr>
      </a:lvl4pPr>
      <a:lvl5pPr marL="1542974" indent="-171442" algn="l" defTabSz="342884" rtl="0" eaLnBrk="1" fontAlgn="base" hangingPunct="1">
        <a:spcBef>
          <a:spcPct val="20000"/>
        </a:spcBef>
        <a:spcAft>
          <a:spcPct val="0"/>
        </a:spcAft>
        <a:buFont typeface="Arial" charset="0"/>
        <a:buChar char="»"/>
        <a:defRPr sz="750" kern="1200">
          <a:solidFill>
            <a:schemeClr val="tx1"/>
          </a:solidFill>
          <a:latin typeface="Arial"/>
          <a:ea typeface="ＭＳ Ｐゴシック" charset="0"/>
          <a:cs typeface="Arial"/>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2898" userDrawn="1">
          <p15:clr>
            <a:srgbClr val="F26B43"/>
          </p15:clr>
        </p15:guide>
        <p15:guide id="4" orient="horz" pos="414" userDrawn="1">
          <p15:clr>
            <a:srgbClr val="F26B43"/>
          </p15:clr>
        </p15:guide>
        <p15:guide id="5" pos="5664" userDrawn="1">
          <p15:clr>
            <a:srgbClr val="F26B43"/>
          </p15:clr>
        </p15:guide>
        <p15:guide id="6" pos="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xxeDLu-yd8c"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857254"/>
            <a:ext cx="6629400" cy="915590"/>
          </a:xfrm>
        </p:spPr>
        <p:txBody>
          <a:bodyPr>
            <a:normAutofit fontScale="90000"/>
          </a:bodyPr>
          <a:lstStyle/>
          <a:p>
            <a:r>
              <a:rPr lang="en-US" sz="2025" dirty="0"/>
              <a:t>A Case Study of the Effect of Crosswalk Enforcement Operations on Driver Yielding Behavior at </a:t>
            </a:r>
            <a:r>
              <a:rPr lang="en-US" sz="2025" dirty="0" err="1"/>
              <a:t>Unsignalized</a:t>
            </a:r>
            <a:r>
              <a:rPr lang="en-US" sz="2025" dirty="0"/>
              <a:t> Mid-Block Crosswalks in Raleigh, NC</a:t>
            </a:r>
            <a:endParaRPr lang="en-US" sz="3000" dirty="0"/>
          </a:p>
        </p:txBody>
      </p:sp>
      <p:sp>
        <p:nvSpPr>
          <p:cNvPr id="5" name="Content Placeholder 4"/>
          <p:cNvSpPr>
            <a:spLocks noGrp="1"/>
          </p:cNvSpPr>
          <p:nvPr>
            <p:ph idx="1"/>
          </p:nvPr>
        </p:nvSpPr>
        <p:spPr>
          <a:xfrm>
            <a:off x="3200399" y="3257553"/>
            <a:ext cx="2743200" cy="1219198"/>
          </a:xfrm>
        </p:spPr>
        <p:txBody>
          <a:bodyPr/>
          <a:lstStyle/>
          <a:p>
            <a:pPr marL="0" indent="0" algn="ctr">
              <a:buNone/>
            </a:pPr>
            <a:r>
              <a:rPr lang="en-US" sz="1200" dirty="0">
                <a:solidFill>
                  <a:schemeClr val="bg1">
                    <a:lumMod val="50000"/>
                  </a:schemeClr>
                </a:solidFill>
              </a:rPr>
              <a:t>Sarah Searcy</a:t>
            </a:r>
          </a:p>
          <a:p>
            <a:pPr marL="0" indent="0" algn="ctr">
              <a:buNone/>
            </a:pPr>
            <a:r>
              <a:rPr lang="en-US" sz="1200" dirty="0">
                <a:solidFill>
                  <a:schemeClr val="bg1">
                    <a:lumMod val="50000"/>
                  </a:schemeClr>
                </a:solidFill>
              </a:rPr>
              <a:t>Research Associate</a:t>
            </a:r>
          </a:p>
          <a:p>
            <a:pPr marL="0" indent="0" algn="ctr">
              <a:buNone/>
            </a:pPr>
            <a:r>
              <a:rPr lang="en-US" sz="1200" dirty="0">
                <a:solidFill>
                  <a:schemeClr val="bg1">
                    <a:lumMod val="50000"/>
                  </a:schemeClr>
                </a:solidFill>
              </a:rPr>
              <a:t>sesearcy@ncsu.edu</a:t>
            </a:r>
          </a:p>
        </p:txBody>
      </p:sp>
      <p:sp>
        <p:nvSpPr>
          <p:cNvPr id="4" name="Title 1"/>
          <p:cNvSpPr txBox="1">
            <a:spLocks/>
          </p:cNvSpPr>
          <p:nvPr/>
        </p:nvSpPr>
        <p:spPr>
          <a:xfrm>
            <a:off x="2514605" y="2143720"/>
            <a:ext cx="4114801" cy="742950"/>
          </a:xfrm>
          <a:prstGeom prst="rect">
            <a:avLst/>
          </a:prstGeom>
        </p:spPr>
        <p:txBody>
          <a:bodyPr vert="horz" anchor="b">
            <a:normAutofit fontScale="85000" lnSpcReduction="1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1800" dirty="0">
                <a:solidFill>
                  <a:schemeClr val="tx1"/>
                </a:solidFill>
                <a:effectLst/>
                <a:latin typeface="Arial" panose="020B0604020202020204" pitchFamily="34" charset="0"/>
                <a:cs typeface="Arial" panose="020B0604020202020204" pitchFamily="34" charset="0"/>
              </a:rPr>
              <a:t>APBP Professional Development Seminar</a:t>
            </a:r>
          </a:p>
          <a:p>
            <a:pPr algn="ctr"/>
            <a:br>
              <a:rPr lang="en-US" sz="1800" dirty="0">
                <a:solidFill>
                  <a:schemeClr val="tx1"/>
                </a:solidFill>
                <a:effectLst/>
                <a:latin typeface="Arial" panose="020B0604020202020204" pitchFamily="34" charset="0"/>
                <a:cs typeface="Arial" panose="020B0604020202020204" pitchFamily="34" charset="0"/>
              </a:rPr>
            </a:br>
            <a:r>
              <a:rPr lang="en-US" sz="1800" dirty="0">
                <a:solidFill>
                  <a:schemeClr val="tx1"/>
                </a:solidFill>
                <a:effectLst/>
                <a:latin typeface="Arial" panose="020B0604020202020204" pitchFamily="34" charset="0"/>
                <a:cs typeface="Arial" panose="020B0604020202020204" pitchFamily="34" charset="0"/>
              </a:rPr>
              <a:t>June 29</a:t>
            </a:r>
            <a:r>
              <a:rPr lang="en-US" sz="1800" baseline="30000" dirty="0">
                <a:solidFill>
                  <a:schemeClr val="tx1"/>
                </a:solidFill>
                <a:effectLst/>
                <a:latin typeface="Arial" panose="020B0604020202020204" pitchFamily="34" charset="0"/>
                <a:cs typeface="Arial" panose="020B0604020202020204" pitchFamily="34" charset="0"/>
              </a:rPr>
              <a:t>th</a:t>
            </a:r>
            <a:r>
              <a:rPr lang="en-US" sz="1800" dirty="0">
                <a:solidFill>
                  <a:schemeClr val="tx1"/>
                </a:solidFill>
                <a:effectLst/>
                <a:latin typeface="Arial" panose="020B0604020202020204" pitchFamily="34" charset="0"/>
                <a:cs typeface="Arial" panose="020B0604020202020204" pitchFamily="34" charset="0"/>
              </a:rPr>
              <a:t>, 2017</a:t>
            </a:r>
          </a:p>
        </p:txBody>
      </p:sp>
      <p:pic>
        <p:nvPicPr>
          <p:cNvPr id="3" name="Picture 2"/>
          <p:cNvPicPr>
            <a:picLocks noChangeAspect="1"/>
          </p:cNvPicPr>
          <p:nvPr/>
        </p:nvPicPr>
        <p:blipFill>
          <a:blip r:embed="rId3"/>
          <a:stretch>
            <a:fillRect/>
          </a:stretch>
        </p:blipFill>
        <p:spPr>
          <a:xfrm>
            <a:off x="7178555" y="4219575"/>
            <a:ext cx="1813045" cy="914400"/>
          </a:xfrm>
          <a:prstGeom prst="rect">
            <a:avLst/>
          </a:prstGeom>
        </p:spPr>
      </p:pic>
      <p:sp>
        <p:nvSpPr>
          <p:cNvPr id="6" name="TextBox 5"/>
          <p:cNvSpPr txBox="1"/>
          <p:nvPr/>
        </p:nvSpPr>
        <p:spPr>
          <a:xfrm>
            <a:off x="5334000" y="4538275"/>
            <a:ext cx="2209800" cy="276999"/>
          </a:xfrm>
          <a:prstGeom prst="rect">
            <a:avLst/>
          </a:prstGeom>
          <a:noFill/>
        </p:spPr>
        <p:txBody>
          <a:bodyPr wrap="square" rtlCol="0">
            <a:spAutoFit/>
          </a:bodyPr>
          <a:lstStyle/>
          <a:p>
            <a:r>
              <a:rPr lang="en-US" sz="1200" dirty="0"/>
              <a:t>NC-GHSP Sponsored Project</a:t>
            </a:r>
          </a:p>
        </p:txBody>
      </p:sp>
    </p:spTree>
    <p:extLst>
      <p:ext uri="{BB962C8B-B14F-4D97-AF65-F5344CB8AC3E}">
        <p14:creationId xmlns:p14="http://schemas.microsoft.com/office/powerpoint/2010/main" val="5432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Enforcement Campaign Protocols</a:t>
            </a:r>
          </a:p>
        </p:txBody>
      </p:sp>
      <p:sp>
        <p:nvSpPr>
          <p:cNvPr id="2" name="Content Placeholder 1"/>
          <p:cNvSpPr>
            <a:spLocks noGrp="1"/>
          </p:cNvSpPr>
          <p:nvPr>
            <p:ph idx="1"/>
          </p:nvPr>
        </p:nvSpPr>
        <p:spPr>
          <a:xfrm>
            <a:off x="1828800" y="1095374"/>
            <a:ext cx="5486400" cy="3286125"/>
          </a:xfrm>
        </p:spPr>
        <p:txBody>
          <a:bodyPr>
            <a:normAutofit/>
          </a:bodyPr>
          <a:lstStyle/>
          <a:p>
            <a:pPr lvl="0"/>
            <a:r>
              <a:rPr lang="en-US" dirty="0"/>
              <a:t>Performed operations in one direction of roadway</a:t>
            </a:r>
          </a:p>
          <a:p>
            <a:pPr lvl="1"/>
            <a:r>
              <a:rPr lang="en-US" dirty="0"/>
              <a:t>NB direction at each treatment site based on adjacent intersections and available space for law enforcement set-up and apprehension activities</a:t>
            </a:r>
          </a:p>
          <a:p>
            <a:pPr lvl="0"/>
            <a:r>
              <a:rPr lang="en-US" dirty="0"/>
              <a:t>Operations occurred during a two-hour window from 4pm-6pm</a:t>
            </a:r>
          </a:p>
          <a:p>
            <a:pPr lvl="0"/>
            <a:r>
              <a:rPr lang="en-US" dirty="0"/>
              <a:t>Scheduled teams of three officers:</a:t>
            </a:r>
          </a:p>
          <a:p>
            <a:pPr lvl="1"/>
            <a:r>
              <a:rPr lang="en-US" dirty="0"/>
              <a:t>Two apprehension units</a:t>
            </a:r>
          </a:p>
          <a:p>
            <a:pPr lvl="1"/>
            <a:r>
              <a:rPr lang="en-US" dirty="0"/>
              <a:t>One plain clothes officer</a:t>
            </a:r>
            <a:endParaRPr lang="en-US" dirty="0">
              <a:effectLst/>
            </a:endParaRPr>
          </a:p>
        </p:txBody>
      </p:sp>
    </p:spTree>
    <p:extLst>
      <p:ext uri="{BB962C8B-B14F-4D97-AF65-F5344CB8AC3E}">
        <p14:creationId xmlns:p14="http://schemas.microsoft.com/office/powerpoint/2010/main" val="337257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Enforcement Campaign Protocols</a:t>
            </a:r>
          </a:p>
        </p:txBody>
      </p:sp>
      <p:sp>
        <p:nvSpPr>
          <p:cNvPr id="2" name="Content Placeholder 1"/>
          <p:cNvSpPr>
            <a:spLocks noGrp="1"/>
          </p:cNvSpPr>
          <p:nvPr>
            <p:ph idx="1"/>
          </p:nvPr>
        </p:nvSpPr>
        <p:spPr>
          <a:xfrm>
            <a:off x="1828800" y="1095374"/>
            <a:ext cx="5486400" cy="3286125"/>
          </a:xfrm>
        </p:spPr>
        <p:txBody>
          <a:bodyPr>
            <a:normAutofit/>
          </a:bodyPr>
          <a:lstStyle/>
          <a:p>
            <a:r>
              <a:rPr lang="en-US" dirty="0"/>
              <a:t>Citing North Carolina’s Failure to Yield law, motorists were stopped in accordance with </a:t>
            </a:r>
            <a:r>
              <a:rPr lang="en-US" i="1" dirty="0"/>
              <a:t>G.S. 20-173(a)</a:t>
            </a:r>
            <a:r>
              <a:rPr lang="en-US" dirty="0"/>
              <a:t> paraphrased on an informational handout (Appendix A) distributed to motorists in non-compliance:</a:t>
            </a:r>
            <a:r>
              <a:rPr lang="en-US" i="1" dirty="0"/>
              <a:t>  </a:t>
            </a:r>
          </a:p>
          <a:p>
            <a:pPr lvl="1"/>
            <a:r>
              <a:rPr lang="en-US" i="1" dirty="0"/>
              <a:t>Yield to Pedestrian Traffic: Without yielding the right of way to a Pedestrian in a Crosswalk which was clearly marked as a crosswalk or crossing at or near an intersection where no crosswalk marking exists.</a:t>
            </a:r>
            <a:endParaRPr lang="en-US" dirty="0"/>
          </a:p>
        </p:txBody>
      </p:sp>
    </p:spTree>
    <p:extLst>
      <p:ext uri="{BB962C8B-B14F-4D97-AF65-F5344CB8AC3E}">
        <p14:creationId xmlns:p14="http://schemas.microsoft.com/office/powerpoint/2010/main" val="183842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Enforcement Campaign Protocols</a:t>
            </a:r>
          </a:p>
        </p:txBody>
      </p:sp>
      <p:pic>
        <p:nvPicPr>
          <p:cNvPr id="4" name="Picture 3"/>
          <p:cNvPicPr>
            <a:picLocks noChangeAspect="1"/>
          </p:cNvPicPr>
          <p:nvPr/>
        </p:nvPicPr>
        <p:blipFill>
          <a:blip r:embed="rId3"/>
          <a:stretch>
            <a:fillRect/>
          </a:stretch>
        </p:blipFill>
        <p:spPr>
          <a:xfrm>
            <a:off x="2795169" y="906064"/>
            <a:ext cx="3553661" cy="4114800"/>
          </a:xfrm>
          <a:prstGeom prst="rect">
            <a:avLst/>
          </a:prstGeom>
          <a:ln>
            <a:solidFill>
              <a:schemeClr val="tx1"/>
            </a:solidFill>
          </a:ln>
        </p:spPr>
      </p:pic>
    </p:spTree>
    <p:extLst>
      <p:ext uri="{BB962C8B-B14F-4D97-AF65-F5344CB8AC3E}">
        <p14:creationId xmlns:p14="http://schemas.microsoft.com/office/powerpoint/2010/main" val="379229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Enforcement Campaign Protocols</a:t>
            </a:r>
          </a:p>
        </p:txBody>
      </p:sp>
      <p:pic>
        <p:nvPicPr>
          <p:cNvPr id="2" name="xxeDLu-yd8c"/>
          <p:cNvPicPr>
            <a:picLocks noRot="1" noChangeAspect="1"/>
          </p:cNvPicPr>
          <p:nvPr>
            <a:videoFile r:link="rId1"/>
          </p:nvPr>
        </p:nvPicPr>
        <p:blipFill>
          <a:blip r:embed="rId4"/>
          <a:stretch>
            <a:fillRect/>
          </a:stretch>
        </p:blipFill>
        <p:spPr>
          <a:xfrm>
            <a:off x="2286000" y="1285875"/>
            <a:ext cx="4572000" cy="2571750"/>
          </a:xfrm>
          <a:prstGeom prst="rect">
            <a:avLst/>
          </a:prstGeom>
        </p:spPr>
      </p:pic>
    </p:spTree>
    <p:extLst>
      <p:ext uri="{BB962C8B-B14F-4D97-AF65-F5344CB8AC3E}">
        <p14:creationId xmlns:p14="http://schemas.microsoft.com/office/powerpoint/2010/main" val="318561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Yielding Assessments</a:t>
            </a:r>
          </a:p>
        </p:txBody>
      </p:sp>
      <p:sp>
        <p:nvSpPr>
          <p:cNvPr id="2" name="Content Placeholder 1"/>
          <p:cNvSpPr>
            <a:spLocks noGrp="1"/>
          </p:cNvSpPr>
          <p:nvPr>
            <p:ph idx="1"/>
          </p:nvPr>
        </p:nvSpPr>
        <p:spPr>
          <a:xfrm>
            <a:off x="1828800" y="1095374"/>
            <a:ext cx="5486400" cy="3286125"/>
          </a:xfrm>
        </p:spPr>
        <p:txBody>
          <a:bodyPr>
            <a:normAutofit/>
          </a:bodyPr>
          <a:lstStyle/>
          <a:p>
            <a:pPr>
              <a:lnSpc>
                <a:spcPct val="120000"/>
              </a:lnSpc>
            </a:pPr>
            <a:r>
              <a:rPr lang="en-US" dirty="0"/>
              <a:t>Staged pedestrian crossings were conducted using the same research staff member</a:t>
            </a:r>
          </a:p>
          <a:p>
            <a:pPr lvl="1">
              <a:lnSpc>
                <a:spcPct val="120000"/>
              </a:lnSpc>
            </a:pPr>
            <a:r>
              <a:rPr lang="en-US" dirty="0"/>
              <a:t>Data were collected on dry-weather weekdays during the afternoon commute period (4-6pm)</a:t>
            </a:r>
          </a:p>
          <a:p>
            <a:pPr lvl="1">
              <a:lnSpc>
                <a:spcPct val="120000"/>
              </a:lnSpc>
            </a:pPr>
            <a:r>
              <a:rPr lang="en-US" dirty="0"/>
              <a:t>Staged pedestrian crossings were recorded and reduced by research technicians</a:t>
            </a:r>
          </a:p>
          <a:p>
            <a:pPr lvl="1">
              <a:lnSpc>
                <a:spcPct val="120000"/>
              </a:lnSpc>
            </a:pPr>
            <a:r>
              <a:rPr lang="en-US" dirty="0"/>
              <a:t>Driver yielding rates and pedestrian crossing rates were calculated for near lane yielding</a:t>
            </a:r>
          </a:p>
          <a:p>
            <a:pPr>
              <a:lnSpc>
                <a:spcPct val="120000"/>
              </a:lnSpc>
            </a:pPr>
            <a:endParaRPr lang="en-US" dirty="0"/>
          </a:p>
        </p:txBody>
      </p:sp>
    </p:spTree>
    <p:extLst>
      <p:ext uri="{BB962C8B-B14F-4D97-AF65-F5344CB8AC3E}">
        <p14:creationId xmlns:p14="http://schemas.microsoft.com/office/powerpoint/2010/main" val="240841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35953"/>
            <a:ext cx="3200400" cy="21875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435953"/>
            <a:ext cx="3402602" cy="2194560"/>
          </a:xfrm>
          <a:prstGeom prst="rect">
            <a:avLst/>
          </a:prstGeom>
          <a:ln w="25400">
            <a:no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2287"/>
          <a:stretch/>
        </p:blipFill>
        <p:spPr bwMode="auto">
          <a:xfrm>
            <a:off x="1324364" y="2724150"/>
            <a:ext cx="2790436" cy="2194560"/>
          </a:xfrm>
          <a:prstGeom prst="rect">
            <a:avLst/>
          </a:prstGeom>
          <a:ln w="25400"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2724150"/>
            <a:ext cx="3351183" cy="2194560"/>
          </a:xfrm>
          <a:prstGeom prst="rect">
            <a:avLst/>
          </a:prstGeom>
          <a:ln w="25400">
            <a:noFill/>
          </a:ln>
        </p:spPr>
      </p:pic>
    </p:spTree>
    <p:extLst>
      <p:ext uri="{BB962C8B-B14F-4D97-AF65-F5344CB8AC3E}">
        <p14:creationId xmlns:p14="http://schemas.microsoft.com/office/powerpoint/2010/main" val="415649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Results</a:t>
            </a:r>
          </a:p>
        </p:txBody>
      </p:sp>
      <p:sp>
        <p:nvSpPr>
          <p:cNvPr id="2" name="Content Placeholder 1"/>
          <p:cNvSpPr>
            <a:spLocks noGrp="1"/>
          </p:cNvSpPr>
          <p:nvPr>
            <p:ph idx="1"/>
          </p:nvPr>
        </p:nvSpPr>
        <p:spPr>
          <a:xfrm>
            <a:off x="1828800" y="1095374"/>
            <a:ext cx="5486400" cy="3286125"/>
          </a:xfrm>
        </p:spPr>
        <p:txBody>
          <a:bodyPr>
            <a:normAutofit/>
          </a:bodyPr>
          <a:lstStyle/>
          <a:p>
            <a:pPr>
              <a:lnSpc>
                <a:spcPct val="120000"/>
              </a:lnSpc>
            </a:pPr>
            <a:r>
              <a:rPr lang="en-US" dirty="0"/>
              <a:t>&gt;60 enforcement interventions</a:t>
            </a:r>
          </a:p>
          <a:p>
            <a:pPr lvl="1">
              <a:lnSpc>
                <a:spcPct val="120000"/>
              </a:lnSpc>
            </a:pPr>
            <a:r>
              <a:rPr lang="en-US" dirty="0"/>
              <a:t>~122 enforcement hours total</a:t>
            </a:r>
          </a:p>
          <a:p>
            <a:pPr lvl="1">
              <a:lnSpc>
                <a:spcPct val="120000"/>
              </a:lnSpc>
            </a:pPr>
            <a:r>
              <a:rPr lang="en-US" dirty="0"/>
              <a:t>&gt;1350 impressions (verbal warnings)</a:t>
            </a:r>
          </a:p>
          <a:p>
            <a:pPr>
              <a:lnSpc>
                <a:spcPct val="120000"/>
              </a:lnSpc>
            </a:pPr>
            <a:r>
              <a:rPr lang="en-US" dirty="0"/>
              <a:t>Six yielding assessments were conducted at each study crosswalk and the control crosswalk</a:t>
            </a:r>
          </a:p>
          <a:p>
            <a:pPr lvl="1">
              <a:lnSpc>
                <a:spcPct val="120000"/>
              </a:lnSpc>
            </a:pPr>
            <a:r>
              <a:rPr lang="en-US" dirty="0"/>
              <a:t>1 baseline, pre-enforcement </a:t>
            </a:r>
          </a:p>
          <a:p>
            <a:pPr lvl="1">
              <a:lnSpc>
                <a:spcPct val="120000"/>
              </a:lnSpc>
            </a:pPr>
            <a:r>
              <a:rPr lang="en-US" dirty="0"/>
              <a:t>5 post-enforcement</a:t>
            </a:r>
          </a:p>
          <a:p>
            <a:pPr>
              <a:lnSpc>
                <a:spcPct val="120000"/>
              </a:lnSpc>
            </a:pPr>
            <a:endParaRPr lang="en-US" dirty="0"/>
          </a:p>
        </p:txBody>
      </p:sp>
    </p:spTree>
    <p:extLst>
      <p:ext uri="{BB962C8B-B14F-4D97-AF65-F5344CB8AC3E}">
        <p14:creationId xmlns:p14="http://schemas.microsoft.com/office/powerpoint/2010/main" val="3510728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776" y="906064"/>
            <a:ext cx="6572448" cy="3657600"/>
          </a:xfrm>
          <a:prstGeom prst="rect">
            <a:avLst/>
          </a:prstGeom>
          <a:noFill/>
        </p:spPr>
      </p:pic>
    </p:spTree>
    <p:extLst>
      <p:ext uri="{BB962C8B-B14F-4D97-AF65-F5344CB8AC3E}">
        <p14:creationId xmlns:p14="http://schemas.microsoft.com/office/powerpoint/2010/main" val="4235701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066800" y="4324350"/>
            <a:ext cx="7620000" cy="990600"/>
          </a:xfrm>
        </p:spPr>
        <p:txBody>
          <a:bodyPr>
            <a:normAutofit fontScale="92500"/>
          </a:bodyPr>
          <a:lstStyle/>
          <a:p>
            <a:r>
              <a:rPr lang="en-US" sz="1300" b="1" dirty="0"/>
              <a:t>Medium intensity, long duration</a:t>
            </a:r>
            <a:r>
              <a:rPr lang="en-US" sz="1300" dirty="0"/>
              <a:t> (Halifax Road) and </a:t>
            </a:r>
            <a:r>
              <a:rPr lang="en-US" sz="1300" b="1" dirty="0"/>
              <a:t>Low intensity, long duration </a:t>
            </a:r>
            <a:r>
              <a:rPr lang="en-US" sz="1300" dirty="0"/>
              <a:t>(Method Road) </a:t>
            </a:r>
          </a:p>
          <a:p>
            <a:pPr lvl="1"/>
            <a:r>
              <a:rPr lang="en-US" sz="1300" dirty="0"/>
              <a:t>Enforcement scenarios had a sustained effect on driver yielding behavior during time periods when it appeared that the driver population utilizing the corridors did not change</a:t>
            </a:r>
            <a:br>
              <a:rPr lang="en-US" dirty="0"/>
            </a:br>
            <a:endParaRPr lang="en-US" dirty="0"/>
          </a:p>
        </p:txBody>
      </p:sp>
      <p:pic>
        <p:nvPicPr>
          <p:cNvPr id="4" name="Picture 3"/>
          <p:cNvPicPr>
            <a:picLocks noChangeAspect="1"/>
          </p:cNvPicPr>
          <p:nvPr/>
        </p:nvPicPr>
        <p:blipFill>
          <a:blip r:embed="rId3"/>
          <a:stretch>
            <a:fillRect/>
          </a:stretch>
        </p:blipFill>
        <p:spPr>
          <a:xfrm>
            <a:off x="4602480" y="438150"/>
            <a:ext cx="4389120" cy="3456360"/>
          </a:xfrm>
          <a:prstGeom prst="rect">
            <a:avLst/>
          </a:prstGeom>
        </p:spPr>
      </p:pic>
      <p:pic>
        <p:nvPicPr>
          <p:cNvPr id="8" name="Picture 7"/>
          <p:cNvPicPr>
            <a:picLocks noChangeAspect="1"/>
          </p:cNvPicPr>
          <p:nvPr/>
        </p:nvPicPr>
        <p:blipFill>
          <a:blip r:embed="rId4"/>
          <a:stretch>
            <a:fillRect/>
          </a:stretch>
        </p:blipFill>
        <p:spPr>
          <a:xfrm>
            <a:off x="182880" y="438150"/>
            <a:ext cx="4389120" cy="3346849"/>
          </a:xfrm>
          <a:prstGeom prst="rect">
            <a:avLst/>
          </a:prstGeom>
        </p:spPr>
      </p:pic>
      <p:pic>
        <p:nvPicPr>
          <p:cNvPr id="2" name="Picture 1"/>
          <p:cNvPicPr>
            <a:picLocks noChangeAspect="1"/>
          </p:cNvPicPr>
          <p:nvPr/>
        </p:nvPicPr>
        <p:blipFill>
          <a:blip r:embed="rId5"/>
          <a:stretch>
            <a:fillRect/>
          </a:stretch>
        </p:blipFill>
        <p:spPr>
          <a:xfrm>
            <a:off x="161859" y="3732011"/>
            <a:ext cx="4389120" cy="363739"/>
          </a:xfrm>
          <a:prstGeom prst="rect">
            <a:avLst/>
          </a:prstGeom>
        </p:spPr>
      </p:pic>
      <p:pic>
        <p:nvPicPr>
          <p:cNvPr id="5" name="Picture 4"/>
          <p:cNvPicPr>
            <a:picLocks noChangeAspect="1"/>
          </p:cNvPicPr>
          <p:nvPr/>
        </p:nvPicPr>
        <p:blipFill>
          <a:blip r:embed="rId6"/>
          <a:stretch>
            <a:fillRect/>
          </a:stretch>
        </p:blipFill>
        <p:spPr>
          <a:xfrm>
            <a:off x="4602480" y="3867150"/>
            <a:ext cx="4389120" cy="384150"/>
          </a:xfrm>
          <a:prstGeom prst="rect">
            <a:avLst/>
          </a:prstGeom>
        </p:spPr>
      </p:pic>
    </p:spTree>
    <p:extLst>
      <p:ext uri="{BB962C8B-B14F-4D97-AF65-F5344CB8AC3E}">
        <p14:creationId xmlns:p14="http://schemas.microsoft.com/office/powerpoint/2010/main" val="4242213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066800" y="4476750"/>
            <a:ext cx="7620000" cy="660825"/>
          </a:xfrm>
        </p:spPr>
        <p:txBody>
          <a:bodyPr>
            <a:normAutofit fontScale="92500" lnSpcReduction="10000"/>
          </a:bodyPr>
          <a:lstStyle/>
          <a:p>
            <a:r>
              <a:rPr lang="en-US" sz="1300" b="1" dirty="0"/>
              <a:t>St. Mary’s Street and Ridge Road </a:t>
            </a:r>
            <a:r>
              <a:rPr lang="en-US" sz="1300" dirty="0"/>
              <a:t>– some variation in driver yielding possibly attributable to the mix of regular and non-regular drivers that travel through the corridors</a:t>
            </a:r>
            <a:br>
              <a:rPr lang="en-US" dirty="0"/>
            </a:br>
            <a:endParaRPr lang="en-US" dirty="0"/>
          </a:p>
        </p:txBody>
      </p:sp>
      <p:pic>
        <p:nvPicPr>
          <p:cNvPr id="2" name="Picture 1"/>
          <p:cNvPicPr>
            <a:picLocks noChangeAspect="1"/>
          </p:cNvPicPr>
          <p:nvPr/>
        </p:nvPicPr>
        <p:blipFill>
          <a:blip r:embed="rId3"/>
          <a:stretch>
            <a:fillRect/>
          </a:stretch>
        </p:blipFill>
        <p:spPr>
          <a:xfrm>
            <a:off x="182880" y="438150"/>
            <a:ext cx="4389120" cy="3251626"/>
          </a:xfrm>
          <a:prstGeom prst="rect">
            <a:avLst/>
          </a:prstGeom>
        </p:spPr>
      </p:pic>
      <p:pic>
        <p:nvPicPr>
          <p:cNvPr id="4" name="Picture 3"/>
          <p:cNvPicPr>
            <a:picLocks noChangeAspect="1"/>
          </p:cNvPicPr>
          <p:nvPr/>
        </p:nvPicPr>
        <p:blipFill>
          <a:blip r:embed="rId4"/>
          <a:stretch>
            <a:fillRect/>
          </a:stretch>
        </p:blipFill>
        <p:spPr>
          <a:xfrm>
            <a:off x="4602480" y="438151"/>
            <a:ext cx="4389120" cy="3612234"/>
          </a:xfrm>
          <a:prstGeom prst="rect">
            <a:avLst/>
          </a:prstGeom>
        </p:spPr>
      </p:pic>
      <p:pic>
        <p:nvPicPr>
          <p:cNvPr id="5" name="Picture 4"/>
          <p:cNvPicPr>
            <a:picLocks noChangeAspect="1"/>
          </p:cNvPicPr>
          <p:nvPr/>
        </p:nvPicPr>
        <p:blipFill>
          <a:blip r:embed="rId5"/>
          <a:stretch>
            <a:fillRect/>
          </a:stretch>
        </p:blipFill>
        <p:spPr>
          <a:xfrm>
            <a:off x="170793" y="3638550"/>
            <a:ext cx="4389120" cy="352112"/>
          </a:xfrm>
          <a:prstGeom prst="rect">
            <a:avLst/>
          </a:prstGeom>
        </p:spPr>
      </p:pic>
      <p:pic>
        <p:nvPicPr>
          <p:cNvPr id="6" name="Picture 5"/>
          <p:cNvPicPr>
            <a:picLocks noChangeAspect="1"/>
          </p:cNvPicPr>
          <p:nvPr/>
        </p:nvPicPr>
        <p:blipFill>
          <a:blip r:embed="rId6"/>
          <a:stretch>
            <a:fillRect/>
          </a:stretch>
        </p:blipFill>
        <p:spPr>
          <a:xfrm>
            <a:off x="4602480" y="4050385"/>
            <a:ext cx="4389120" cy="335110"/>
          </a:xfrm>
          <a:prstGeom prst="rect">
            <a:avLst/>
          </a:prstGeom>
        </p:spPr>
      </p:pic>
    </p:spTree>
    <p:extLst>
      <p:ext uri="{BB962C8B-B14F-4D97-AF65-F5344CB8AC3E}">
        <p14:creationId xmlns:p14="http://schemas.microsoft.com/office/powerpoint/2010/main" val="364003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Project Team</a:t>
            </a:r>
          </a:p>
        </p:txBody>
      </p:sp>
      <p:pic>
        <p:nvPicPr>
          <p:cNvPr id="2" name="Picture 1"/>
          <p:cNvPicPr>
            <a:picLocks noChangeAspect="1"/>
          </p:cNvPicPr>
          <p:nvPr/>
        </p:nvPicPr>
        <p:blipFill>
          <a:blip r:embed="rId3"/>
          <a:stretch>
            <a:fillRect/>
          </a:stretch>
        </p:blipFill>
        <p:spPr>
          <a:xfrm>
            <a:off x="457200" y="1200150"/>
            <a:ext cx="1828800" cy="1826810"/>
          </a:xfrm>
          <a:prstGeom prst="rect">
            <a:avLst/>
          </a:prstGeom>
        </p:spPr>
      </p:pic>
      <p:pic>
        <p:nvPicPr>
          <p:cNvPr id="5" name="Picture 4"/>
          <p:cNvPicPr>
            <a:picLocks noChangeAspect="1"/>
          </p:cNvPicPr>
          <p:nvPr/>
        </p:nvPicPr>
        <p:blipFill>
          <a:blip r:embed="rId4"/>
          <a:stretch>
            <a:fillRect/>
          </a:stretch>
        </p:blipFill>
        <p:spPr>
          <a:xfrm>
            <a:off x="2514600" y="1200150"/>
            <a:ext cx="1838764" cy="1828800"/>
          </a:xfrm>
          <a:prstGeom prst="rect">
            <a:avLst/>
          </a:prstGeom>
        </p:spPr>
      </p:pic>
      <p:pic>
        <p:nvPicPr>
          <p:cNvPr id="6" name="Picture 5"/>
          <p:cNvPicPr>
            <a:picLocks noChangeAspect="1"/>
          </p:cNvPicPr>
          <p:nvPr/>
        </p:nvPicPr>
        <p:blipFill>
          <a:blip r:embed="rId5"/>
          <a:stretch>
            <a:fillRect/>
          </a:stretch>
        </p:blipFill>
        <p:spPr>
          <a:xfrm>
            <a:off x="4581964" y="1200150"/>
            <a:ext cx="1828800" cy="1828800"/>
          </a:xfrm>
          <a:prstGeom prst="rect">
            <a:avLst/>
          </a:prstGeom>
        </p:spPr>
      </p:pic>
      <p:pic>
        <p:nvPicPr>
          <p:cNvPr id="1026" name="Picture 2" descr="Kristy Jack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9364" y="120015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3026960"/>
            <a:ext cx="1981200" cy="677108"/>
          </a:xfrm>
          <a:prstGeom prst="rect">
            <a:avLst/>
          </a:prstGeom>
          <a:noFill/>
        </p:spPr>
        <p:txBody>
          <a:bodyPr wrap="square" rtlCol="0">
            <a:spAutoFit/>
          </a:bodyPr>
          <a:lstStyle/>
          <a:p>
            <a:pPr algn="ctr"/>
            <a:r>
              <a:rPr lang="en-US" sz="1400" dirty="0"/>
              <a:t>Mathew Palmer, MURP</a:t>
            </a:r>
            <a:br>
              <a:rPr lang="en-US" sz="1400" dirty="0"/>
            </a:br>
            <a:r>
              <a:rPr lang="en-US" sz="1200" dirty="0"/>
              <a:t>Research Scholar</a:t>
            </a:r>
            <a:br>
              <a:rPr lang="en-US" sz="1200" dirty="0"/>
            </a:br>
            <a:r>
              <a:rPr lang="en-US" sz="1200" dirty="0"/>
              <a:t>ITRE</a:t>
            </a:r>
          </a:p>
        </p:txBody>
      </p:sp>
      <p:sp>
        <p:nvSpPr>
          <p:cNvPr id="9" name="TextBox 8"/>
          <p:cNvSpPr txBox="1"/>
          <p:nvPr/>
        </p:nvSpPr>
        <p:spPr>
          <a:xfrm>
            <a:off x="2362200" y="3026960"/>
            <a:ext cx="1981200" cy="677108"/>
          </a:xfrm>
          <a:prstGeom prst="rect">
            <a:avLst/>
          </a:prstGeom>
          <a:noFill/>
        </p:spPr>
        <p:txBody>
          <a:bodyPr wrap="square" rtlCol="0">
            <a:spAutoFit/>
          </a:bodyPr>
          <a:lstStyle/>
          <a:p>
            <a:pPr algn="ctr"/>
            <a:r>
              <a:rPr lang="en-US" sz="1400" dirty="0"/>
              <a:t>Daniel Findley, PE, PhD</a:t>
            </a:r>
          </a:p>
          <a:p>
            <a:pPr algn="ctr"/>
            <a:r>
              <a:rPr lang="en-US" sz="1200" dirty="0"/>
              <a:t>Senior Research Associate</a:t>
            </a:r>
            <a:br>
              <a:rPr lang="en-US" sz="1200" dirty="0"/>
            </a:br>
            <a:r>
              <a:rPr lang="en-US" sz="1200" dirty="0"/>
              <a:t>ITRE</a:t>
            </a:r>
          </a:p>
        </p:txBody>
      </p:sp>
      <p:sp>
        <p:nvSpPr>
          <p:cNvPr id="10" name="TextBox 9"/>
          <p:cNvSpPr txBox="1"/>
          <p:nvPr/>
        </p:nvSpPr>
        <p:spPr>
          <a:xfrm>
            <a:off x="4429564" y="3026960"/>
            <a:ext cx="1981200" cy="677108"/>
          </a:xfrm>
          <a:prstGeom prst="rect">
            <a:avLst/>
          </a:prstGeom>
          <a:noFill/>
        </p:spPr>
        <p:txBody>
          <a:bodyPr wrap="square" rtlCol="0">
            <a:spAutoFit/>
          </a:bodyPr>
          <a:lstStyle/>
          <a:p>
            <a:pPr algn="ctr"/>
            <a:r>
              <a:rPr lang="en-US" sz="1400" dirty="0"/>
              <a:t>Sarah Searcy</a:t>
            </a:r>
            <a:br>
              <a:rPr lang="en-US" sz="1400" dirty="0"/>
            </a:br>
            <a:r>
              <a:rPr lang="en-US" sz="1200" dirty="0"/>
              <a:t>Research Associate</a:t>
            </a:r>
          </a:p>
          <a:p>
            <a:pPr algn="ctr"/>
            <a:r>
              <a:rPr lang="en-US" sz="1200" dirty="0"/>
              <a:t>ITRE</a:t>
            </a:r>
          </a:p>
        </p:txBody>
      </p:sp>
      <p:sp>
        <p:nvSpPr>
          <p:cNvPr id="11" name="TextBox 10"/>
          <p:cNvSpPr txBox="1"/>
          <p:nvPr/>
        </p:nvSpPr>
        <p:spPr>
          <a:xfrm>
            <a:off x="6486964" y="3026960"/>
            <a:ext cx="1981200" cy="677108"/>
          </a:xfrm>
          <a:prstGeom prst="rect">
            <a:avLst/>
          </a:prstGeom>
          <a:noFill/>
        </p:spPr>
        <p:txBody>
          <a:bodyPr wrap="square" rtlCol="0">
            <a:spAutoFit/>
          </a:bodyPr>
          <a:lstStyle/>
          <a:p>
            <a:pPr algn="ctr"/>
            <a:r>
              <a:rPr lang="en-US" sz="1400" dirty="0"/>
              <a:t>Kristy Jackson</a:t>
            </a:r>
            <a:br>
              <a:rPr lang="en-US" sz="1400" dirty="0"/>
            </a:br>
            <a:r>
              <a:rPr lang="en-US" sz="1200" dirty="0"/>
              <a:t>Project Manager/Planner</a:t>
            </a:r>
            <a:br>
              <a:rPr lang="en-US" sz="1200" dirty="0"/>
            </a:br>
            <a:r>
              <a:rPr lang="en-US" sz="1200" dirty="0"/>
              <a:t>Stewart, Inc.</a:t>
            </a:r>
          </a:p>
        </p:txBody>
      </p:sp>
    </p:spTree>
    <p:extLst>
      <p:ext uri="{BB962C8B-B14F-4D97-AF65-F5344CB8AC3E}">
        <p14:creationId xmlns:p14="http://schemas.microsoft.com/office/powerpoint/2010/main" val="436847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9969" y="915589"/>
            <a:ext cx="6400800" cy="3840480"/>
          </a:xfrm>
          <a:prstGeom prst="rect">
            <a:avLst/>
          </a:prstGeom>
          <a:noFill/>
        </p:spPr>
      </p:pic>
    </p:spTree>
    <p:extLst>
      <p:ext uri="{BB962C8B-B14F-4D97-AF65-F5344CB8AC3E}">
        <p14:creationId xmlns:p14="http://schemas.microsoft.com/office/powerpoint/2010/main" val="210793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Discussion</a:t>
            </a:r>
          </a:p>
        </p:txBody>
      </p:sp>
      <p:sp>
        <p:nvSpPr>
          <p:cNvPr id="2" name="Content Placeholder 1"/>
          <p:cNvSpPr>
            <a:spLocks noGrp="1"/>
          </p:cNvSpPr>
          <p:nvPr>
            <p:ph idx="1"/>
          </p:nvPr>
        </p:nvSpPr>
        <p:spPr>
          <a:xfrm>
            <a:off x="1828800" y="1095374"/>
            <a:ext cx="5486400" cy="3286125"/>
          </a:xfrm>
        </p:spPr>
        <p:txBody>
          <a:bodyPr>
            <a:normAutofit/>
          </a:bodyPr>
          <a:lstStyle/>
          <a:p>
            <a:pPr>
              <a:lnSpc>
                <a:spcPct val="120000"/>
              </a:lnSpc>
            </a:pPr>
            <a:r>
              <a:rPr lang="en-US" dirty="0"/>
              <a:t>When examining how much of the variation in driver yielding can be attributed to different enforcement scenarios, site-level characteristics must also be considered as factors influencing yielding behavior</a:t>
            </a:r>
          </a:p>
          <a:p>
            <a:pPr lvl="1">
              <a:lnSpc>
                <a:spcPct val="120000"/>
              </a:lnSpc>
            </a:pPr>
            <a:r>
              <a:rPr lang="en-US" dirty="0"/>
              <a:t>Consistent vs. transient driver population</a:t>
            </a:r>
          </a:p>
          <a:p>
            <a:pPr lvl="1">
              <a:lnSpc>
                <a:spcPct val="120000"/>
              </a:lnSpc>
            </a:pPr>
            <a:r>
              <a:rPr lang="en-US" dirty="0"/>
              <a:t>Environmental characteristics (e.g., crosswalk located on hill crest)</a:t>
            </a:r>
          </a:p>
        </p:txBody>
      </p:sp>
    </p:spTree>
    <p:extLst>
      <p:ext uri="{BB962C8B-B14F-4D97-AF65-F5344CB8AC3E}">
        <p14:creationId xmlns:p14="http://schemas.microsoft.com/office/powerpoint/2010/main" val="986563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1914525"/>
            <a:ext cx="6168935" cy="657225"/>
          </a:xfrm>
        </p:spPr>
        <p:txBody>
          <a:bodyPr/>
          <a:lstStyle/>
          <a:p>
            <a:r>
              <a:rPr lang="en-US" dirty="0">
                <a:latin typeface="Arial" panose="020B0604020202020204" pitchFamily="34" charset="0"/>
                <a:cs typeface="Arial" panose="020B0604020202020204" pitchFamily="34" charset="0"/>
              </a:rPr>
              <a:t>Thank You!</a:t>
            </a:r>
          </a:p>
        </p:txBody>
      </p:sp>
      <p:sp>
        <p:nvSpPr>
          <p:cNvPr id="4" name="Content Placeholder 4"/>
          <p:cNvSpPr>
            <a:spLocks noGrp="1"/>
          </p:cNvSpPr>
          <p:nvPr>
            <p:ph idx="1"/>
          </p:nvPr>
        </p:nvSpPr>
        <p:spPr>
          <a:xfrm>
            <a:off x="3200400" y="3486150"/>
            <a:ext cx="2743200" cy="1219198"/>
          </a:xfrm>
        </p:spPr>
        <p:txBody>
          <a:bodyPr/>
          <a:lstStyle/>
          <a:p>
            <a:pPr marL="0" indent="0" algn="ctr">
              <a:buNone/>
            </a:pPr>
            <a:r>
              <a:rPr lang="en-US" sz="1200" dirty="0">
                <a:solidFill>
                  <a:schemeClr val="bg1">
                    <a:lumMod val="50000"/>
                  </a:schemeClr>
                </a:solidFill>
              </a:rPr>
              <a:t>Sarah Searcy</a:t>
            </a:r>
          </a:p>
          <a:p>
            <a:pPr marL="0" indent="0" algn="ctr">
              <a:buNone/>
            </a:pPr>
            <a:r>
              <a:rPr lang="en-US" sz="1200" dirty="0">
                <a:solidFill>
                  <a:schemeClr val="bg1">
                    <a:lumMod val="50000"/>
                  </a:schemeClr>
                </a:solidFill>
              </a:rPr>
              <a:t>Research Associate</a:t>
            </a:r>
            <a:br>
              <a:rPr lang="en-US" sz="1200" dirty="0">
                <a:solidFill>
                  <a:schemeClr val="bg1">
                    <a:lumMod val="50000"/>
                  </a:schemeClr>
                </a:solidFill>
              </a:rPr>
            </a:br>
            <a:r>
              <a:rPr lang="en-US" sz="1200" dirty="0">
                <a:solidFill>
                  <a:schemeClr val="bg1">
                    <a:lumMod val="50000"/>
                  </a:schemeClr>
                </a:solidFill>
              </a:rPr>
              <a:t>919-513-3482</a:t>
            </a:r>
          </a:p>
          <a:p>
            <a:pPr marL="0" indent="0" algn="ctr">
              <a:buNone/>
            </a:pPr>
            <a:r>
              <a:rPr lang="en-US" sz="1200" dirty="0">
                <a:solidFill>
                  <a:schemeClr val="bg1">
                    <a:lumMod val="50000"/>
                  </a:schemeClr>
                </a:solidFill>
              </a:rPr>
              <a:t>sesearcy@ncsu.edu</a:t>
            </a:r>
          </a:p>
        </p:txBody>
      </p:sp>
      <p:sp>
        <p:nvSpPr>
          <p:cNvPr id="5" name="Title 2"/>
          <p:cNvSpPr txBox="1">
            <a:spLocks/>
          </p:cNvSpPr>
          <p:nvPr/>
        </p:nvSpPr>
        <p:spPr bwMode="auto">
          <a:xfrm>
            <a:off x="1485901" y="1000125"/>
            <a:ext cx="616893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342884" rtl="0" eaLnBrk="1" fontAlgn="base" hangingPunct="1">
              <a:spcBef>
                <a:spcPct val="0"/>
              </a:spcBef>
              <a:spcAft>
                <a:spcPct val="0"/>
              </a:spcAft>
              <a:defRPr sz="2400" b="1" kern="1200">
                <a:solidFill>
                  <a:schemeClr val="tx1"/>
                </a:solidFill>
                <a:latin typeface="Arial"/>
                <a:ea typeface="ＭＳ Ｐゴシック" charset="0"/>
                <a:cs typeface="Arial"/>
              </a:defRPr>
            </a:lvl1pPr>
            <a:lvl2pPr algn="ctr" defTabSz="342884" rtl="0" eaLnBrk="1" fontAlgn="base" hangingPunct="1">
              <a:spcBef>
                <a:spcPct val="0"/>
              </a:spcBef>
              <a:spcAft>
                <a:spcPct val="0"/>
              </a:spcAft>
              <a:defRPr sz="2400" b="1">
                <a:solidFill>
                  <a:schemeClr val="tx1"/>
                </a:solidFill>
                <a:latin typeface="Arial" charset="0"/>
                <a:ea typeface="ＭＳ Ｐゴシック" charset="0"/>
              </a:defRPr>
            </a:lvl2pPr>
            <a:lvl3pPr algn="ctr" defTabSz="342884" rtl="0" eaLnBrk="1" fontAlgn="base" hangingPunct="1">
              <a:spcBef>
                <a:spcPct val="0"/>
              </a:spcBef>
              <a:spcAft>
                <a:spcPct val="0"/>
              </a:spcAft>
              <a:defRPr sz="2400" b="1">
                <a:solidFill>
                  <a:schemeClr val="tx1"/>
                </a:solidFill>
                <a:latin typeface="Arial" charset="0"/>
                <a:ea typeface="ＭＳ Ｐゴシック" charset="0"/>
              </a:defRPr>
            </a:lvl3pPr>
            <a:lvl4pPr algn="ctr" defTabSz="342884" rtl="0" eaLnBrk="1" fontAlgn="base" hangingPunct="1">
              <a:spcBef>
                <a:spcPct val="0"/>
              </a:spcBef>
              <a:spcAft>
                <a:spcPct val="0"/>
              </a:spcAft>
              <a:defRPr sz="2400" b="1">
                <a:solidFill>
                  <a:schemeClr val="tx1"/>
                </a:solidFill>
                <a:latin typeface="Arial" charset="0"/>
                <a:ea typeface="ＭＳ Ｐゴシック" charset="0"/>
              </a:defRPr>
            </a:lvl4pPr>
            <a:lvl5pPr algn="ctr" defTabSz="342884" rtl="0" eaLnBrk="1" fontAlgn="base" hangingPunct="1">
              <a:spcBef>
                <a:spcPct val="0"/>
              </a:spcBef>
              <a:spcAft>
                <a:spcPct val="0"/>
              </a:spcAft>
              <a:defRPr sz="2400" b="1">
                <a:solidFill>
                  <a:schemeClr val="tx1"/>
                </a:solidFill>
                <a:latin typeface="Arial" charset="0"/>
                <a:ea typeface="ＭＳ Ｐゴシック" charset="0"/>
              </a:defRPr>
            </a:lvl5pPr>
            <a:lvl6pPr marL="342884" algn="ctr" defTabSz="342884" rtl="0" eaLnBrk="1" fontAlgn="base" hangingPunct="1">
              <a:spcBef>
                <a:spcPct val="0"/>
              </a:spcBef>
              <a:spcAft>
                <a:spcPct val="0"/>
              </a:spcAft>
              <a:defRPr sz="2400" b="1">
                <a:solidFill>
                  <a:schemeClr val="tx1"/>
                </a:solidFill>
                <a:latin typeface="Arial" charset="0"/>
                <a:ea typeface="ＭＳ Ｐゴシック" charset="0"/>
              </a:defRPr>
            </a:lvl6pPr>
            <a:lvl7pPr marL="685766" algn="ctr" defTabSz="342884" rtl="0" eaLnBrk="1" fontAlgn="base" hangingPunct="1">
              <a:spcBef>
                <a:spcPct val="0"/>
              </a:spcBef>
              <a:spcAft>
                <a:spcPct val="0"/>
              </a:spcAft>
              <a:defRPr sz="2400" b="1">
                <a:solidFill>
                  <a:schemeClr val="tx1"/>
                </a:solidFill>
                <a:latin typeface="Arial" charset="0"/>
                <a:ea typeface="ＭＳ Ｐゴシック" charset="0"/>
              </a:defRPr>
            </a:lvl7pPr>
            <a:lvl8pPr marL="1028649" algn="ctr" defTabSz="342884" rtl="0" eaLnBrk="1" fontAlgn="base" hangingPunct="1">
              <a:spcBef>
                <a:spcPct val="0"/>
              </a:spcBef>
              <a:spcAft>
                <a:spcPct val="0"/>
              </a:spcAft>
              <a:defRPr sz="2400" b="1">
                <a:solidFill>
                  <a:schemeClr val="tx1"/>
                </a:solidFill>
                <a:latin typeface="Arial" charset="0"/>
                <a:ea typeface="ＭＳ Ｐゴシック" charset="0"/>
              </a:defRPr>
            </a:lvl8pPr>
            <a:lvl9pPr marL="1371532" algn="ctr" defTabSz="342884" rtl="0" eaLnBrk="1" fontAlgn="base" hangingPunct="1">
              <a:spcBef>
                <a:spcPct val="0"/>
              </a:spcBef>
              <a:spcAft>
                <a:spcPct val="0"/>
              </a:spcAft>
              <a:defRPr sz="2400" b="1">
                <a:solidFill>
                  <a:schemeClr val="tx1"/>
                </a:solidFill>
                <a:latin typeface="Arial" charset="0"/>
                <a:ea typeface="ＭＳ Ｐゴシック" charset="0"/>
              </a:defRPr>
            </a:lvl9pPr>
          </a:lstStyle>
          <a:p>
            <a:r>
              <a:rPr lang="en-US"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8877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Background Motivation</a:t>
            </a:r>
          </a:p>
        </p:txBody>
      </p:sp>
      <p:sp>
        <p:nvSpPr>
          <p:cNvPr id="2" name="Content Placeholder 1"/>
          <p:cNvSpPr>
            <a:spLocks noGrp="1"/>
          </p:cNvSpPr>
          <p:nvPr>
            <p:ph idx="1"/>
          </p:nvPr>
        </p:nvSpPr>
        <p:spPr>
          <a:xfrm>
            <a:off x="1828800" y="1095374"/>
            <a:ext cx="5486400" cy="3475435"/>
          </a:xfrm>
        </p:spPr>
        <p:txBody>
          <a:bodyPr>
            <a:normAutofit fontScale="92500" lnSpcReduction="20000"/>
          </a:bodyPr>
          <a:lstStyle/>
          <a:p>
            <a:pPr>
              <a:lnSpc>
                <a:spcPct val="120000"/>
              </a:lnSpc>
            </a:pPr>
            <a:r>
              <a:rPr lang="en-US" dirty="0"/>
              <a:t>From 2010-2014, 172 pedestrians on average were killed on NC roadways per year*</a:t>
            </a:r>
          </a:p>
          <a:p>
            <a:pPr lvl="1">
              <a:lnSpc>
                <a:spcPct val="120000"/>
              </a:lnSpc>
            </a:pPr>
            <a:r>
              <a:rPr lang="en-US" dirty="0"/>
              <a:t>~10% of all fatal crashes in NC</a:t>
            </a:r>
          </a:p>
          <a:p>
            <a:pPr>
              <a:lnSpc>
                <a:spcPct val="120000"/>
              </a:lnSpc>
            </a:pPr>
            <a:r>
              <a:rPr lang="en-US" dirty="0" err="1"/>
              <a:t>WatchForMe</a:t>
            </a:r>
            <a:r>
              <a:rPr lang="en-US" dirty="0"/>
              <a:t> NC Campaign was launched in the Triangle in 2012 </a:t>
            </a:r>
          </a:p>
          <a:p>
            <a:pPr lvl="1">
              <a:lnSpc>
                <a:spcPct val="120000"/>
              </a:lnSpc>
            </a:pPr>
            <a:r>
              <a:rPr lang="en-US" dirty="0"/>
              <a:t>Goal to reduce the number of crashes by changing driver behavior toward pedestrians</a:t>
            </a:r>
          </a:p>
          <a:p>
            <a:pPr lvl="1">
              <a:lnSpc>
                <a:spcPct val="120000"/>
              </a:lnSpc>
            </a:pPr>
            <a:r>
              <a:rPr lang="en-US" dirty="0"/>
              <a:t>Enforcement component consists of targeted operations by police to increase driver yielding at crosswalks</a:t>
            </a:r>
          </a:p>
          <a:p>
            <a:pPr>
              <a:lnSpc>
                <a:spcPct val="120000"/>
              </a:lnSpc>
            </a:pPr>
            <a:r>
              <a:rPr lang="en-US" dirty="0"/>
              <a:t>Only a handful of pedestrian safety operations have been formally and thoroughly evaluated</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p:txBody>
      </p:sp>
      <p:sp>
        <p:nvSpPr>
          <p:cNvPr id="4" name="TextBox 3"/>
          <p:cNvSpPr txBox="1"/>
          <p:nvPr/>
        </p:nvSpPr>
        <p:spPr>
          <a:xfrm>
            <a:off x="1828800" y="4624685"/>
            <a:ext cx="6477000" cy="461665"/>
          </a:xfrm>
          <a:prstGeom prst="rect">
            <a:avLst/>
          </a:prstGeom>
          <a:noFill/>
        </p:spPr>
        <p:txBody>
          <a:bodyPr wrap="square" rtlCol="0">
            <a:spAutoFit/>
          </a:bodyPr>
          <a:lstStyle/>
          <a:p>
            <a:r>
              <a:rPr lang="en-US" sz="1200" dirty="0"/>
              <a:t>*Source: North Carolina Pedestrian and Bicycle Crash Data Tool (maintained by NCDOT’s Division of Bicycle and Pedestrian Transportation) </a:t>
            </a:r>
          </a:p>
        </p:txBody>
      </p:sp>
    </p:spTree>
    <p:extLst>
      <p:ext uri="{BB962C8B-B14F-4D97-AF65-F5344CB8AC3E}">
        <p14:creationId xmlns:p14="http://schemas.microsoft.com/office/powerpoint/2010/main" val="55421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Previous Research</a:t>
            </a:r>
          </a:p>
        </p:txBody>
      </p:sp>
      <p:sp>
        <p:nvSpPr>
          <p:cNvPr id="2" name="Content Placeholder 1"/>
          <p:cNvSpPr>
            <a:spLocks noGrp="1"/>
          </p:cNvSpPr>
          <p:nvPr>
            <p:ph idx="1"/>
          </p:nvPr>
        </p:nvSpPr>
        <p:spPr>
          <a:xfrm>
            <a:off x="1828800" y="1095374"/>
            <a:ext cx="5486400" cy="3475435"/>
          </a:xfrm>
        </p:spPr>
        <p:txBody>
          <a:bodyPr>
            <a:normAutofit/>
          </a:bodyPr>
          <a:lstStyle/>
          <a:p>
            <a:pPr>
              <a:lnSpc>
                <a:spcPct val="120000"/>
              </a:lnSpc>
            </a:pPr>
            <a:r>
              <a:rPr lang="en-US" dirty="0"/>
              <a:t>Evaluation of the Watch For Me NC Campaign occurred over a 6-month period from 2013-2014*</a:t>
            </a:r>
          </a:p>
          <a:p>
            <a:pPr lvl="1">
              <a:lnSpc>
                <a:spcPct val="120000"/>
              </a:lnSpc>
            </a:pPr>
            <a:r>
              <a:rPr lang="en-US" dirty="0"/>
              <a:t>Yielding rates did not change at crossings that did not receive enhancements (targeted police operations or low-cost engineering improvements)</a:t>
            </a:r>
          </a:p>
          <a:p>
            <a:pPr lvl="1">
              <a:lnSpc>
                <a:spcPct val="120000"/>
              </a:lnSpc>
            </a:pPr>
            <a:r>
              <a:rPr lang="en-US" dirty="0"/>
              <a:t>Yielding rates improved between 4-7 percentage points on average at enhanced locations</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p:txBody>
      </p:sp>
      <p:sp>
        <p:nvSpPr>
          <p:cNvPr id="4" name="TextBox 3"/>
          <p:cNvSpPr txBox="1"/>
          <p:nvPr/>
        </p:nvSpPr>
        <p:spPr>
          <a:xfrm>
            <a:off x="1828800" y="4400550"/>
            <a:ext cx="6477000" cy="646331"/>
          </a:xfrm>
          <a:prstGeom prst="rect">
            <a:avLst/>
          </a:prstGeom>
          <a:noFill/>
        </p:spPr>
        <p:txBody>
          <a:bodyPr wrap="square" rtlCol="0">
            <a:spAutoFit/>
          </a:bodyPr>
          <a:lstStyle/>
          <a:p>
            <a:r>
              <a:rPr lang="en-US" sz="1200" dirty="0"/>
              <a:t>*Source: </a:t>
            </a:r>
            <a:r>
              <a:rPr lang="en-US" sz="1200" dirty="0" err="1"/>
              <a:t>Sandt</a:t>
            </a:r>
            <a:r>
              <a:rPr lang="en-US" sz="1200" dirty="0"/>
              <a:t> L.S., Marshall S.W., Rodriguez D.A., </a:t>
            </a:r>
            <a:r>
              <a:rPr lang="en-US" sz="1200" dirty="0" err="1"/>
              <a:t>Evenson</a:t>
            </a:r>
            <a:r>
              <a:rPr lang="en-US" sz="1200" dirty="0"/>
              <a:t> K.R., </a:t>
            </a:r>
            <a:r>
              <a:rPr lang="en-US" sz="1200" dirty="0" err="1"/>
              <a:t>Ennett</a:t>
            </a:r>
            <a:r>
              <a:rPr lang="en-US" sz="1200" dirty="0"/>
              <a:t> S.T., Robinson W.R. (2016). Effect of a community-based pedestrian injury prevention program on driver yielding behavior at marked crosswalks, </a:t>
            </a:r>
            <a:r>
              <a:rPr lang="en-US" sz="1200" i="1" dirty="0"/>
              <a:t>Accident Analysis and Prevention</a:t>
            </a:r>
            <a:r>
              <a:rPr lang="en-US" sz="1200" dirty="0"/>
              <a:t>, 93, 169-178.</a:t>
            </a:r>
          </a:p>
        </p:txBody>
      </p:sp>
    </p:spTree>
    <p:extLst>
      <p:ext uri="{BB962C8B-B14F-4D97-AF65-F5344CB8AC3E}">
        <p14:creationId xmlns:p14="http://schemas.microsoft.com/office/powerpoint/2010/main" val="41690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28628"/>
            <a:ext cx="6168935" cy="467914"/>
          </a:xfrm>
        </p:spPr>
        <p:txBody>
          <a:bodyPr/>
          <a:lstStyle/>
          <a:p>
            <a:r>
              <a:rPr lang="en-US" dirty="0">
                <a:latin typeface="Arial" panose="020B0604020202020204" pitchFamily="34" charset="0"/>
                <a:cs typeface="Arial" panose="020B0604020202020204" pitchFamily="34" charset="0"/>
              </a:rPr>
              <a:t>Project Objective</a:t>
            </a:r>
          </a:p>
        </p:txBody>
      </p:sp>
      <p:sp>
        <p:nvSpPr>
          <p:cNvPr id="2" name="Content Placeholder 1"/>
          <p:cNvSpPr>
            <a:spLocks noGrp="1"/>
          </p:cNvSpPr>
          <p:nvPr>
            <p:ph idx="1"/>
          </p:nvPr>
        </p:nvSpPr>
        <p:spPr>
          <a:xfrm>
            <a:off x="1827169" y="1123950"/>
            <a:ext cx="5486400" cy="3657600"/>
          </a:xfrm>
        </p:spPr>
        <p:txBody>
          <a:bodyPr>
            <a:normAutofit/>
          </a:bodyPr>
          <a:lstStyle/>
          <a:p>
            <a:r>
              <a:rPr lang="en-US" dirty="0"/>
              <a:t>“How much enforcement is needed to change driver yielding behavior to pedestrians in a crosswalk?”</a:t>
            </a:r>
          </a:p>
          <a:p>
            <a:pPr lvl="1"/>
            <a:r>
              <a:rPr lang="en-US" dirty="0"/>
              <a:t>Test the intensity and duration of (4) different intervention plans</a:t>
            </a:r>
          </a:p>
          <a:p>
            <a:pPr lvl="2"/>
            <a:r>
              <a:rPr lang="en-US" dirty="0"/>
              <a:t>Intervention = 2-hour enforcement period</a:t>
            </a:r>
          </a:p>
          <a:p>
            <a:pPr lvl="1"/>
            <a:r>
              <a:rPr lang="en-US" dirty="0"/>
              <a:t>Differing treatment plans designed to evaluate the impacts of officer time and department resources on driver yielding rates</a:t>
            </a:r>
          </a:p>
          <a:p>
            <a:pPr lvl="2"/>
            <a:r>
              <a:rPr lang="en-US" dirty="0"/>
              <a:t>Determine where diminishing returns may coincide with investment in the time spent on enforcement</a:t>
            </a:r>
          </a:p>
          <a:p>
            <a:endParaRPr lang="en-US" dirty="0"/>
          </a:p>
        </p:txBody>
      </p:sp>
    </p:spTree>
    <p:extLst>
      <p:ext uri="{BB962C8B-B14F-4D97-AF65-F5344CB8AC3E}">
        <p14:creationId xmlns:p14="http://schemas.microsoft.com/office/powerpoint/2010/main" val="89067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Site Selection</a:t>
            </a:r>
          </a:p>
        </p:txBody>
      </p:sp>
      <p:sp>
        <p:nvSpPr>
          <p:cNvPr id="2" name="Content Placeholder 1"/>
          <p:cNvSpPr>
            <a:spLocks noGrp="1"/>
          </p:cNvSpPr>
          <p:nvPr>
            <p:ph idx="1"/>
          </p:nvPr>
        </p:nvSpPr>
        <p:spPr>
          <a:xfrm>
            <a:off x="1828800" y="1095374"/>
            <a:ext cx="5486400" cy="3286125"/>
          </a:xfrm>
        </p:spPr>
        <p:txBody>
          <a:bodyPr>
            <a:normAutofit/>
          </a:bodyPr>
          <a:lstStyle/>
          <a:p>
            <a:r>
              <a:rPr lang="en-US" dirty="0"/>
              <a:t>(5) crosswalks (4 treatment and 1 control) in Raleigh, NC that met the following criteria:</a:t>
            </a:r>
          </a:p>
          <a:p>
            <a:pPr lvl="1"/>
            <a:r>
              <a:rPr lang="en-US" dirty="0"/>
              <a:t>Bi-directional, two-lane street </a:t>
            </a:r>
          </a:p>
          <a:p>
            <a:pPr lvl="1"/>
            <a:r>
              <a:rPr lang="en-US" dirty="0"/>
              <a:t>Posted speed limit at or below 35 MPH</a:t>
            </a:r>
          </a:p>
          <a:p>
            <a:pPr lvl="1"/>
            <a:r>
              <a:rPr lang="en-US" dirty="0"/>
              <a:t>Crossings located at uncontrolled intersections or midblock locations</a:t>
            </a:r>
          </a:p>
          <a:p>
            <a:pPr lvl="1"/>
            <a:r>
              <a:rPr lang="en-US" dirty="0"/>
              <a:t>Presence of marked crosswalk</a:t>
            </a:r>
          </a:p>
          <a:p>
            <a:pPr lvl="1"/>
            <a:r>
              <a:rPr lang="en-US" dirty="0"/>
              <a:t>Existing pedestrian activity</a:t>
            </a:r>
          </a:p>
          <a:p>
            <a:pPr lvl="1"/>
            <a:r>
              <a:rPr lang="en-US" dirty="0"/>
              <a:t>No known construction planned that would impact site infrastructure</a:t>
            </a:r>
            <a:endParaRPr lang="en-US" dirty="0">
              <a:effectLst/>
            </a:endParaRPr>
          </a:p>
        </p:txBody>
      </p:sp>
    </p:spTree>
    <p:extLst>
      <p:ext uri="{BB962C8B-B14F-4D97-AF65-F5344CB8AC3E}">
        <p14:creationId xmlns:p14="http://schemas.microsoft.com/office/powerpoint/2010/main" val="62570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Site Selection</a:t>
            </a:r>
          </a:p>
        </p:txBody>
      </p:sp>
      <p:pic>
        <p:nvPicPr>
          <p:cNvPr id="12" name="Picture 11"/>
          <p:cNvPicPr>
            <a:picLocks noChangeAspect="1"/>
          </p:cNvPicPr>
          <p:nvPr/>
        </p:nvPicPr>
        <p:blipFill rotWithShape="1">
          <a:blip r:embed="rId3"/>
          <a:srcRect t="7987" r="5955" b="23617"/>
          <a:stretch/>
        </p:blipFill>
        <p:spPr>
          <a:xfrm>
            <a:off x="457200" y="1047750"/>
            <a:ext cx="7320907" cy="3657600"/>
          </a:xfrm>
          <a:prstGeom prst="rect">
            <a:avLst/>
          </a:prstGeom>
          <a:ln>
            <a:solidFill>
              <a:schemeClr val="tx1"/>
            </a:solidFill>
          </a:ln>
        </p:spPr>
      </p:pic>
      <p:pic>
        <p:nvPicPr>
          <p:cNvPr id="14" name="Picture 13"/>
          <p:cNvPicPr>
            <a:picLocks noChangeAspect="1"/>
          </p:cNvPicPr>
          <p:nvPr/>
        </p:nvPicPr>
        <p:blipFill>
          <a:blip r:embed="rId4"/>
          <a:stretch>
            <a:fillRect/>
          </a:stretch>
        </p:blipFill>
        <p:spPr>
          <a:xfrm>
            <a:off x="5943600" y="657228"/>
            <a:ext cx="2743200" cy="1313573"/>
          </a:xfrm>
          <a:prstGeom prst="rect">
            <a:avLst/>
          </a:prstGeom>
          <a:noFill/>
          <a:ln>
            <a:solidFill>
              <a:schemeClr val="tx1"/>
            </a:solidFill>
          </a:ln>
        </p:spPr>
      </p:pic>
      <p:sp>
        <p:nvSpPr>
          <p:cNvPr id="16" name="5-Point Star 15"/>
          <p:cNvSpPr/>
          <p:nvPr/>
        </p:nvSpPr>
        <p:spPr>
          <a:xfrm>
            <a:off x="7578637" y="1052474"/>
            <a:ext cx="152400" cy="152400"/>
          </a:xfrm>
          <a:prstGeom prst="star5">
            <a:avLst/>
          </a:prstGeom>
          <a:solidFill>
            <a:srgbClr val="FF0000"/>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TextBox 16"/>
          <p:cNvSpPr txBox="1"/>
          <p:nvPr/>
        </p:nvSpPr>
        <p:spPr>
          <a:xfrm>
            <a:off x="2514600" y="1718711"/>
            <a:ext cx="281940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Ridge Rd – </a:t>
            </a:r>
            <a:r>
              <a:rPr lang="en-US" sz="1000" b="1" i="1" dirty="0">
                <a:latin typeface="Arial" panose="020B0604020202020204" pitchFamily="34" charset="0"/>
                <a:cs typeface="Arial" panose="020B0604020202020204" pitchFamily="34" charset="0"/>
              </a:rPr>
              <a:t>High Intensity, Long Duration</a:t>
            </a:r>
          </a:p>
        </p:txBody>
      </p:sp>
      <p:sp>
        <p:nvSpPr>
          <p:cNvPr id="18" name="TextBox 17"/>
          <p:cNvSpPr txBox="1"/>
          <p:nvPr/>
        </p:nvSpPr>
        <p:spPr>
          <a:xfrm>
            <a:off x="2057400" y="2935129"/>
            <a:ext cx="281940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Method Rd – </a:t>
            </a:r>
            <a:r>
              <a:rPr lang="en-US" sz="1000" b="1" i="1" dirty="0">
                <a:latin typeface="Arial" panose="020B0604020202020204" pitchFamily="34" charset="0"/>
                <a:cs typeface="Arial" panose="020B0604020202020204" pitchFamily="34" charset="0"/>
              </a:rPr>
              <a:t>Low Intensity, Long Duration</a:t>
            </a:r>
          </a:p>
        </p:txBody>
      </p:sp>
      <p:sp>
        <p:nvSpPr>
          <p:cNvPr id="19" name="TextBox 18"/>
          <p:cNvSpPr txBox="1"/>
          <p:nvPr/>
        </p:nvSpPr>
        <p:spPr>
          <a:xfrm>
            <a:off x="6168936" y="2968735"/>
            <a:ext cx="2975063"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Halifax Rd – </a:t>
            </a:r>
            <a:r>
              <a:rPr lang="en-US" sz="1000" b="1" i="1" dirty="0">
                <a:latin typeface="Arial" panose="020B0604020202020204" pitchFamily="34" charset="0"/>
                <a:cs typeface="Arial" panose="020B0604020202020204" pitchFamily="34" charset="0"/>
              </a:rPr>
              <a:t>Medium Intensity, Long Duration</a:t>
            </a:r>
          </a:p>
        </p:txBody>
      </p:sp>
      <p:sp>
        <p:nvSpPr>
          <p:cNvPr id="20" name="TextBox 19"/>
          <p:cNvSpPr txBox="1"/>
          <p:nvPr/>
        </p:nvSpPr>
        <p:spPr>
          <a:xfrm>
            <a:off x="5257800" y="3233531"/>
            <a:ext cx="312420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St. Mary’s St – </a:t>
            </a:r>
            <a:r>
              <a:rPr lang="en-US" sz="1000" b="1" i="1" dirty="0">
                <a:latin typeface="Arial" panose="020B0604020202020204" pitchFamily="34" charset="0"/>
                <a:cs typeface="Arial" panose="020B0604020202020204" pitchFamily="34" charset="0"/>
              </a:rPr>
              <a:t>High Intensity, Short Duration</a:t>
            </a:r>
          </a:p>
        </p:txBody>
      </p:sp>
      <p:sp>
        <p:nvSpPr>
          <p:cNvPr id="21" name="TextBox 20"/>
          <p:cNvSpPr txBox="1"/>
          <p:nvPr/>
        </p:nvSpPr>
        <p:spPr>
          <a:xfrm>
            <a:off x="4911637" y="3715112"/>
            <a:ext cx="281940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Morgan St – </a:t>
            </a:r>
            <a:r>
              <a:rPr lang="en-US" sz="1000" b="1" i="1" dirty="0">
                <a:latin typeface="Arial" panose="020B0604020202020204" pitchFamily="34" charset="0"/>
                <a:cs typeface="Arial" panose="020B0604020202020204" pitchFamily="34" charset="0"/>
              </a:rPr>
              <a:t>Control Location</a:t>
            </a:r>
          </a:p>
        </p:txBody>
      </p:sp>
    </p:spTree>
    <p:extLst>
      <p:ext uri="{BB962C8B-B14F-4D97-AF65-F5344CB8AC3E}">
        <p14:creationId xmlns:p14="http://schemas.microsoft.com/office/powerpoint/2010/main" val="353656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Site Selection</a:t>
            </a:r>
          </a:p>
        </p:txBody>
      </p:sp>
      <p:graphicFrame>
        <p:nvGraphicFramePr>
          <p:cNvPr id="2" name="Table 1"/>
          <p:cNvGraphicFramePr>
            <a:graphicFrameLocks noGrp="1"/>
          </p:cNvGraphicFramePr>
          <p:nvPr>
            <p:extLst>
              <p:ext uri="{D42A27DB-BD31-4B8C-83A1-F6EECF244321}">
                <p14:modId xmlns:p14="http://schemas.microsoft.com/office/powerpoint/2010/main" val="3478446385"/>
              </p:ext>
            </p:extLst>
          </p:nvPr>
        </p:nvGraphicFramePr>
        <p:xfrm>
          <a:off x="1371599" y="908468"/>
          <a:ext cx="6400801" cy="4188421"/>
        </p:xfrm>
        <a:graphic>
          <a:graphicData uri="http://schemas.openxmlformats.org/drawingml/2006/table">
            <a:tbl>
              <a:tblPr firstRow="1" firstCol="1" bandRow="1">
                <a:tableStyleId>{5C22544A-7EE6-4342-B048-85BDC9FD1C3A}</a:tableStyleId>
              </a:tblPr>
              <a:tblGrid>
                <a:gridCol w="1075856">
                  <a:extLst>
                    <a:ext uri="{9D8B030D-6E8A-4147-A177-3AD203B41FA5}">
                      <a16:colId xmlns:a16="http://schemas.microsoft.com/office/drawing/2014/main" val="20000"/>
                    </a:ext>
                  </a:extLst>
                </a:gridCol>
                <a:gridCol w="986201">
                  <a:extLst>
                    <a:ext uri="{9D8B030D-6E8A-4147-A177-3AD203B41FA5}">
                      <a16:colId xmlns:a16="http://schemas.microsoft.com/office/drawing/2014/main" val="20001"/>
                    </a:ext>
                  </a:extLst>
                </a:gridCol>
                <a:gridCol w="985944">
                  <a:extLst>
                    <a:ext uri="{9D8B030D-6E8A-4147-A177-3AD203B41FA5}">
                      <a16:colId xmlns:a16="http://schemas.microsoft.com/office/drawing/2014/main" val="20002"/>
                    </a:ext>
                  </a:extLst>
                </a:gridCol>
                <a:gridCol w="1317204">
                  <a:extLst>
                    <a:ext uri="{9D8B030D-6E8A-4147-A177-3AD203B41FA5}">
                      <a16:colId xmlns:a16="http://schemas.microsoft.com/office/drawing/2014/main" val="20003"/>
                    </a:ext>
                  </a:extLst>
                </a:gridCol>
                <a:gridCol w="1017798">
                  <a:extLst>
                    <a:ext uri="{9D8B030D-6E8A-4147-A177-3AD203B41FA5}">
                      <a16:colId xmlns:a16="http://schemas.microsoft.com/office/drawing/2014/main" val="20004"/>
                    </a:ext>
                  </a:extLst>
                </a:gridCol>
                <a:gridCol w="1017798">
                  <a:extLst>
                    <a:ext uri="{9D8B030D-6E8A-4147-A177-3AD203B41FA5}">
                      <a16:colId xmlns:a16="http://schemas.microsoft.com/office/drawing/2014/main" val="20005"/>
                    </a:ext>
                  </a:extLst>
                </a:gridCol>
              </a:tblGrid>
              <a:tr h="891670">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Mid-Block Crosswalk</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Location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Treatment Type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Duration of Enforcement Campaign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Schedule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Estimated Number of Enforcement Interventions (Actual)</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Estimated Number of Law Enforcement Hours</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(Actual)</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extLst>
                  <a:ext uri="{0D108BD9-81ED-4DB2-BD59-A6C34878D82A}">
                    <a16:rowId xmlns:a16="http://schemas.microsoft.com/office/drawing/2014/main" val="10000"/>
                  </a:ext>
                </a:extLst>
              </a:tr>
              <a:tr h="713336">
                <a:tc>
                  <a:txBody>
                    <a:bodyPr/>
                    <a:lstStyle/>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A</a:t>
                      </a:r>
                    </a:p>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St. Mary’s St</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High Intensity, Short Duration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 Weeks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a:effectLst/>
                          <a:latin typeface="Arial" panose="020B0604020202020204" pitchFamily="34" charset="0"/>
                          <a:cs typeface="Arial" panose="020B0604020202020204" pitchFamily="34" charset="0"/>
                        </a:rPr>
                        <a:t>Two 5-day interventions, then no enforcement events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10 Periods</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(10 Periods)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20 Hours </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(20 Hours)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extLst>
                  <a:ext uri="{0D108BD9-81ED-4DB2-BD59-A6C34878D82A}">
                    <a16:rowId xmlns:a16="http://schemas.microsoft.com/office/drawing/2014/main" val="10001"/>
                  </a:ext>
                </a:extLst>
              </a:tr>
              <a:tr h="713336">
                <a:tc>
                  <a:txBody>
                    <a:bodyPr/>
                    <a:lstStyle/>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B</a:t>
                      </a:r>
                    </a:p>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Ridge Rd</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tc>
                <a:tc>
                  <a:txBody>
                    <a:bodyPr/>
                    <a:lstStyle/>
                    <a:p>
                      <a:pPr marL="0" marR="0" algn="ctr">
                        <a:lnSpc>
                          <a:spcPct val="107000"/>
                        </a:lnSpc>
                        <a:spcBef>
                          <a:spcPts val="0"/>
                        </a:spcBef>
                        <a:spcAft>
                          <a:spcPts val="0"/>
                        </a:spcAft>
                      </a:pPr>
                      <a:r>
                        <a:rPr lang="en-US" sz="1000">
                          <a:effectLst/>
                          <a:latin typeface="Arial" panose="020B0604020202020204" pitchFamily="34" charset="0"/>
                          <a:cs typeface="Arial" panose="020B0604020202020204" pitchFamily="34" charset="0"/>
                        </a:rPr>
                        <a:t>High Intensity, Long Duration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20 Weeks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Two 5-day interventions, then one per week</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32 Periods</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(30 Periods)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64 Hours</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(60 Hours)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extLst>
                  <a:ext uri="{0D108BD9-81ED-4DB2-BD59-A6C34878D82A}">
                    <a16:rowId xmlns:a16="http://schemas.microsoft.com/office/drawing/2014/main" val="10002"/>
                  </a:ext>
                </a:extLst>
              </a:tr>
              <a:tr h="713336">
                <a:tc>
                  <a:txBody>
                    <a:bodyPr/>
                    <a:lstStyle/>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C</a:t>
                      </a:r>
                    </a:p>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Halifax Rd</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tc>
                <a:tc>
                  <a:txBody>
                    <a:bodyPr/>
                    <a:lstStyle/>
                    <a:p>
                      <a:pPr marL="0" marR="0" algn="ctr">
                        <a:lnSpc>
                          <a:spcPct val="107000"/>
                        </a:lnSpc>
                        <a:spcBef>
                          <a:spcPts val="0"/>
                        </a:spcBef>
                        <a:spcAft>
                          <a:spcPts val="0"/>
                        </a:spcAft>
                      </a:pPr>
                      <a:r>
                        <a:rPr lang="en-US" sz="1000">
                          <a:effectLst/>
                          <a:latin typeface="Arial" panose="020B0604020202020204" pitchFamily="34" charset="0"/>
                          <a:cs typeface="Arial" panose="020B0604020202020204" pitchFamily="34" charset="0"/>
                        </a:rPr>
                        <a:t>Medium Intensity, Long Duration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24 Weeks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One 5-day intervention, then one per week on alternating weeks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15 Periods</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(13 Periods)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30 Hours</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(26 Hours)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extLst>
                  <a:ext uri="{0D108BD9-81ED-4DB2-BD59-A6C34878D82A}">
                    <a16:rowId xmlns:a16="http://schemas.microsoft.com/office/drawing/2014/main" val="10003"/>
                  </a:ext>
                </a:extLst>
              </a:tr>
              <a:tr h="713336">
                <a:tc>
                  <a:txBody>
                    <a:bodyPr/>
                    <a:lstStyle/>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D</a:t>
                      </a:r>
                    </a:p>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Method Rd</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tc>
                <a:tc>
                  <a:txBody>
                    <a:bodyPr/>
                    <a:lstStyle/>
                    <a:p>
                      <a:pPr marL="0" marR="0" algn="ctr">
                        <a:lnSpc>
                          <a:spcPct val="107000"/>
                        </a:lnSpc>
                        <a:spcBef>
                          <a:spcPts val="0"/>
                        </a:spcBef>
                        <a:spcAft>
                          <a:spcPts val="0"/>
                        </a:spcAft>
                      </a:pPr>
                      <a:r>
                        <a:rPr lang="en-US" sz="1000">
                          <a:effectLst/>
                          <a:latin typeface="Arial" panose="020B0604020202020204" pitchFamily="34" charset="0"/>
                          <a:cs typeface="Arial" panose="020B0604020202020204" pitchFamily="34" charset="0"/>
                        </a:rPr>
                        <a:t>Low Intensity, Long Duration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20 Weeks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One per week on alternating weeks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11 Periods</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 Periods)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22 Hours</a:t>
                      </a: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(16 Hours)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extLst>
                  <a:ext uri="{0D108BD9-81ED-4DB2-BD59-A6C34878D82A}">
                    <a16:rowId xmlns:a16="http://schemas.microsoft.com/office/drawing/2014/main" val="10004"/>
                  </a:ext>
                </a:extLst>
              </a:tr>
              <a:tr h="356669">
                <a:tc>
                  <a:txBody>
                    <a:bodyPr/>
                    <a:lstStyle/>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E</a:t>
                      </a:r>
                    </a:p>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Morgan St</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tc>
                <a:tc>
                  <a:txBody>
                    <a:bodyPr/>
                    <a:lstStyle/>
                    <a:p>
                      <a:pPr marL="0" marR="0" algn="ctr">
                        <a:lnSpc>
                          <a:spcPct val="107000"/>
                        </a:lnSpc>
                        <a:spcBef>
                          <a:spcPts val="0"/>
                        </a:spcBef>
                        <a:spcAft>
                          <a:spcPts val="0"/>
                        </a:spcAft>
                      </a:pPr>
                      <a:r>
                        <a:rPr lang="en-US" sz="1000">
                          <a:effectLst/>
                          <a:latin typeface="Arial" panose="020B0604020202020204" pitchFamily="34" charset="0"/>
                          <a:cs typeface="Arial" panose="020B0604020202020204" pitchFamily="34" charset="0"/>
                        </a:rPr>
                        <a:t>Control Site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a:effectLst/>
                          <a:latin typeface="Arial" panose="020B0604020202020204" pitchFamily="34"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a:effectLst/>
                          <a:latin typeface="Arial" panose="020B0604020202020204" pitchFamily="34" charset="0"/>
                          <a:cs typeface="Arial" panose="020B0604020202020204" pitchFamily="34" charset="0"/>
                        </a:rPr>
                        <a:t>No enforcement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493" marR="62493"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3499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2" y="438150"/>
            <a:ext cx="6168935" cy="467914"/>
          </a:xfrm>
        </p:spPr>
        <p:txBody>
          <a:bodyPr/>
          <a:lstStyle/>
          <a:p>
            <a:r>
              <a:rPr lang="en-US" dirty="0">
                <a:latin typeface="Arial" panose="020B0604020202020204" pitchFamily="34" charset="0"/>
                <a:cs typeface="Arial" panose="020B0604020202020204" pitchFamily="34" charset="0"/>
              </a:rPr>
              <a:t>Local Agency Coordination</a:t>
            </a:r>
          </a:p>
        </p:txBody>
      </p:sp>
      <p:sp>
        <p:nvSpPr>
          <p:cNvPr id="2" name="Content Placeholder 1"/>
          <p:cNvSpPr>
            <a:spLocks noGrp="1"/>
          </p:cNvSpPr>
          <p:nvPr>
            <p:ph idx="1"/>
          </p:nvPr>
        </p:nvSpPr>
        <p:spPr>
          <a:xfrm>
            <a:off x="1828800" y="1095374"/>
            <a:ext cx="5486400" cy="3286125"/>
          </a:xfrm>
        </p:spPr>
        <p:txBody>
          <a:bodyPr>
            <a:normAutofit fontScale="92500"/>
          </a:bodyPr>
          <a:lstStyle/>
          <a:p>
            <a:pPr>
              <a:lnSpc>
                <a:spcPct val="120000"/>
              </a:lnSpc>
            </a:pPr>
            <a:r>
              <a:rPr lang="en-US" dirty="0"/>
              <a:t>Raleigh Police Department</a:t>
            </a:r>
          </a:p>
          <a:p>
            <a:pPr>
              <a:lnSpc>
                <a:spcPct val="120000"/>
              </a:lnSpc>
            </a:pPr>
            <a:r>
              <a:rPr lang="en-US" dirty="0"/>
              <a:t>North Carolina State University Police Department</a:t>
            </a:r>
          </a:p>
          <a:p>
            <a:pPr lvl="1">
              <a:lnSpc>
                <a:spcPct val="120000"/>
              </a:lnSpc>
            </a:pPr>
            <a:r>
              <a:rPr lang="en-US" dirty="0"/>
              <a:t>Officers were previously trained on targeted pedestrian safety operations protocol during the Watch for Me NC Campaign in 2013</a:t>
            </a:r>
          </a:p>
          <a:p>
            <a:pPr lvl="1">
              <a:lnSpc>
                <a:spcPct val="120000"/>
              </a:lnSpc>
            </a:pPr>
            <a:r>
              <a:rPr lang="en-US" dirty="0"/>
              <a:t>Refresher training occurred in March 2016 ahead of study enforcement efforts</a:t>
            </a:r>
          </a:p>
          <a:p>
            <a:pPr lvl="1">
              <a:lnSpc>
                <a:spcPct val="120000"/>
              </a:lnSpc>
            </a:pPr>
            <a:r>
              <a:rPr lang="en-US" dirty="0"/>
              <a:t>Officers were officially off-duty and were compensated through project funds</a:t>
            </a:r>
          </a:p>
        </p:txBody>
      </p:sp>
    </p:spTree>
    <p:extLst>
      <p:ext uri="{BB962C8B-B14F-4D97-AF65-F5344CB8AC3E}">
        <p14:creationId xmlns:p14="http://schemas.microsoft.com/office/powerpoint/2010/main" val="3979259764"/>
      </p:ext>
    </p:extLst>
  </p:cSld>
  <p:clrMapOvr>
    <a:masterClrMapping/>
  </p:clrMapOvr>
</p:sld>
</file>

<file path=ppt/theme/theme1.xml><?xml version="1.0" encoding="utf-8"?>
<a:theme xmlns:a="http://schemas.openxmlformats.org/drawingml/2006/main" name="NCStateU-horizontal-left-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ITRE_presentation template</Template>
  <TotalTime>612</TotalTime>
  <Words>1608</Words>
  <Application>Microsoft Office PowerPoint</Application>
  <PresentationFormat>On-screen Show (16:9)</PresentationFormat>
  <Paragraphs>198</Paragraphs>
  <Slides>22</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Arial</vt:lpstr>
      <vt:lpstr>Arial Narrow</vt:lpstr>
      <vt:lpstr>Calibri</vt:lpstr>
      <vt:lpstr>NCStateU-horizontal-left-logo</vt:lpstr>
      <vt:lpstr>A Case Study of the Effect of Crosswalk Enforcement Operations on Driver Yielding Behavior at Unsignalized Mid-Block Crosswalks in Raleigh, NC</vt:lpstr>
      <vt:lpstr>Project Team</vt:lpstr>
      <vt:lpstr>Background Motivation</vt:lpstr>
      <vt:lpstr>Previous Research</vt:lpstr>
      <vt:lpstr>Project Objective</vt:lpstr>
      <vt:lpstr>Site Selection</vt:lpstr>
      <vt:lpstr>Site Selection</vt:lpstr>
      <vt:lpstr>Site Selection</vt:lpstr>
      <vt:lpstr>Local Agency Coordination</vt:lpstr>
      <vt:lpstr>Enforcement Campaign Protocols</vt:lpstr>
      <vt:lpstr>Enforcement Campaign Protocols</vt:lpstr>
      <vt:lpstr>Enforcement Campaign Protocols</vt:lpstr>
      <vt:lpstr>Enforcement Campaign Protocols</vt:lpstr>
      <vt:lpstr>Yielding Assessments</vt:lpstr>
      <vt:lpstr>PowerPoint Presentation</vt:lpstr>
      <vt:lpstr>Results</vt:lpstr>
      <vt:lpstr>PowerPoint Presentation</vt:lpstr>
      <vt:lpstr>PowerPoint Presentation</vt:lpstr>
      <vt:lpstr>PowerPoint Presentation</vt:lpstr>
      <vt:lpstr>PowerPoint Presentation</vt:lpstr>
      <vt:lpstr>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Development Density on  K-Factors</dc:title>
  <dc:creator>Sarah Searcy</dc:creator>
  <cp:lastModifiedBy>Heather Scott</cp:lastModifiedBy>
  <cp:revision>114</cp:revision>
  <dcterms:created xsi:type="dcterms:W3CDTF">2016-08-04T11:55:48Z</dcterms:created>
  <dcterms:modified xsi:type="dcterms:W3CDTF">2017-07-11T15:20:37Z</dcterms:modified>
</cp:coreProperties>
</file>