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502644"/>
            <a:ext cx="9143998" cy="460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4696" y="382372"/>
            <a:ext cx="8494607" cy="590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6206" y="1183164"/>
            <a:ext cx="8831587" cy="3893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png"/><Relationship Id="rId3" Type="http://schemas.openxmlformats.org/officeDocument/2006/relationships/image" Target="../media/image90.jpg"/><Relationship Id="rId4" Type="http://schemas.openxmlformats.org/officeDocument/2006/relationships/image" Target="../media/image91.jpg"/><Relationship Id="rId5" Type="http://schemas.openxmlformats.org/officeDocument/2006/relationships/image" Target="../media/image92.png"/><Relationship Id="rId6" Type="http://schemas.openxmlformats.org/officeDocument/2006/relationships/image" Target="../media/image93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8" Type="http://schemas.openxmlformats.org/officeDocument/2006/relationships/image" Target="../media/image100.png"/><Relationship Id="rId9" Type="http://schemas.openxmlformats.org/officeDocument/2006/relationships/image" Target="../media/image101.png"/><Relationship Id="rId10" Type="http://schemas.openxmlformats.org/officeDocument/2006/relationships/image" Target="../media/image102.png"/><Relationship Id="rId11" Type="http://schemas.openxmlformats.org/officeDocument/2006/relationships/image" Target="../media/image103.png"/><Relationship Id="rId12" Type="http://schemas.openxmlformats.org/officeDocument/2006/relationships/image" Target="../media/image104.png"/><Relationship Id="rId13" Type="http://schemas.openxmlformats.org/officeDocument/2006/relationships/image" Target="../media/image105.png"/><Relationship Id="rId14" Type="http://schemas.openxmlformats.org/officeDocument/2006/relationships/image" Target="../media/image106.png"/><Relationship Id="rId15" Type="http://schemas.openxmlformats.org/officeDocument/2006/relationships/image" Target="../media/image107.png"/><Relationship Id="rId16" Type="http://schemas.openxmlformats.org/officeDocument/2006/relationships/image" Target="../media/image108.png"/><Relationship Id="rId17" Type="http://schemas.openxmlformats.org/officeDocument/2006/relationships/image" Target="../media/image109.png"/><Relationship Id="rId18" Type="http://schemas.openxmlformats.org/officeDocument/2006/relationships/image" Target="../media/image110.png"/><Relationship Id="rId19" Type="http://schemas.openxmlformats.org/officeDocument/2006/relationships/image" Target="../media/image111.png"/><Relationship Id="rId20" Type="http://schemas.openxmlformats.org/officeDocument/2006/relationships/image" Target="../media/image112.png"/><Relationship Id="rId21" Type="http://schemas.openxmlformats.org/officeDocument/2006/relationships/image" Target="../media/image113.png"/><Relationship Id="rId22" Type="http://schemas.openxmlformats.org/officeDocument/2006/relationships/image" Target="../media/image114.png"/><Relationship Id="rId23" Type="http://schemas.openxmlformats.org/officeDocument/2006/relationships/image" Target="../media/image115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6.jpg"/><Relationship Id="rId3" Type="http://schemas.openxmlformats.org/officeDocument/2006/relationships/image" Target="../media/image117.jpg"/><Relationship Id="rId4" Type="http://schemas.openxmlformats.org/officeDocument/2006/relationships/image" Target="../media/image118.jpg"/><Relationship Id="rId5" Type="http://schemas.openxmlformats.org/officeDocument/2006/relationships/image" Target="../media/image119.png"/><Relationship Id="rId6" Type="http://schemas.openxmlformats.org/officeDocument/2006/relationships/image" Target="../media/image120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6" Type="http://schemas.openxmlformats.org/officeDocument/2006/relationships/image" Target="../media/image125.jpg"/><Relationship Id="rId7" Type="http://schemas.openxmlformats.org/officeDocument/2006/relationships/image" Target="../media/image126.png"/><Relationship Id="rId8" Type="http://schemas.openxmlformats.org/officeDocument/2006/relationships/image" Target="../media/image127.jpg"/><Relationship Id="rId9" Type="http://schemas.openxmlformats.org/officeDocument/2006/relationships/image" Target="../media/image128.png"/><Relationship Id="rId10" Type="http://schemas.openxmlformats.org/officeDocument/2006/relationships/image" Target="../media/image129.png"/><Relationship Id="rId11" Type="http://schemas.openxmlformats.org/officeDocument/2006/relationships/image" Target="../media/image130.png"/><Relationship Id="rId12" Type="http://schemas.openxmlformats.org/officeDocument/2006/relationships/image" Target="../media/image131.png"/><Relationship Id="rId13" Type="http://schemas.openxmlformats.org/officeDocument/2006/relationships/image" Target="../media/image132.png"/><Relationship Id="rId14" Type="http://schemas.openxmlformats.org/officeDocument/2006/relationships/image" Target="../media/image133.png"/><Relationship Id="rId15" Type="http://schemas.openxmlformats.org/officeDocument/2006/relationships/image" Target="../media/image134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5.png"/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6" Type="http://schemas.openxmlformats.org/officeDocument/2006/relationships/image" Target="../media/image139.png"/><Relationship Id="rId7" Type="http://schemas.openxmlformats.org/officeDocument/2006/relationships/image" Target="../media/image140.png"/><Relationship Id="rId8" Type="http://schemas.openxmlformats.org/officeDocument/2006/relationships/image" Target="../media/image141.png"/><Relationship Id="rId9" Type="http://schemas.openxmlformats.org/officeDocument/2006/relationships/image" Target="../media/image142.png"/><Relationship Id="rId10" Type="http://schemas.openxmlformats.org/officeDocument/2006/relationships/image" Target="../media/image143.png"/><Relationship Id="rId11" Type="http://schemas.openxmlformats.org/officeDocument/2006/relationships/image" Target="../media/image144.png"/><Relationship Id="rId12" Type="http://schemas.openxmlformats.org/officeDocument/2006/relationships/image" Target="../media/image145.png"/><Relationship Id="rId13" Type="http://schemas.openxmlformats.org/officeDocument/2006/relationships/image" Target="../media/image146.png"/><Relationship Id="rId14" Type="http://schemas.openxmlformats.org/officeDocument/2006/relationships/image" Target="../media/image147.png"/><Relationship Id="rId15" Type="http://schemas.openxmlformats.org/officeDocument/2006/relationships/image" Target="../media/image148.png"/><Relationship Id="rId16" Type="http://schemas.openxmlformats.org/officeDocument/2006/relationships/image" Target="../media/image149.png"/><Relationship Id="rId17" Type="http://schemas.openxmlformats.org/officeDocument/2006/relationships/image" Target="../media/image150.png"/><Relationship Id="rId18" Type="http://schemas.openxmlformats.org/officeDocument/2006/relationships/image" Target="../media/image151.png"/><Relationship Id="rId19" Type="http://schemas.openxmlformats.org/officeDocument/2006/relationships/image" Target="../media/image152.png"/><Relationship Id="rId20" Type="http://schemas.openxmlformats.org/officeDocument/2006/relationships/image" Target="../media/image153.png"/><Relationship Id="rId21" Type="http://schemas.openxmlformats.org/officeDocument/2006/relationships/image" Target="../media/image154.png"/><Relationship Id="rId22" Type="http://schemas.openxmlformats.org/officeDocument/2006/relationships/image" Target="../media/image155.png"/><Relationship Id="rId23" Type="http://schemas.openxmlformats.org/officeDocument/2006/relationships/image" Target="../media/image156.png"/><Relationship Id="rId24" Type="http://schemas.openxmlformats.org/officeDocument/2006/relationships/image" Target="../media/image157.png"/><Relationship Id="rId25" Type="http://schemas.openxmlformats.org/officeDocument/2006/relationships/image" Target="../media/image158.png"/><Relationship Id="rId26" Type="http://schemas.openxmlformats.org/officeDocument/2006/relationships/image" Target="../media/image159.png"/><Relationship Id="rId27" Type="http://schemas.openxmlformats.org/officeDocument/2006/relationships/image" Target="../media/image160.png"/><Relationship Id="rId28" Type="http://schemas.openxmlformats.org/officeDocument/2006/relationships/image" Target="../media/image161.png"/><Relationship Id="rId29" Type="http://schemas.openxmlformats.org/officeDocument/2006/relationships/image" Target="../media/image162.png"/><Relationship Id="rId30" Type="http://schemas.openxmlformats.org/officeDocument/2006/relationships/image" Target="../media/image163.png"/><Relationship Id="rId31" Type="http://schemas.openxmlformats.org/officeDocument/2006/relationships/image" Target="../media/image164.png"/><Relationship Id="rId32" Type="http://schemas.openxmlformats.org/officeDocument/2006/relationships/image" Target="../media/image165.png"/><Relationship Id="rId33" Type="http://schemas.openxmlformats.org/officeDocument/2006/relationships/image" Target="../media/image166.png"/><Relationship Id="rId34" Type="http://schemas.openxmlformats.org/officeDocument/2006/relationships/image" Target="../media/image167.png"/><Relationship Id="rId35" Type="http://schemas.openxmlformats.org/officeDocument/2006/relationships/image" Target="../media/image168.png"/><Relationship Id="rId36" Type="http://schemas.openxmlformats.org/officeDocument/2006/relationships/image" Target="../media/image169.png"/><Relationship Id="rId37" Type="http://schemas.openxmlformats.org/officeDocument/2006/relationships/image" Target="../media/image170.jpg"/><Relationship Id="rId38" Type="http://schemas.openxmlformats.org/officeDocument/2006/relationships/image" Target="../media/image171.png"/><Relationship Id="rId39" Type="http://schemas.openxmlformats.org/officeDocument/2006/relationships/image" Target="../media/image172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3.png"/><Relationship Id="rId3" Type="http://schemas.openxmlformats.org/officeDocument/2006/relationships/image" Target="../media/image174.jpg"/><Relationship Id="rId4" Type="http://schemas.openxmlformats.org/officeDocument/2006/relationships/image" Target="../media/image175.jpg"/><Relationship Id="rId5" Type="http://schemas.openxmlformats.org/officeDocument/2006/relationships/image" Target="../media/image176.jpg"/><Relationship Id="rId6" Type="http://schemas.openxmlformats.org/officeDocument/2006/relationships/image" Target="../media/image177.jpg"/><Relationship Id="rId7" Type="http://schemas.openxmlformats.org/officeDocument/2006/relationships/image" Target="../media/image178.jpg"/><Relationship Id="rId8" Type="http://schemas.openxmlformats.org/officeDocument/2006/relationships/image" Target="../media/image179.jpg"/><Relationship Id="rId9" Type="http://schemas.openxmlformats.org/officeDocument/2006/relationships/image" Target="../media/image180.jpg"/><Relationship Id="rId10" Type="http://schemas.openxmlformats.org/officeDocument/2006/relationships/image" Target="../media/image181.png"/><Relationship Id="rId11" Type="http://schemas.openxmlformats.org/officeDocument/2006/relationships/image" Target="../media/image182.jpg"/><Relationship Id="rId12" Type="http://schemas.openxmlformats.org/officeDocument/2006/relationships/image" Target="../media/image183.jpg"/><Relationship Id="rId13" Type="http://schemas.openxmlformats.org/officeDocument/2006/relationships/image" Target="../media/image184.png"/><Relationship Id="rId14" Type="http://schemas.openxmlformats.org/officeDocument/2006/relationships/image" Target="../media/image185.png"/><Relationship Id="rId15" Type="http://schemas.openxmlformats.org/officeDocument/2006/relationships/image" Target="../media/image186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jpg"/><Relationship Id="rId3" Type="http://schemas.openxmlformats.org/officeDocument/2006/relationships/image" Target="../media/image188.jpg"/><Relationship Id="rId4" Type="http://schemas.openxmlformats.org/officeDocument/2006/relationships/image" Target="../media/image189.jpg"/><Relationship Id="rId5" Type="http://schemas.openxmlformats.org/officeDocument/2006/relationships/image" Target="../media/image190.jpg"/><Relationship Id="rId6" Type="http://schemas.openxmlformats.org/officeDocument/2006/relationships/image" Target="../media/image191.jpg"/><Relationship Id="rId7" Type="http://schemas.openxmlformats.org/officeDocument/2006/relationships/image" Target="../media/image192.jpg"/><Relationship Id="rId8" Type="http://schemas.openxmlformats.org/officeDocument/2006/relationships/image" Target="../media/image193.jpg"/><Relationship Id="rId9" Type="http://schemas.openxmlformats.org/officeDocument/2006/relationships/image" Target="../media/image194.png"/><Relationship Id="rId10" Type="http://schemas.openxmlformats.org/officeDocument/2006/relationships/image" Target="../media/image195.png"/><Relationship Id="rId11" Type="http://schemas.openxmlformats.org/officeDocument/2006/relationships/image" Target="../media/image196.png"/><Relationship Id="rId12" Type="http://schemas.openxmlformats.org/officeDocument/2006/relationships/image" Target="../media/image197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8.png"/><Relationship Id="rId3" Type="http://schemas.openxmlformats.org/officeDocument/2006/relationships/image" Target="../media/image199.png"/><Relationship Id="rId4" Type="http://schemas.openxmlformats.org/officeDocument/2006/relationships/image" Target="../media/image200.png"/><Relationship Id="rId5" Type="http://schemas.openxmlformats.org/officeDocument/2006/relationships/image" Target="../media/image201.png"/><Relationship Id="rId6" Type="http://schemas.openxmlformats.org/officeDocument/2006/relationships/image" Target="../media/image202.jpg"/><Relationship Id="rId7" Type="http://schemas.openxmlformats.org/officeDocument/2006/relationships/image" Target="../media/image203.jpg"/><Relationship Id="rId8" Type="http://schemas.openxmlformats.org/officeDocument/2006/relationships/image" Target="../media/image204.png"/><Relationship Id="rId9" Type="http://schemas.openxmlformats.org/officeDocument/2006/relationships/image" Target="../media/image205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6.png"/><Relationship Id="rId3" Type="http://schemas.openxmlformats.org/officeDocument/2006/relationships/image" Target="../media/image207.jpg"/><Relationship Id="rId4" Type="http://schemas.openxmlformats.org/officeDocument/2006/relationships/image" Target="../media/image208.jpg"/><Relationship Id="rId5" Type="http://schemas.openxmlformats.org/officeDocument/2006/relationships/image" Target="../media/image209.png"/><Relationship Id="rId6" Type="http://schemas.openxmlformats.org/officeDocument/2006/relationships/image" Target="../media/image210.png"/><Relationship Id="rId7" Type="http://schemas.openxmlformats.org/officeDocument/2006/relationships/image" Target="../media/image211.png"/><Relationship Id="rId8" Type="http://schemas.openxmlformats.org/officeDocument/2006/relationships/image" Target="../media/image212.jpg"/><Relationship Id="rId9" Type="http://schemas.openxmlformats.org/officeDocument/2006/relationships/image" Target="../media/image213.jpg"/><Relationship Id="rId10" Type="http://schemas.openxmlformats.org/officeDocument/2006/relationships/image" Target="../media/image214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5.jpg"/><Relationship Id="rId3" Type="http://schemas.openxmlformats.org/officeDocument/2006/relationships/image" Target="../media/image216.jpg"/><Relationship Id="rId4" Type="http://schemas.openxmlformats.org/officeDocument/2006/relationships/image" Target="../media/image217.png"/><Relationship Id="rId5" Type="http://schemas.openxmlformats.org/officeDocument/2006/relationships/image" Target="../media/image218.png"/><Relationship Id="rId6" Type="http://schemas.openxmlformats.org/officeDocument/2006/relationships/image" Target="../media/image219.png"/><Relationship Id="rId7" Type="http://schemas.openxmlformats.org/officeDocument/2006/relationships/image" Target="../media/image220.png"/><Relationship Id="rId8" Type="http://schemas.openxmlformats.org/officeDocument/2006/relationships/image" Target="../media/image221.png"/><Relationship Id="rId9" Type="http://schemas.openxmlformats.org/officeDocument/2006/relationships/image" Target="../media/image222.png"/><Relationship Id="rId10" Type="http://schemas.openxmlformats.org/officeDocument/2006/relationships/image" Target="../media/image223.png"/><Relationship Id="rId11" Type="http://schemas.openxmlformats.org/officeDocument/2006/relationships/image" Target="../media/image224.png"/><Relationship Id="rId12" Type="http://schemas.openxmlformats.org/officeDocument/2006/relationships/image" Target="../media/image225.png"/><Relationship Id="rId13" Type="http://schemas.openxmlformats.org/officeDocument/2006/relationships/image" Target="../media/image226.png"/><Relationship Id="rId14" Type="http://schemas.openxmlformats.org/officeDocument/2006/relationships/image" Target="../media/image227.png"/><Relationship Id="rId15" Type="http://schemas.openxmlformats.org/officeDocument/2006/relationships/image" Target="../media/image228.png"/><Relationship Id="rId16" Type="http://schemas.openxmlformats.org/officeDocument/2006/relationships/image" Target="../media/image229.png"/><Relationship Id="rId17" Type="http://schemas.openxmlformats.org/officeDocument/2006/relationships/image" Target="../media/image230.png"/><Relationship Id="rId18" Type="http://schemas.openxmlformats.org/officeDocument/2006/relationships/image" Target="../media/image231.png"/><Relationship Id="rId19" Type="http://schemas.openxmlformats.org/officeDocument/2006/relationships/image" Target="../media/image232.png"/><Relationship Id="rId20" Type="http://schemas.openxmlformats.org/officeDocument/2006/relationships/image" Target="../media/image233.png"/><Relationship Id="rId21" Type="http://schemas.openxmlformats.org/officeDocument/2006/relationships/image" Target="../media/image234.png"/><Relationship Id="rId22" Type="http://schemas.openxmlformats.org/officeDocument/2006/relationships/image" Target="../media/image235.png"/><Relationship Id="rId23" Type="http://schemas.openxmlformats.org/officeDocument/2006/relationships/image" Target="../media/image236.png"/><Relationship Id="rId24" Type="http://schemas.openxmlformats.org/officeDocument/2006/relationships/image" Target="../media/image237.png"/><Relationship Id="rId25" Type="http://schemas.openxmlformats.org/officeDocument/2006/relationships/image" Target="../media/image238.png"/><Relationship Id="rId26" Type="http://schemas.openxmlformats.org/officeDocument/2006/relationships/image" Target="../media/image239.png"/><Relationship Id="rId27" Type="http://schemas.openxmlformats.org/officeDocument/2006/relationships/image" Target="../media/image240.png"/><Relationship Id="rId28" Type="http://schemas.openxmlformats.org/officeDocument/2006/relationships/image" Target="../media/image241.png"/><Relationship Id="rId29" Type="http://schemas.openxmlformats.org/officeDocument/2006/relationships/image" Target="../media/image242.jpg"/><Relationship Id="rId30" Type="http://schemas.openxmlformats.org/officeDocument/2006/relationships/image" Target="../media/image243.png"/><Relationship Id="rId31" Type="http://schemas.openxmlformats.org/officeDocument/2006/relationships/image" Target="../media/image244.png"/><Relationship Id="rId32" Type="http://schemas.openxmlformats.org/officeDocument/2006/relationships/image" Target="../media/image245.png"/><Relationship Id="rId33" Type="http://schemas.openxmlformats.org/officeDocument/2006/relationships/image" Target="../media/image246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7.png"/><Relationship Id="rId3" Type="http://schemas.openxmlformats.org/officeDocument/2006/relationships/image" Target="../media/image248.jpg"/><Relationship Id="rId4" Type="http://schemas.openxmlformats.org/officeDocument/2006/relationships/image" Target="../media/image249.jpg"/><Relationship Id="rId5" Type="http://schemas.openxmlformats.org/officeDocument/2006/relationships/image" Target="../media/image250.png"/><Relationship Id="rId6" Type="http://schemas.openxmlformats.org/officeDocument/2006/relationships/image" Target="../media/image251.png"/><Relationship Id="rId7" Type="http://schemas.openxmlformats.org/officeDocument/2006/relationships/image" Target="../media/image252.jpg"/><Relationship Id="rId8" Type="http://schemas.openxmlformats.org/officeDocument/2006/relationships/image" Target="../media/image253.jpg"/><Relationship Id="rId9" Type="http://schemas.openxmlformats.org/officeDocument/2006/relationships/image" Target="../media/image254.png"/><Relationship Id="rId10" Type="http://schemas.openxmlformats.org/officeDocument/2006/relationships/image" Target="../media/image255.png"/><Relationship Id="rId11" Type="http://schemas.openxmlformats.org/officeDocument/2006/relationships/image" Target="../media/image256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7.png"/><Relationship Id="rId3" Type="http://schemas.openxmlformats.org/officeDocument/2006/relationships/image" Target="../media/image258.png"/><Relationship Id="rId4" Type="http://schemas.openxmlformats.org/officeDocument/2006/relationships/image" Target="../media/image259.png"/><Relationship Id="rId5" Type="http://schemas.openxmlformats.org/officeDocument/2006/relationships/image" Target="../media/image260.png"/><Relationship Id="rId6" Type="http://schemas.openxmlformats.org/officeDocument/2006/relationships/image" Target="../media/image261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2.png"/><Relationship Id="rId3" Type="http://schemas.openxmlformats.org/officeDocument/2006/relationships/image" Target="../media/image263.png"/><Relationship Id="rId4" Type="http://schemas.openxmlformats.org/officeDocument/2006/relationships/image" Target="../media/image264.png"/><Relationship Id="rId5" Type="http://schemas.openxmlformats.org/officeDocument/2006/relationships/image" Target="../media/image265.png"/><Relationship Id="rId6" Type="http://schemas.openxmlformats.org/officeDocument/2006/relationships/image" Target="../media/image266.jpg"/><Relationship Id="rId7" Type="http://schemas.openxmlformats.org/officeDocument/2006/relationships/image" Target="../media/image267.png"/><Relationship Id="rId8" Type="http://schemas.openxmlformats.org/officeDocument/2006/relationships/image" Target="../media/image268.jpg"/><Relationship Id="rId9" Type="http://schemas.openxmlformats.org/officeDocument/2006/relationships/image" Target="../media/image269.png"/><Relationship Id="rId10" Type="http://schemas.openxmlformats.org/officeDocument/2006/relationships/image" Target="../media/image270.png"/><Relationship Id="rId11" Type="http://schemas.openxmlformats.org/officeDocument/2006/relationships/image" Target="../media/image271.png"/><Relationship Id="rId12" Type="http://schemas.openxmlformats.org/officeDocument/2006/relationships/image" Target="../media/image272.png"/><Relationship Id="rId13" Type="http://schemas.openxmlformats.org/officeDocument/2006/relationships/image" Target="../media/image273.png"/><Relationship Id="rId14" Type="http://schemas.openxmlformats.org/officeDocument/2006/relationships/image" Target="../media/image274.png"/><Relationship Id="rId15" Type="http://schemas.openxmlformats.org/officeDocument/2006/relationships/image" Target="../media/image275.png"/><Relationship Id="rId16" Type="http://schemas.openxmlformats.org/officeDocument/2006/relationships/image" Target="../media/image276.png"/><Relationship Id="rId17" Type="http://schemas.openxmlformats.org/officeDocument/2006/relationships/image" Target="../media/image277.png"/><Relationship Id="rId18" Type="http://schemas.openxmlformats.org/officeDocument/2006/relationships/image" Target="../media/image278.png"/><Relationship Id="rId19" Type="http://schemas.openxmlformats.org/officeDocument/2006/relationships/image" Target="../media/image279.png"/><Relationship Id="rId20" Type="http://schemas.openxmlformats.org/officeDocument/2006/relationships/image" Target="../media/image280.png"/><Relationship Id="rId21" Type="http://schemas.openxmlformats.org/officeDocument/2006/relationships/image" Target="../media/image281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2.png"/><Relationship Id="rId3" Type="http://schemas.openxmlformats.org/officeDocument/2006/relationships/image" Target="../media/image283.png"/><Relationship Id="rId4" Type="http://schemas.openxmlformats.org/officeDocument/2006/relationships/image" Target="../media/image284.png"/><Relationship Id="rId5" Type="http://schemas.openxmlformats.org/officeDocument/2006/relationships/image" Target="../media/image285.png"/><Relationship Id="rId6" Type="http://schemas.openxmlformats.org/officeDocument/2006/relationships/image" Target="../media/image286.png"/><Relationship Id="rId7" Type="http://schemas.openxmlformats.org/officeDocument/2006/relationships/image" Target="../media/image287.jpg"/><Relationship Id="rId8" Type="http://schemas.openxmlformats.org/officeDocument/2006/relationships/image" Target="../media/image288.png"/><Relationship Id="rId9" Type="http://schemas.openxmlformats.org/officeDocument/2006/relationships/image" Target="../media/image289.png"/><Relationship Id="rId10" Type="http://schemas.openxmlformats.org/officeDocument/2006/relationships/image" Target="../media/image290.png"/><Relationship Id="rId11" Type="http://schemas.openxmlformats.org/officeDocument/2006/relationships/image" Target="../media/image291.jpg"/><Relationship Id="rId12" Type="http://schemas.openxmlformats.org/officeDocument/2006/relationships/image" Target="../media/image292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3.png"/><Relationship Id="rId3" Type="http://schemas.openxmlformats.org/officeDocument/2006/relationships/image" Target="../media/image294.png"/><Relationship Id="rId4" Type="http://schemas.openxmlformats.org/officeDocument/2006/relationships/image" Target="../media/image295.png"/><Relationship Id="rId5" Type="http://schemas.openxmlformats.org/officeDocument/2006/relationships/image" Target="../media/image296.png"/><Relationship Id="rId6" Type="http://schemas.openxmlformats.org/officeDocument/2006/relationships/image" Target="../media/image297.png"/><Relationship Id="rId7" Type="http://schemas.openxmlformats.org/officeDocument/2006/relationships/image" Target="../media/image298.jpg"/><Relationship Id="rId8" Type="http://schemas.openxmlformats.org/officeDocument/2006/relationships/image" Target="../media/image299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0.png"/><Relationship Id="rId3" Type="http://schemas.openxmlformats.org/officeDocument/2006/relationships/image" Target="../media/image301.png"/><Relationship Id="rId4" Type="http://schemas.openxmlformats.org/officeDocument/2006/relationships/image" Target="../media/image302.png"/><Relationship Id="rId5" Type="http://schemas.openxmlformats.org/officeDocument/2006/relationships/image" Target="../media/image303.png"/><Relationship Id="rId6" Type="http://schemas.openxmlformats.org/officeDocument/2006/relationships/image" Target="../media/image304.jpg"/><Relationship Id="rId7" Type="http://schemas.openxmlformats.org/officeDocument/2006/relationships/image" Target="../media/image305.png"/><Relationship Id="rId8" Type="http://schemas.openxmlformats.org/officeDocument/2006/relationships/image" Target="../media/image306.jpg"/><Relationship Id="rId9" Type="http://schemas.openxmlformats.org/officeDocument/2006/relationships/image" Target="../media/image307.png"/><Relationship Id="rId10" Type="http://schemas.openxmlformats.org/officeDocument/2006/relationships/image" Target="../media/image308.png"/><Relationship Id="rId11" Type="http://schemas.openxmlformats.org/officeDocument/2006/relationships/image" Target="../media/image309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0.png"/><Relationship Id="rId3" Type="http://schemas.openxmlformats.org/officeDocument/2006/relationships/image" Target="../media/image311.png"/><Relationship Id="rId4" Type="http://schemas.openxmlformats.org/officeDocument/2006/relationships/image" Target="../media/image312.png"/><Relationship Id="rId5" Type="http://schemas.openxmlformats.org/officeDocument/2006/relationships/image" Target="../media/image313.png"/><Relationship Id="rId6" Type="http://schemas.openxmlformats.org/officeDocument/2006/relationships/image" Target="../media/image314.jpg"/><Relationship Id="rId7" Type="http://schemas.openxmlformats.org/officeDocument/2006/relationships/image" Target="../media/image315.png"/><Relationship Id="rId8" Type="http://schemas.openxmlformats.org/officeDocument/2006/relationships/image" Target="../media/image316.jpg"/><Relationship Id="rId9" Type="http://schemas.openxmlformats.org/officeDocument/2006/relationships/image" Target="../media/image317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8.png"/><Relationship Id="rId3" Type="http://schemas.openxmlformats.org/officeDocument/2006/relationships/image" Target="../media/image319.png"/><Relationship Id="rId4" Type="http://schemas.openxmlformats.org/officeDocument/2006/relationships/hyperlink" Target="mailto:rodrigo.guerrero.semov@gmail.com" TargetMode="External"/><Relationship Id="rId5" Type="http://schemas.openxmlformats.org/officeDocument/2006/relationships/image" Target="../media/image320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png"/><Relationship Id="rId4" Type="http://schemas.openxmlformats.org/officeDocument/2006/relationships/image" Target="../media/image14.jpg"/><Relationship Id="rId5" Type="http://schemas.openxmlformats.org/officeDocument/2006/relationships/image" Target="../media/image15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Relationship Id="rId4" Type="http://schemas.openxmlformats.org/officeDocument/2006/relationships/image" Target="../media/image18.jpg"/><Relationship Id="rId5" Type="http://schemas.openxmlformats.org/officeDocument/2006/relationships/image" Target="../media/image19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png"/><Relationship Id="rId4" Type="http://schemas.openxmlformats.org/officeDocument/2006/relationships/image" Target="../media/image28.jp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jpg"/><Relationship Id="rId8" Type="http://schemas.openxmlformats.org/officeDocument/2006/relationships/image" Target="../media/image32.jp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35.png"/><Relationship Id="rId12" Type="http://schemas.openxmlformats.org/officeDocument/2006/relationships/image" Target="../media/image36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jpg"/><Relationship Id="rId6" Type="http://schemas.openxmlformats.org/officeDocument/2006/relationships/image" Target="../media/image41.jpg"/><Relationship Id="rId7" Type="http://schemas.openxmlformats.org/officeDocument/2006/relationships/image" Target="../media/image42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Relationship Id="rId12" Type="http://schemas.openxmlformats.org/officeDocument/2006/relationships/image" Target="../media/image53.png"/><Relationship Id="rId13" Type="http://schemas.openxmlformats.org/officeDocument/2006/relationships/image" Target="../media/image54.png"/><Relationship Id="rId14" Type="http://schemas.openxmlformats.org/officeDocument/2006/relationships/image" Target="../media/image55.png"/><Relationship Id="rId15" Type="http://schemas.openxmlformats.org/officeDocument/2006/relationships/image" Target="../media/image56.png"/><Relationship Id="rId16" Type="http://schemas.openxmlformats.org/officeDocument/2006/relationships/image" Target="../media/image57.png"/><Relationship Id="rId17" Type="http://schemas.openxmlformats.org/officeDocument/2006/relationships/image" Target="../media/image58.png"/><Relationship Id="rId18" Type="http://schemas.openxmlformats.org/officeDocument/2006/relationships/image" Target="../media/image59.png"/><Relationship Id="rId19" Type="http://schemas.openxmlformats.org/officeDocument/2006/relationships/image" Target="../media/image60.png"/><Relationship Id="rId20" Type="http://schemas.openxmlformats.org/officeDocument/2006/relationships/image" Target="../media/image61.png"/><Relationship Id="rId21" Type="http://schemas.openxmlformats.org/officeDocument/2006/relationships/image" Target="../media/image62.png"/><Relationship Id="rId22" Type="http://schemas.openxmlformats.org/officeDocument/2006/relationships/image" Target="../media/image63.png"/><Relationship Id="rId23" Type="http://schemas.openxmlformats.org/officeDocument/2006/relationships/image" Target="../media/image64.png"/><Relationship Id="rId24" Type="http://schemas.openxmlformats.org/officeDocument/2006/relationships/image" Target="../media/image65.png"/><Relationship Id="rId25" Type="http://schemas.openxmlformats.org/officeDocument/2006/relationships/image" Target="../media/image66.png"/><Relationship Id="rId26" Type="http://schemas.openxmlformats.org/officeDocument/2006/relationships/image" Target="../media/image67.png"/><Relationship Id="rId27" Type="http://schemas.openxmlformats.org/officeDocument/2006/relationships/image" Target="../media/image68.png"/><Relationship Id="rId28" Type="http://schemas.openxmlformats.org/officeDocument/2006/relationships/image" Target="../media/image69.png"/><Relationship Id="rId29" Type="http://schemas.openxmlformats.org/officeDocument/2006/relationships/image" Target="../media/image70.png"/><Relationship Id="rId30" Type="http://schemas.openxmlformats.org/officeDocument/2006/relationships/image" Target="../media/image71.png"/><Relationship Id="rId31" Type="http://schemas.openxmlformats.org/officeDocument/2006/relationships/image" Target="../media/image72.png"/><Relationship Id="rId32" Type="http://schemas.openxmlformats.org/officeDocument/2006/relationships/image" Target="../media/image73.png"/><Relationship Id="rId33" Type="http://schemas.openxmlformats.org/officeDocument/2006/relationships/image" Target="../media/image74.png"/><Relationship Id="rId34" Type="http://schemas.openxmlformats.org/officeDocument/2006/relationships/image" Target="../media/image75.png"/><Relationship Id="rId35" Type="http://schemas.openxmlformats.org/officeDocument/2006/relationships/image" Target="../media/image76.png"/><Relationship Id="rId36" Type="http://schemas.openxmlformats.org/officeDocument/2006/relationships/image" Target="../media/image77.png"/><Relationship Id="rId37" Type="http://schemas.openxmlformats.org/officeDocument/2006/relationships/image" Target="../media/image78.png"/><Relationship Id="rId38" Type="http://schemas.openxmlformats.org/officeDocument/2006/relationships/image" Target="../media/image79.png"/><Relationship Id="rId39" Type="http://schemas.openxmlformats.org/officeDocument/2006/relationships/image" Target="../media/image80.png"/><Relationship Id="rId40" Type="http://schemas.openxmlformats.org/officeDocument/2006/relationships/image" Target="../media/image81.png"/><Relationship Id="rId41" Type="http://schemas.openxmlformats.org/officeDocument/2006/relationships/image" Target="../media/image82.png"/><Relationship Id="rId42" Type="http://schemas.openxmlformats.org/officeDocument/2006/relationships/image" Target="../media/image83.png"/><Relationship Id="rId43" Type="http://schemas.openxmlformats.org/officeDocument/2006/relationships/image" Target="../media/image84.png"/><Relationship Id="rId44" Type="http://schemas.openxmlformats.org/officeDocument/2006/relationships/image" Target="../media/image85.png"/><Relationship Id="rId45" Type="http://schemas.openxmlformats.org/officeDocument/2006/relationships/image" Target="../media/image86.png"/><Relationship Id="rId46" Type="http://schemas.openxmlformats.org/officeDocument/2006/relationships/image" Target="../media/image87.png"/><Relationship Id="rId47" Type="http://schemas.openxmlformats.org/officeDocument/2006/relationships/image" Target="../media/image88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8686" y="4482831"/>
            <a:ext cx="7704455" cy="528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b="1">
                <a:solidFill>
                  <a:srgbClr val="404040"/>
                </a:solidFill>
                <a:latin typeface="Calibri"/>
                <a:cs typeface="Calibri"/>
              </a:rPr>
              <a:t>2017 </a:t>
            </a:r>
            <a:r>
              <a:rPr dirty="0" sz="3200" spc="-5">
                <a:solidFill>
                  <a:srgbClr val="515151"/>
                </a:solidFill>
                <a:latin typeface="Calibri"/>
                <a:cs typeface="Calibri"/>
              </a:rPr>
              <a:t>APBP Professional Development</a:t>
            </a:r>
            <a:r>
              <a:rPr dirty="0" sz="3200" spc="10">
                <a:solidFill>
                  <a:srgbClr val="515151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515151"/>
                </a:solidFill>
                <a:latin typeface="Calibri"/>
                <a:cs typeface="Calibri"/>
              </a:rPr>
              <a:t>Seminar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1519" y="4005064"/>
            <a:ext cx="8713470" cy="0"/>
          </a:xfrm>
          <a:custGeom>
            <a:avLst/>
            <a:gdLst/>
            <a:ahLst/>
            <a:cxnLst/>
            <a:rect l="l" t="t" r="r" b="b"/>
            <a:pathLst>
              <a:path w="8713470" h="0">
                <a:moveTo>
                  <a:pt x="0" y="0"/>
                </a:moveTo>
                <a:lnTo>
                  <a:pt x="8712965" y="0"/>
                </a:lnTo>
              </a:path>
            </a:pathLst>
          </a:custGeom>
          <a:ln w="76199">
            <a:solidFill>
              <a:srgbClr val="6095C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139952" y="6093295"/>
            <a:ext cx="1334681" cy="620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83567" y="1484784"/>
            <a:ext cx="2156418" cy="20882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751283" y="1861985"/>
            <a:ext cx="5493385" cy="1440180"/>
          </a:xfrm>
          <a:prstGeom prst="rect">
            <a:avLst/>
          </a:prstGeom>
          <a:solidFill>
            <a:srgbClr val="B5B5B5"/>
          </a:solidFill>
        </p:spPr>
        <p:txBody>
          <a:bodyPr wrap="square" lIns="0" tIns="264795" rIns="0" bIns="0" rtlCol="0" vert="horz">
            <a:spAutoFit/>
          </a:bodyPr>
          <a:lstStyle/>
          <a:p>
            <a:pPr marL="183515" marR="224790">
              <a:lnSpc>
                <a:spcPts val="3800"/>
              </a:lnSpc>
              <a:spcBef>
                <a:spcPts val="2085"/>
              </a:spcBef>
            </a:pPr>
            <a:r>
              <a:rPr dirty="0" sz="3200" spc="-5" b="1">
                <a:solidFill>
                  <a:srgbClr val="404040"/>
                </a:solidFill>
                <a:latin typeface="Calibri"/>
                <a:cs typeface="Calibri"/>
              </a:rPr>
              <a:t>Bike/Ped </a:t>
            </a:r>
            <a:r>
              <a:rPr dirty="0" sz="3200" spc="20" b="1">
                <a:solidFill>
                  <a:srgbClr val="404040"/>
                </a:solidFill>
                <a:latin typeface="Calibri"/>
                <a:cs typeface="Calibri"/>
              </a:rPr>
              <a:t>Innova2ons </a:t>
            </a:r>
            <a:r>
              <a:rPr dirty="0" sz="3200" spc="-5" b="1">
                <a:solidFill>
                  <a:srgbClr val="404040"/>
                </a:solidFill>
                <a:latin typeface="Calibri"/>
                <a:cs typeface="Calibri"/>
              </a:rPr>
              <a:t>and  </a:t>
            </a:r>
            <a:r>
              <a:rPr dirty="0" sz="3200" b="1">
                <a:solidFill>
                  <a:srgbClr val="404040"/>
                </a:solidFill>
                <a:latin typeface="Calibri"/>
                <a:cs typeface="Calibri"/>
              </a:rPr>
              <a:t>Placemaking in Mexican</a:t>
            </a:r>
            <a:r>
              <a:rPr dirty="0" sz="3200" spc="-8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3200" spc="45" b="1">
                <a:solidFill>
                  <a:srgbClr val="404040"/>
                </a:solidFill>
                <a:latin typeface="Calibri"/>
                <a:cs typeface="Calibri"/>
              </a:rPr>
              <a:t>Ci2es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88023" y="980728"/>
            <a:ext cx="4104455" cy="39401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02267" y="1728993"/>
            <a:ext cx="3811904" cy="15322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36300"/>
              </a:lnSpc>
            </a:pPr>
            <a:r>
              <a:rPr dirty="0" sz="2400" spc="65">
                <a:solidFill>
                  <a:srgbClr val="404040"/>
                </a:solidFill>
                <a:latin typeface="Lucida Sans"/>
                <a:cs typeface="Lucida Sans"/>
              </a:rPr>
              <a:t>MA </a:t>
            </a:r>
            <a:r>
              <a:rPr dirty="0" sz="2400" spc="-105">
                <a:solidFill>
                  <a:srgbClr val="404040"/>
                </a:solidFill>
                <a:latin typeface="Lucida Sans"/>
                <a:cs typeface="Lucida Sans"/>
              </a:rPr>
              <a:t>México </a:t>
            </a:r>
            <a:r>
              <a:rPr dirty="0" sz="2400" spc="-114">
                <a:solidFill>
                  <a:srgbClr val="404040"/>
                </a:solidFill>
                <a:latin typeface="Lucida Sans"/>
                <a:cs typeface="Lucida Sans"/>
              </a:rPr>
              <a:t>City:</a:t>
            </a:r>
            <a:r>
              <a:rPr dirty="0" sz="2400" spc="-385">
                <a:solidFill>
                  <a:srgbClr val="404040"/>
                </a:solidFill>
                <a:latin typeface="Lucida Sans"/>
                <a:cs typeface="Lucida Sans"/>
              </a:rPr>
              <a:t> </a:t>
            </a:r>
            <a:r>
              <a:rPr dirty="0" sz="2400" spc="-200">
                <a:solidFill>
                  <a:srgbClr val="404040"/>
                </a:solidFill>
                <a:latin typeface="Lucida Sans"/>
                <a:cs typeface="Lucida Sans"/>
              </a:rPr>
              <a:t>24’000,000  </a:t>
            </a:r>
            <a:r>
              <a:rPr dirty="0" sz="2400" spc="65">
                <a:solidFill>
                  <a:srgbClr val="404040"/>
                </a:solidFill>
                <a:latin typeface="Lucida Sans"/>
                <a:cs typeface="Lucida Sans"/>
              </a:rPr>
              <a:t>MA </a:t>
            </a:r>
            <a:r>
              <a:rPr dirty="0" sz="2400" spc="-75">
                <a:solidFill>
                  <a:srgbClr val="404040"/>
                </a:solidFill>
                <a:latin typeface="Lucida Sans"/>
                <a:cs typeface="Lucida Sans"/>
              </a:rPr>
              <a:t>Monterrey:</a:t>
            </a:r>
            <a:r>
              <a:rPr dirty="0" sz="2400" spc="-325">
                <a:solidFill>
                  <a:srgbClr val="404040"/>
                </a:solidFill>
                <a:latin typeface="Lucida Sans"/>
                <a:cs typeface="Lucida Sans"/>
              </a:rPr>
              <a:t> </a:t>
            </a:r>
            <a:r>
              <a:rPr dirty="0" sz="2400" spc="-200">
                <a:solidFill>
                  <a:srgbClr val="404040"/>
                </a:solidFill>
                <a:latin typeface="Lucida Sans"/>
                <a:cs typeface="Lucida Sans"/>
              </a:rPr>
              <a:t>4’500,000</a:t>
            </a:r>
            <a:endParaRPr sz="24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1125"/>
              </a:spcBef>
            </a:pPr>
            <a:r>
              <a:rPr dirty="0" sz="2400" spc="65">
                <a:solidFill>
                  <a:srgbClr val="404040"/>
                </a:solidFill>
                <a:latin typeface="Lucida Sans"/>
                <a:cs typeface="Lucida Sans"/>
              </a:rPr>
              <a:t>MA </a:t>
            </a:r>
            <a:r>
              <a:rPr dirty="0" sz="2400" spc="-125">
                <a:solidFill>
                  <a:srgbClr val="404040"/>
                </a:solidFill>
                <a:latin typeface="Lucida Sans"/>
                <a:cs typeface="Lucida Sans"/>
              </a:rPr>
              <a:t>Guadalajara:</a:t>
            </a:r>
            <a:r>
              <a:rPr dirty="0" sz="2400" spc="-325">
                <a:solidFill>
                  <a:srgbClr val="404040"/>
                </a:solidFill>
                <a:latin typeface="Lucida Sans"/>
                <a:cs typeface="Lucida Sans"/>
              </a:rPr>
              <a:t> </a:t>
            </a:r>
            <a:r>
              <a:rPr dirty="0" sz="2400" spc="-200">
                <a:solidFill>
                  <a:srgbClr val="404040"/>
                </a:solidFill>
                <a:latin typeface="Lucida Sans"/>
                <a:cs typeface="Lucida Sans"/>
              </a:rPr>
              <a:t>4’300,000</a:t>
            </a:r>
            <a:endParaRPr sz="2400">
              <a:latin typeface="Lucida Sans"/>
              <a:cs typeface="Lucida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4275" y="4122792"/>
            <a:ext cx="5357495" cy="16649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0">
                <a:solidFill>
                  <a:srgbClr val="FF0000"/>
                </a:solidFill>
                <a:latin typeface="Lucida Sans"/>
                <a:cs typeface="Lucida Sans"/>
              </a:rPr>
              <a:t>State </a:t>
            </a:r>
            <a:r>
              <a:rPr dirty="0" sz="2800" spc="-160">
                <a:solidFill>
                  <a:srgbClr val="FF0000"/>
                </a:solidFill>
                <a:latin typeface="Lucida Sans"/>
                <a:cs typeface="Lucida Sans"/>
              </a:rPr>
              <a:t>of </a:t>
            </a:r>
            <a:r>
              <a:rPr dirty="0" sz="2800" spc="-195">
                <a:solidFill>
                  <a:srgbClr val="FF0000"/>
                </a:solidFill>
                <a:latin typeface="Lucida Sans"/>
                <a:cs typeface="Lucida Sans"/>
              </a:rPr>
              <a:t>Colima:</a:t>
            </a:r>
            <a:r>
              <a:rPr dirty="0" sz="2800" spc="-220">
                <a:solidFill>
                  <a:srgbClr val="FF0000"/>
                </a:solidFill>
                <a:latin typeface="Lucida Sans"/>
                <a:cs typeface="Lucida Sans"/>
              </a:rPr>
              <a:t> </a:t>
            </a:r>
            <a:r>
              <a:rPr dirty="0" sz="2800" spc="-245">
                <a:solidFill>
                  <a:srgbClr val="FF0000"/>
                </a:solidFill>
                <a:latin typeface="Lucida Sans"/>
                <a:cs typeface="Lucida Sans"/>
              </a:rPr>
              <a:t>700,000</a:t>
            </a:r>
            <a:endParaRPr sz="2800">
              <a:latin typeface="Lucida Sans"/>
              <a:cs typeface="Lucida Sans"/>
            </a:endParaRPr>
          </a:p>
          <a:p>
            <a:pPr marL="469900" indent="-457200">
              <a:lnSpc>
                <a:spcPts val="2920"/>
              </a:lnSpc>
              <a:spcBef>
                <a:spcPts val="890"/>
              </a:spcBef>
              <a:buSzPct val="97959"/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dirty="0" sz="2450" spc="-70" i="1">
                <a:solidFill>
                  <a:srgbClr val="FF0000"/>
                </a:solidFill>
                <a:latin typeface="Arial"/>
                <a:cs typeface="Arial"/>
              </a:rPr>
              <a:t>10</a:t>
            </a:r>
            <a:r>
              <a:rPr dirty="0" sz="2450" spc="-75" i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450" spc="-40" i="1">
                <a:solidFill>
                  <a:srgbClr val="FF0000"/>
                </a:solidFill>
                <a:latin typeface="Arial"/>
                <a:cs typeface="Arial"/>
              </a:rPr>
              <a:t>municipalities</a:t>
            </a:r>
            <a:endParaRPr sz="2450">
              <a:latin typeface="Arial"/>
              <a:cs typeface="Arial"/>
            </a:endParaRPr>
          </a:p>
          <a:p>
            <a:pPr marL="469900" indent="-457200">
              <a:lnSpc>
                <a:spcPts val="2850"/>
              </a:lnSpc>
              <a:buSzPct val="97959"/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dirty="0" sz="2450" spc="-70" i="1">
                <a:solidFill>
                  <a:srgbClr val="FF0000"/>
                </a:solidFill>
                <a:latin typeface="Arial"/>
                <a:cs typeface="Arial"/>
              </a:rPr>
              <a:t>3 </a:t>
            </a:r>
            <a:r>
              <a:rPr dirty="0" sz="2450" spc="-30" i="1">
                <a:solidFill>
                  <a:srgbClr val="FF0000"/>
                </a:solidFill>
                <a:latin typeface="Arial"/>
                <a:cs typeface="Arial"/>
              </a:rPr>
              <a:t>principal</a:t>
            </a:r>
            <a:r>
              <a:rPr dirty="0" sz="2450" spc="-40" i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450" spc="-120" i="1">
                <a:solidFill>
                  <a:srgbClr val="FF0000"/>
                </a:solidFill>
                <a:latin typeface="Arial"/>
                <a:cs typeface="Arial"/>
              </a:rPr>
              <a:t>zones</a:t>
            </a:r>
            <a:endParaRPr sz="2450">
              <a:latin typeface="Arial"/>
              <a:cs typeface="Arial"/>
            </a:endParaRPr>
          </a:p>
          <a:p>
            <a:pPr marL="469900" indent="-457200">
              <a:lnSpc>
                <a:spcPts val="2870"/>
              </a:lnSpc>
              <a:buSzPct val="97959"/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dirty="0" sz="2450" spc="-110" i="1">
                <a:solidFill>
                  <a:srgbClr val="FF0000"/>
                </a:solidFill>
                <a:latin typeface="Arial"/>
                <a:cs typeface="Arial"/>
              </a:rPr>
              <a:t>50% </a:t>
            </a:r>
            <a:r>
              <a:rPr dirty="0" sz="2450" spc="-40" i="1">
                <a:solidFill>
                  <a:srgbClr val="FF0000"/>
                </a:solidFill>
                <a:latin typeface="Arial"/>
                <a:cs typeface="Arial"/>
              </a:rPr>
              <a:t>municipalities </a:t>
            </a:r>
            <a:r>
              <a:rPr dirty="0" sz="2450" spc="-130" i="1">
                <a:solidFill>
                  <a:srgbClr val="FF0000"/>
                </a:solidFill>
                <a:latin typeface="Arial"/>
                <a:cs typeface="Arial"/>
              </a:rPr>
              <a:t>as </a:t>
            </a:r>
            <a:r>
              <a:rPr dirty="0" sz="2450" spc="-95" i="1">
                <a:solidFill>
                  <a:srgbClr val="FF0000"/>
                </a:solidFill>
                <a:latin typeface="Arial"/>
                <a:cs typeface="Arial"/>
              </a:rPr>
              <a:t>one </a:t>
            </a:r>
            <a:r>
              <a:rPr dirty="0" sz="2450" spc="-25" i="1">
                <a:solidFill>
                  <a:srgbClr val="FF0000"/>
                </a:solidFill>
                <a:latin typeface="Arial"/>
                <a:cs typeface="Arial"/>
              </a:rPr>
              <a:t>large</a:t>
            </a:r>
            <a:r>
              <a:rPr dirty="0" sz="2450" spc="195" i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450" spc="-110" i="1">
                <a:solidFill>
                  <a:srgbClr val="FF0000"/>
                </a:solidFill>
                <a:latin typeface="Arial"/>
                <a:cs typeface="Arial"/>
              </a:rPr>
              <a:t>zone</a:t>
            </a:r>
            <a:endParaRPr sz="24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322180" y="6233695"/>
            <a:ext cx="1032771" cy="4802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58489" y="6223601"/>
            <a:ext cx="445756" cy="4457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541490" y="6223086"/>
            <a:ext cx="458491" cy="4439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1519" y="6184171"/>
            <a:ext cx="1440159" cy="5571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2644"/>
            <a:ext cx="9143998" cy="460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211959" y="3773418"/>
            <a:ext cx="944418" cy="4832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11959" y="4279717"/>
            <a:ext cx="533960" cy="5339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211959" y="5118275"/>
            <a:ext cx="1152127" cy="11521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227839" y="6007908"/>
            <a:ext cx="553020" cy="5530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436096" y="5406306"/>
            <a:ext cx="645191" cy="6451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211959" y="4855780"/>
            <a:ext cx="656886" cy="65688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211959" y="1124745"/>
            <a:ext cx="1088582" cy="6809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211959" y="2178875"/>
            <a:ext cx="1226837" cy="7907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231198" y="1772816"/>
            <a:ext cx="1244298" cy="54915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211959" y="1772816"/>
            <a:ext cx="1295749" cy="54915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191444" y="3031693"/>
            <a:ext cx="397306" cy="39730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337206" y="620689"/>
            <a:ext cx="1419024" cy="60406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271917" y="631672"/>
            <a:ext cx="1065288" cy="59308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211959" y="620688"/>
            <a:ext cx="1065288" cy="6150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7963106" y="787382"/>
            <a:ext cx="956310" cy="29781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80" b="0">
                <a:latin typeface="Lucida Sans"/>
                <a:cs typeface="Lucida Sans"/>
              </a:rPr>
              <a:t>SUB</a:t>
            </a:r>
            <a:r>
              <a:rPr dirty="0" sz="1800" spc="45" b="0">
                <a:latin typeface="Lucida Sans"/>
                <a:cs typeface="Lucida Sans"/>
              </a:rPr>
              <a:t>W</a:t>
            </a:r>
            <a:r>
              <a:rPr dirty="0" sz="1800" spc="-114" b="0">
                <a:latin typeface="Lucida Sans"/>
                <a:cs typeface="Lucida Sans"/>
              </a:rPr>
              <a:t>A</a:t>
            </a:r>
            <a:r>
              <a:rPr dirty="0" sz="1800" spc="-10" b="0">
                <a:latin typeface="Lucida Sans"/>
                <a:cs typeface="Lucida Sans"/>
              </a:rPr>
              <a:t>Y</a:t>
            </a:r>
            <a:endParaRPr sz="1800">
              <a:latin typeface="Lucida Sans"/>
              <a:cs typeface="Lucida San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94755" y="1363445"/>
            <a:ext cx="2479675" cy="33807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306070">
              <a:lnSpc>
                <a:spcPct val="100000"/>
              </a:lnSpc>
            </a:pPr>
            <a:r>
              <a:rPr dirty="0" sz="1800" spc="-100">
                <a:solidFill>
                  <a:srgbClr val="404040"/>
                </a:solidFill>
                <a:latin typeface="Lucida Sans"/>
                <a:cs typeface="Lucida Sans"/>
              </a:rPr>
              <a:t>LIGHT</a:t>
            </a:r>
            <a:r>
              <a:rPr dirty="0" sz="1800" spc="-165">
                <a:solidFill>
                  <a:srgbClr val="404040"/>
                </a:solidFill>
                <a:latin typeface="Lucida Sans"/>
                <a:cs typeface="Lucida Sans"/>
              </a:rPr>
              <a:t> </a:t>
            </a:r>
            <a:r>
              <a:rPr dirty="0" sz="1800" spc="-45">
                <a:solidFill>
                  <a:srgbClr val="404040"/>
                </a:solidFill>
                <a:latin typeface="Lucida Sans"/>
                <a:cs typeface="Lucida Sans"/>
              </a:rPr>
              <a:t>TRAIN</a:t>
            </a:r>
            <a:endParaRPr sz="18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50">
              <a:latin typeface="Times New Roman"/>
              <a:cs typeface="Times New Roman"/>
            </a:endParaRPr>
          </a:p>
          <a:p>
            <a:pPr algn="r" marR="32384">
              <a:lnSpc>
                <a:spcPct val="100000"/>
              </a:lnSpc>
            </a:pPr>
            <a:r>
              <a:rPr dirty="0" sz="1800" spc="-30">
                <a:solidFill>
                  <a:srgbClr val="404040"/>
                </a:solidFill>
                <a:latin typeface="Lucida Sans"/>
                <a:cs typeface="Lucida Sans"/>
              </a:rPr>
              <a:t>BRT</a:t>
            </a:r>
            <a:endParaRPr sz="18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350">
              <a:latin typeface="Times New Roman"/>
              <a:cs typeface="Times New Roman"/>
            </a:endParaRPr>
          </a:p>
          <a:p>
            <a:pPr algn="ctr" marL="351155">
              <a:lnSpc>
                <a:spcPct val="100000"/>
              </a:lnSpc>
            </a:pPr>
            <a:r>
              <a:rPr dirty="0" sz="1800" spc="-50">
                <a:solidFill>
                  <a:srgbClr val="404040"/>
                </a:solidFill>
                <a:latin typeface="Lucida Sans"/>
                <a:cs typeface="Lucida Sans"/>
              </a:rPr>
              <a:t>TROLLEY</a:t>
            </a:r>
            <a:endParaRPr sz="18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40">
                <a:solidFill>
                  <a:srgbClr val="404040"/>
                </a:solidFill>
                <a:latin typeface="Lucida Sans"/>
                <a:cs typeface="Lucida Sans"/>
              </a:rPr>
              <a:t>BIKE </a:t>
            </a:r>
            <a:r>
              <a:rPr dirty="0" sz="1800" spc="15">
                <a:solidFill>
                  <a:srgbClr val="404040"/>
                </a:solidFill>
                <a:latin typeface="Lucida Sans"/>
                <a:cs typeface="Lucida Sans"/>
              </a:rPr>
              <a:t>SHARE</a:t>
            </a:r>
            <a:r>
              <a:rPr dirty="0" sz="1800" spc="-280">
                <a:solidFill>
                  <a:srgbClr val="404040"/>
                </a:solidFill>
                <a:latin typeface="Lucida Sans"/>
                <a:cs typeface="Lucida Sans"/>
              </a:rPr>
              <a:t> </a:t>
            </a:r>
            <a:r>
              <a:rPr dirty="0" sz="1800" spc="-5">
                <a:solidFill>
                  <a:srgbClr val="404040"/>
                </a:solidFill>
                <a:latin typeface="Lucida Sans"/>
                <a:cs typeface="Lucida Sans"/>
              </a:rPr>
              <a:t>PROGRAM</a:t>
            </a:r>
            <a:endParaRPr sz="18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>
              <a:latin typeface="Times New Roman"/>
              <a:cs typeface="Times New Roman"/>
            </a:endParaRPr>
          </a:p>
          <a:p>
            <a:pPr marL="660400">
              <a:lnSpc>
                <a:spcPct val="100000"/>
              </a:lnSpc>
            </a:pPr>
            <a:r>
              <a:rPr dirty="0" sz="1800" spc="80">
                <a:solidFill>
                  <a:srgbClr val="404040"/>
                </a:solidFill>
                <a:latin typeface="Lucida Sans"/>
                <a:cs typeface="Lucida Sans"/>
              </a:rPr>
              <a:t>BUSES</a:t>
            </a:r>
            <a:endParaRPr sz="18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050">
              <a:latin typeface="Times New Roman"/>
              <a:cs typeface="Times New Roman"/>
            </a:endParaRPr>
          </a:p>
          <a:p>
            <a:pPr marL="120650">
              <a:lnSpc>
                <a:spcPct val="100000"/>
              </a:lnSpc>
              <a:spcBef>
                <a:spcPts val="5"/>
              </a:spcBef>
            </a:pPr>
            <a:r>
              <a:rPr dirty="0" sz="1800" spc="-75">
                <a:solidFill>
                  <a:srgbClr val="404040"/>
                </a:solidFill>
                <a:latin typeface="Lucida Sans"/>
                <a:cs typeface="Lucida Sans"/>
              </a:rPr>
              <a:t>TAXI</a:t>
            </a:r>
            <a:endParaRPr sz="1800">
              <a:latin typeface="Lucida Sans"/>
              <a:cs typeface="Lucida San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82787" y="5022474"/>
            <a:ext cx="1353185" cy="297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45">
                <a:solidFill>
                  <a:srgbClr val="404040"/>
                </a:solidFill>
                <a:latin typeface="Lucida Sans"/>
                <a:cs typeface="Lucida Sans"/>
              </a:rPr>
              <a:t>PARTICULAR</a:t>
            </a:r>
            <a:endParaRPr sz="1800">
              <a:latin typeface="Lucida Sans"/>
              <a:cs typeface="Lucida San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76014" y="5573000"/>
            <a:ext cx="1834514" cy="85534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71500">
              <a:lnSpc>
                <a:spcPct val="100000"/>
              </a:lnSpc>
            </a:pPr>
            <a:r>
              <a:rPr dirty="0" sz="1800" spc="-50">
                <a:solidFill>
                  <a:srgbClr val="404040"/>
                </a:solidFill>
                <a:latin typeface="Lucida Sans"/>
                <a:cs typeface="Lucida Sans"/>
              </a:rPr>
              <a:t>FREIGHT</a:t>
            </a:r>
            <a:endParaRPr sz="18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404040"/>
                </a:solidFill>
                <a:latin typeface="Lucida Sans"/>
                <a:cs typeface="Lucida Sans"/>
              </a:rPr>
              <a:t>RURAL</a:t>
            </a:r>
            <a:r>
              <a:rPr dirty="0" sz="1800" spc="-180">
                <a:solidFill>
                  <a:srgbClr val="404040"/>
                </a:solidFill>
                <a:latin typeface="Lucida Sans"/>
                <a:cs typeface="Lucida Sans"/>
              </a:rPr>
              <a:t> </a:t>
            </a:r>
            <a:r>
              <a:rPr dirty="0" sz="1800" spc="-15">
                <a:solidFill>
                  <a:srgbClr val="404040"/>
                </a:solidFill>
                <a:latin typeface="Lucida Sans"/>
                <a:cs typeface="Lucida Sans"/>
              </a:rPr>
              <a:t>VEHICLES</a:t>
            </a:r>
            <a:endParaRPr sz="1800">
              <a:latin typeface="Lucida Sans"/>
              <a:cs typeface="Lucida San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860032" y="5984865"/>
            <a:ext cx="539551" cy="53955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860667" y="4950466"/>
            <a:ext cx="1713230" cy="5822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600" spc="-95">
                <a:solidFill>
                  <a:srgbClr val="404040"/>
                </a:solidFill>
                <a:latin typeface="Lucida Sans"/>
                <a:cs typeface="Lucida Sans"/>
              </a:rPr>
              <a:t>COLIMA</a:t>
            </a:r>
            <a:endParaRPr sz="3600">
              <a:latin typeface="Lucida Sans"/>
              <a:cs typeface="Lucida San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302208" y="3750375"/>
            <a:ext cx="504055" cy="50405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302208" y="4328683"/>
            <a:ext cx="504055" cy="50405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302208" y="4904746"/>
            <a:ext cx="504055" cy="50405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302208" y="6056874"/>
            <a:ext cx="504055" cy="50405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302208" y="5455272"/>
            <a:ext cx="504055" cy="50405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722417" y="3553691"/>
            <a:ext cx="482138" cy="317546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798151" y="3608602"/>
            <a:ext cx="360045" cy="3024505"/>
          </a:xfrm>
          <a:custGeom>
            <a:avLst/>
            <a:gdLst/>
            <a:ahLst/>
            <a:cxnLst/>
            <a:rect l="l" t="t" r="r" b="b"/>
            <a:pathLst>
              <a:path w="360044" h="3024504">
                <a:moveTo>
                  <a:pt x="360039" y="3024335"/>
                </a:moveTo>
                <a:lnTo>
                  <a:pt x="277486" y="3023542"/>
                </a:lnTo>
                <a:lnTo>
                  <a:pt x="201703" y="3021285"/>
                </a:lnTo>
                <a:lnTo>
                  <a:pt x="134853" y="3017744"/>
                </a:lnTo>
                <a:lnTo>
                  <a:pt x="79096" y="3013098"/>
                </a:lnTo>
                <a:lnTo>
                  <a:pt x="36594" y="3007527"/>
                </a:lnTo>
                <a:lnTo>
                  <a:pt x="0" y="2994333"/>
                </a:lnTo>
                <a:lnTo>
                  <a:pt x="0" y="30002"/>
                </a:lnTo>
                <a:lnTo>
                  <a:pt x="36594" y="16807"/>
                </a:lnTo>
                <a:lnTo>
                  <a:pt x="79096" y="11237"/>
                </a:lnTo>
                <a:lnTo>
                  <a:pt x="134853" y="6591"/>
                </a:lnTo>
                <a:lnTo>
                  <a:pt x="201703" y="3049"/>
                </a:lnTo>
                <a:lnTo>
                  <a:pt x="277486" y="792"/>
                </a:lnTo>
                <a:lnTo>
                  <a:pt x="360039" y="0"/>
                </a:lnTo>
              </a:path>
            </a:pathLst>
          </a:custGeom>
          <a:ln w="57149">
            <a:solidFill>
              <a:srgbClr val="008F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5616" y="986214"/>
            <a:ext cx="6768750" cy="45310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701813" y="6093295"/>
            <a:ext cx="1334681" cy="620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51519" y="6021287"/>
            <a:ext cx="576063" cy="5760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059831" y="5445224"/>
            <a:ext cx="2977857" cy="11521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48681"/>
            <a:ext cx="9139179" cy="444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810978" y="162352"/>
            <a:ext cx="1945005" cy="30289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000000"/>
                </a:solidFill>
                <a:latin typeface="Calibri"/>
                <a:cs typeface="Calibri"/>
              </a:rPr>
              <a:t>Study Case:</a:t>
            </a:r>
            <a:r>
              <a:rPr dirty="0" sz="1800" spc="-10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0000"/>
                </a:solidFill>
                <a:latin typeface="Calibri"/>
                <a:cs typeface="Calibri"/>
              </a:rPr>
              <a:t>COLIMA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33375"/>
            <a:ext cx="9143998" cy="44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569762" y="6261784"/>
            <a:ext cx="777557" cy="3333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555775" y="6565349"/>
            <a:ext cx="887668" cy="1040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569762" y="6165303"/>
            <a:ext cx="887668" cy="1040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092279" y="6165303"/>
            <a:ext cx="1925584" cy="5106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11560" y="6127393"/>
            <a:ext cx="1586913" cy="6139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300191" y="6165303"/>
            <a:ext cx="559332" cy="5593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31152" y="5620091"/>
            <a:ext cx="1061890" cy="4115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0192" y="4666129"/>
            <a:ext cx="9021445" cy="194945"/>
          </a:xfrm>
          <a:custGeom>
            <a:avLst/>
            <a:gdLst/>
            <a:ahLst/>
            <a:cxnLst/>
            <a:rect l="l" t="t" r="r" b="b"/>
            <a:pathLst>
              <a:path w="9021445" h="194945">
                <a:moveTo>
                  <a:pt x="0" y="194473"/>
                </a:moveTo>
                <a:lnTo>
                  <a:pt x="9021370" y="194473"/>
                </a:lnTo>
                <a:lnTo>
                  <a:pt x="9021370" y="0"/>
                </a:lnTo>
                <a:lnTo>
                  <a:pt x="0" y="0"/>
                </a:lnTo>
                <a:lnTo>
                  <a:pt x="0" y="194473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0192" y="5257384"/>
            <a:ext cx="9021445" cy="357505"/>
          </a:xfrm>
          <a:custGeom>
            <a:avLst/>
            <a:gdLst/>
            <a:ahLst/>
            <a:cxnLst/>
            <a:rect l="l" t="t" r="r" b="b"/>
            <a:pathLst>
              <a:path w="9021445" h="357504">
                <a:moveTo>
                  <a:pt x="0" y="357255"/>
                </a:moveTo>
                <a:lnTo>
                  <a:pt x="9021370" y="357255"/>
                </a:lnTo>
                <a:lnTo>
                  <a:pt x="9021370" y="0"/>
                </a:lnTo>
                <a:lnTo>
                  <a:pt x="0" y="0"/>
                </a:lnTo>
                <a:lnTo>
                  <a:pt x="0" y="357255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0192" y="4860603"/>
            <a:ext cx="9021445" cy="325120"/>
          </a:xfrm>
          <a:custGeom>
            <a:avLst/>
            <a:gdLst/>
            <a:ahLst/>
            <a:cxnLst/>
            <a:rect l="l" t="t" r="r" b="b"/>
            <a:pathLst>
              <a:path w="9021445" h="325120">
                <a:moveTo>
                  <a:pt x="0" y="324516"/>
                </a:moveTo>
                <a:lnTo>
                  <a:pt x="9021370" y="324516"/>
                </a:lnTo>
                <a:lnTo>
                  <a:pt x="9021370" y="0"/>
                </a:lnTo>
                <a:lnTo>
                  <a:pt x="0" y="0"/>
                </a:lnTo>
                <a:lnTo>
                  <a:pt x="0" y="324516"/>
                </a:lnTo>
                <a:close/>
              </a:path>
            </a:pathLst>
          </a:custGeom>
          <a:solidFill>
            <a:srgbClr val="3AAA4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0192" y="4823586"/>
            <a:ext cx="9021445" cy="43180"/>
          </a:xfrm>
          <a:custGeom>
            <a:avLst/>
            <a:gdLst/>
            <a:ahLst/>
            <a:cxnLst/>
            <a:rect l="l" t="t" r="r" b="b"/>
            <a:pathLst>
              <a:path w="9021445" h="43179">
                <a:moveTo>
                  <a:pt x="0" y="43044"/>
                </a:moveTo>
                <a:lnTo>
                  <a:pt x="9021370" y="43044"/>
                </a:lnTo>
                <a:lnTo>
                  <a:pt x="9021370" y="0"/>
                </a:lnTo>
                <a:lnTo>
                  <a:pt x="0" y="0"/>
                </a:lnTo>
                <a:lnTo>
                  <a:pt x="0" y="430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90192" y="1010674"/>
            <a:ext cx="9021445" cy="3658235"/>
          </a:xfrm>
          <a:custGeom>
            <a:avLst/>
            <a:gdLst/>
            <a:ahLst/>
            <a:cxnLst/>
            <a:rect l="l" t="t" r="r" b="b"/>
            <a:pathLst>
              <a:path w="9021445" h="3658235">
                <a:moveTo>
                  <a:pt x="0" y="3657658"/>
                </a:moveTo>
                <a:lnTo>
                  <a:pt x="0" y="0"/>
                </a:lnTo>
                <a:lnTo>
                  <a:pt x="9021370" y="0"/>
                </a:lnTo>
                <a:lnTo>
                  <a:pt x="9021370" y="3657658"/>
                </a:lnTo>
                <a:lnTo>
                  <a:pt x="0" y="3657658"/>
                </a:lnTo>
                <a:close/>
              </a:path>
            </a:pathLst>
          </a:custGeom>
          <a:solidFill>
            <a:srgbClr val="B1E0ED">
              <a:alpha val="4474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4289" y="1259705"/>
            <a:ext cx="3363981" cy="34770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102822" y="3369417"/>
            <a:ext cx="2152253" cy="14083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040630" y="3053923"/>
            <a:ext cx="2025764" cy="20446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834614" y="3153789"/>
            <a:ext cx="1915108" cy="19304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591190" y="2971207"/>
            <a:ext cx="2467687" cy="26035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025152" y="2843477"/>
            <a:ext cx="1341069" cy="261469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3633765" y="1218718"/>
            <a:ext cx="5307965" cy="1381760"/>
          </a:xfrm>
          <a:prstGeom prst="rect">
            <a:avLst/>
          </a:prstGeom>
        </p:spPr>
        <p:txBody>
          <a:bodyPr wrap="square" lIns="0" tIns="2540" rIns="0" bIns="0" rtlCol="0" vert="horz">
            <a:spAutoFit/>
          </a:bodyPr>
          <a:lstStyle/>
          <a:p>
            <a:pPr algn="just" marL="410209" marR="53340" indent="510540">
              <a:lnSpc>
                <a:spcPct val="100000"/>
              </a:lnSpc>
              <a:spcBef>
                <a:spcPts val="20"/>
              </a:spcBef>
            </a:pPr>
            <a:r>
              <a:rPr dirty="0" sz="2100" spc="15">
                <a:latin typeface="Arial"/>
                <a:cs typeface="Arial"/>
              </a:rPr>
              <a:t>La </a:t>
            </a:r>
            <a:r>
              <a:rPr dirty="0" sz="2100" spc="10">
                <a:latin typeface="Arial"/>
                <a:cs typeface="Arial"/>
              </a:rPr>
              <a:t>Ley </a:t>
            </a:r>
            <a:r>
              <a:rPr dirty="0" sz="2100" spc="70">
                <a:latin typeface="Arial"/>
                <a:cs typeface="Arial"/>
              </a:rPr>
              <a:t>de </a:t>
            </a:r>
            <a:r>
              <a:rPr dirty="0" sz="2100" spc="35">
                <a:latin typeface="Arial"/>
                <a:cs typeface="Arial"/>
              </a:rPr>
              <a:t>Movilidad </a:t>
            </a:r>
            <a:r>
              <a:rPr dirty="0" sz="2100" spc="60">
                <a:latin typeface="Arial"/>
                <a:cs typeface="Arial"/>
              </a:rPr>
              <a:t>busca</a:t>
            </a:r>
            <a:r>
              <a:rPr dirty="0" sz="2100" spc="-135">
                <a:latin typeface="Arial"/>
                <a:cs typeface="Arial"/>
              </a:rPr>
              <a:t> </a:t>
            </a:r>
            <a:r>
              <a:rPr dirty="0" sz="2100" spc="10">
                <a:latin typeface="Arial"/>
                <a:cs typeface="Arial"/>
              </a:rPr>
              <a:t>transitar  </a:t>
            </a:r>
            <a:r>
              <a:rPr dirty="0" sz="2100" spc="35">
                <a:latin typeface="Arial"/>
                <a:cs typeface="Arial"/>
              </a:rPr>
              <a:t>hacia </a:t>
            </a:r>
            <a:r>
              <a:rPr dirty="0" sz="2100" spc="15">
                <a:latin typeface="Arial"/>
                <a:cs typeface="Arial"/>
              </a:rPr>
              <a:t>un </a:t>
            </a:r>
            <a:r>
              <a:rPr dirty="0" sz="2100" spc="15" b="1">
                <a:latin typeface="Arial"/>
                <a:cs typeface="Arial"/>
              </a:rPr>
              <a:t>nuevo Sistema de </a:t>
            </a:r>
            <a:r>
              <a:rPr dirty="0" sz="2100" spc="10" b="1">
                <a:latin typeface="Arial"/>
                <a:cs typeface="Arial"/>
              </a:rPr>
              <a:t>Movilidad  </a:t>
            </a:r>
            <a:r>
              <a:rPr dirty="0" sz="2100" spc="15">
                <a:latin typeface="Arial"/>
                <a:cs typeface="Arial"/>
              </a:rPr>
              <a:t>en </a:t>
            </a:r>
            <a:r>
              <a:rPr dirty="0" sz="2100" spc="60">
                <a:latin typeface="Arial"/>
                <a:cs typeface="Arial"/>
              </a:rPr>
              <a:t>donde </a:t>
            </a:r>
            <a:r>
              <a:rPr dirty="0" sz="2100" spc="10">
                <a:latin typeface="Arial"/>
                <a:cs typeface="Arial"/>
              </a:rPr>
              <a:t>las </a:t>
            </a:r>
            <a:r>
              <a:rPr dirty="0" sz="2100" spc="15" b="1">
                <a:latin typeface="Arial"/>
                <a:cs typeface="Arial"/>
              </a:rPr>
              <a:t>personas </a:t>
            </a:r>
            <a:r>
              <a:rPr dirty="0" sz="2100" spc="10" b="1">
                <a:latin typeface="Arial"/>
                <a:cs typeface="Arial"/>
              </a:rPr>
              <a:t>estén al</a:t>
            </a:r>
            <a:r>
              <a:rPr dirty="0" sz="2100" spc="-114" b="1">
                <a:latin typeface="Arial"/>
                <a:cs typeface="Arial"/>
              </a:rPr>
              <a:t> </a:t>
            </a:r>
            <a:r>
              <a:rPr dirty="0" sz="2100" spc="10" b="1">
                <a:latin typeface="Arial"/>
                <a:cs typeface="Arial"/>
              </a:rPr>
              <a:t>centro</a:t>
            </a:r>
            <a:endParaRPr sz="21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633765" y="1218718"/>
            <a:ext cx="5307965" cy="1381760"/>
          </a:xfrm>
          <a:custGeom>
            <a:avLst/>
            <a:gdLst/>
            <a:ahLst/>
            <a:cxnLst/>
            <a:rect l="l" t="t" r="r" b="b"/>
            <a:pathLst>
              <a:path w="5307965" h="1381760">
                <a:moveTo>
                  <a:pt x="0" y="1381696"/>
                </a:moveTo>
                <a:lnTo>
                  <a:pt x="5307577" y="1381696"/>
                </a:lnTo>
                <a:lnTo>
                  <a:pt x="5307577" y="0"/>
                </a:lnTo>
                <a:lnTo>
                  <a:pt x="0" y="0"/>
                </a:lnTo>
                <a:lnTo>
                  <a:pt x="0" y="1381696"/>
                </a:lnTo>
                <a:close/>
              </a:path>
            </a:pathLst>
          </a:custGeom>
          <a:solidFill>
            <a:srgbClr val="B1E0ED">
              <a:alpha val="4474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6132935" y="412852"/>
            <a:ext cx="2428875" cy="52641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15"/>
              <a:t>Mobility</a:t>
            </a:r>
            <a:r>
              <a:rPr dirty="0" sz="3200" spc="-70"/>
              <a:t> </a:t>
            </a:r>
            <a:r>
              <a:rPr dirty="0" sz="3200" spc="-65"/>
              <a:t>Law</a:t>
            </a:r>
            <a:endParaRPr sz="3200"/>
          </a:p>
        </p:txBody>
      </p:sp>
      <p:sp>
        <p:nvSpPr>
          <p:cNvPr id="24" name="object 24"/>
          <p:cNvSpPr txBox="1"/>
          <p:nvPr/>
        </p:nvSpPr>
        <p:spPr>
          <a:xfrm>
            <a:off x="330259" y="522392"/>
            <a:ext cx="796925" cy="302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COLIMA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610100">
              <a:lnSpc>
                <a:spcPct val="100000"/>
              </a:lnSpc>
            </a:pPr>
            <a:r>
              <a:rPr dirty="0" spc="-20"/>
              <a:t>Mobility</a:t>
            </a:r>
            <a:r>
              <a:rPr dirty="0" spc="-45"/>
              <a:t> </a:t>
            </a:r>
            <a:r>
              <a:rPr dirty="0" spc="-70"/>
              <a:t>Hierarchy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333375"/>
            <a:ext cx="9143998" cy="44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82464" y="1485686"/>
            <a:ext cx="3400408" cy="2654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98067" y="2107986"/>
            <a:ext cx="162317" cy="76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477802" y="1783427"/>
            <a:ext cx="321193" cy="101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182788" y="1783811"/>
            <a:ext cx="523112" cy="91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77482" y="1955571"/>
            <a:ext cx="811594" cy="3657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903525" y="5460771"/>
            <a:ext cx="383412" cy="889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906497" y="4851171"/>
            <a:ext cx="49693" cy="889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099173" y="1993671"/>
            <a:ext cx="184355" cy="1016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020470" y="1993671"/>
            <a:ext cx="65359" cy="76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903256" y="1980971"/>
            <a:ext cx="107314" cy="762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807367" y="1995046"/>
            <a:ext cx="106918" cy="8491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925473" y="2015365"/>
            <a:ext cx="258656" cy="6632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637063" y="2015747"/>
            <a:ext cx="163667" cy="16254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807367" y="2298673"/>
            <a:ext cx="52665" cy="753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868418" y="2308640"/>
            <a:ext cx="570665" cy="7744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800312" y="2815644"/>
            <a:ext cx="292800" cy="8666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133882" y="2817944"/>
            <a:ext cx="116415" cy="8400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797915" y="2958831"/>
            <a:ext cx="364270" cy="8855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619627" y="3532924"/>
            <a:ext cx="146276" cy="8146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493023" y="1948658"/>
            <a:ext cx="959282" cy="366499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874347" y="3634324"/>
            <a:ext cx="313563" cy="9852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807180" y="3769845"/>
            <a:ext cx="215981" cy="8721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037745" y="3790355"/>
            <a:ext cx="114126" cy="6555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959645" y="4159921"/>
            <a:ext cx="1440403" cy="143417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812229" y="4485401"/>
            <a:ext cx="277144" cy="8759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802776" y="5153992"/>
            <a:ext cx="52124" cy="8529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869756" y="5159744"/>
            <a:ext cx="307080" cy="10283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130816" y="5450719"/>
            <a:ext cx="160698" cy="16254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637603" y="5493465"/>
            <a:ext cx="158536" cy="7207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807367" y="5493465"/>
            <a:ext cx="105601" cy="8664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927519" y="5512249"/>
            <a:ext cx="260391" cy="101919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2569762" y="6261784"/>
            <a:ext cx="777557" cy="33331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555775" y="6565349"/>
            <a:ext cx="887668" cy="104009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569762" y="6165303"/>
            <a:ext cx="887668" cy="104009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7092279" y="6165303"/>
            <a:ext cx="1925584" cy="51065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611560" y="6127393"/>
            <a:ext cx="1586913" cy="61397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6300191" y="6165303"/>
            <a:ext cx="559332" cy="55933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330259" y="522392"/>
            <a:ext cx="796925" cy="302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COLIMA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04564" y="5481652"/>
            <a:ext cx="2204085" cy="2863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65">
                <a:solidFill>
                  <a:srgbClr val="404040"/>
                </a:solidFill>
                <a:latin typeface="Calibri"/>
                <a:cs typeface="Calibri"/>
              </a:rPr>
              <a:t>Ministry </a:t>
            </a:r>
            <a:r>
              <a:rPr dirty="0" sz="1800" spc="-110">
                <a:solidFill>
                  <a:srgbClr val="404040"/>
                </a:solidFill>
                <a:latin typeface="Calibri"/>
                <a:cs typeface="Calibri"/>
              </a:rPr>
              <a:t>of </a:t>
            </a:r>
            <a:r>
              <a:rPr dirty="0" sz="1800" spc="-90">
                <a:solidFill>
                  <a:srgbClr val="404040"/>
                </a:solidFill>
                <a:latin typeface="Calibri"/>
                <a:cs typeface="Calibri"/>
              </a:rPr>
              <a:t>Mobility,</a:t>
            </a:r>
            <a:r>
              <a:rPr dirty="0" sz="1800" spc="14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800" spc="-85">
                <a:solidFill>
                  <a:srgbClr val="404040"/>
                </a:solidFill>
                <a:latin typeface="Calibri"/>
                <a:cs typeface="Calibri"/>
              </a:rPr>
              <a:t>2018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92008" y="3367877"/>
            <a:ext cx="859699" cy="7613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673128" y="3882523"/>
            <a:ext cx="891327" cy="8756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947591" y="3793852"/>
            <a:ext cx="596089" cy="9702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915895" y="4428869"/>
            <a:ext cx="638915" cy="8677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648994" y="4447566"/>
            <a:ext cx="891327" cy="8893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971110" y="3383653"/>
            <a:ext cx="449607" cy="79673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954600" y="4441576"/>
            <a:ext cx="671073" cy="8282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888712" y="3377664"/>
            <a:ext cx="788786" cy="8519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570585" y="3829347"/>
            <a:ext cx="1153160" cy="994410"/>
          </a:xfrm>
          <a:custGeom>
            <a:avLst/>
            <a:gdLst/>
            <a:ahLst/>
            <a:cxnLst/>
            <a:rect l="l" t="t" r="r" b="b"/>
            <a:pathLst>
              <a:path w="1153159" h="994410">
                <a:moveTo>
                  <a:pt x="0" y="496970"/>
                </a:moveTo>
                <a:lnTo>
                  <a:pt x="248485" y="0"/>
                </a:lnTo>
                <a:lnTo>
                  <a:pt x="904488" y="0"/>
                </a:lnTo>
                <a:lnTo>
                  <a:pt x="1152972" y="496970"/>
                </a:lnTo>
                <a:lnTo>
                  <a:pt x="904488" y="993941"/>
                </a:lnTo>
                <a:lnTo>
                  <a:pt x="248485" y="993941"/>
                </a:lnTo>
                <a:lnTo>
                  <a:pt x="0" y="496970"/>
                </a:lnTo>
                <a:close/>
              </a:path>
            </a:pathLst>
          </a:custGeom>
          <a:ln w="38099">
            <a:solidFill>
              <a:srgbClr val="EB810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29330" y="4365762"/>
            <a:ext cx="1153160" cy="994410"/>
          </a:xfrm>
          <a:custGeom>
            <a:avLst/>
            <a:gdLst/>
            <a:ahLst/>
            <a:cxnLst/>
            <a:rect l="l" t="t" r="r" b="b"/>
            <a:pathLst>
              <a:path w="1153159" h="994410">
                <a:moveTo>
                  <a:pt x="0" y="496970"/>
                </a:moveTo>
                <a:lnTo>
                  <a:pt x="248485" y="0"/>
                </a:lnTo>
                <a:lnTo>
                  <a:pt x="904488" y="0"/>
                </a:lnTo>
                <a:lnTo>
                  <a:pt x="1152972" y="496970"/>
                </a:lnTo>
                <a:lnTo>
                  <a:pt x="904488" y="993941"/>
                </a:lnTo>
                <a:lnTo>
                  <a:pt x="248485" y="993941"/>
                </a:lnTo>
                <a:lnTo>
                  <a:pt x="0" y="496970"/>
                </a:lnTo>
                <a:close/>
              </a:path>
            </a:pathLst>
          </a:custGeom>
          <a:ln w="38099">
            <a:solidFill>
              <a:srgbClr val="EB810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614673" y="4366755"/>
            <a:ext cx="1153160" cy="994410"/>
          </a:xfrm>
          <a:custGeom>
            <a:avLst/>
            <a:gdLst/>
            <a:ahLst/>
            <a:cxnLst/>
            <a:rect l="l" t="t" r="r" b="b"/>
            <a:pathLst>
              <a:path w="1153159" h="994410">
                <a:moveTo>
                  <a:pt x="0" y="496970"/>
                </a:moveTo>
                <a:lnTo>
                  <a:pt x="248485" y="0"/>
                </a:lnTo>
                <a:lnTo>
                  <a:pt x="904487" y="0"/>
                </a:lnTo>
                <a:lnTo>
                  <a:pt x="1152972" y="496970"/>
                </a:lnTo>
                <a:lnTo>
                  <a:pt x="904487" y="993941"/>
                </a:lnTo>
                <a:lnTo>
                  <a:pt x="248485" y="993941"/>
                </a:lnTo>
                <a:lnTo>
                  <a:pt x="0" y="496970"/>
                </a:lnTo>
                <a:close/>
              </a:path>
            </a:pathLst>
          </a:custGeom>
          <a:ln w="38099">
            <a:solidFill>
              <a:srgbClr val="EB810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614673" y="3285047"/>
            <a:ext cx="1153160" cy="994410"/>
          </a:xfrm>
          <a:custGeom>
            <a:avLst/>
            <a:gdLst/>
            <a:ahLst/>
            <a:cxnLst/>
            <a:rect l="l" t="t" r="r" b="b"/>
            <a:pathLst>
              <a:path w="1153159" h="994410">
                <a:moveTo>
                  <a:pt x="0" y="496970"/>
                </a:moveTo>
                <a:lnTo>
                  <a:pt x="248485" y="0"/>
                </a:lnTo>
                <a:lnTo>
                  <a:pt x="904487" y="0"/>
                </a:lnTo>
                <a:lnTo>
                  <a:pt x="1152972" y="496970"/>
                </a:lnTo>
                <a:lnTo>
                  <a:pt x="904487" y="993941"/>
                </a:lnTo>
                <a:lnTo>
                  <a:pt x="248485" y="993941"/>
                </a:lnTo>
                <a:lnTo>
                  <a:pt x="0" y="496970"/>
                </a:lnTo>
                <a:close/>
              </a:path>
            </a:pathLst>
          </a:custGeom>
          <a:ln w="38099">
            <a:solidFill>
              <a:srgbClr val="EB810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653837" y="3829347"/>
            <a:ext cx="1153160" cy="994410"/>
          </a:xfrm>
          <a:custGeom>
            <a:avLst/>
            <a:gdLst/>
            <a:ahLst/>
            <a:cxnLst/>
            <a:rect l="l" t="t" r="r" b="b"/>
            <a:pathLst>
              <a:path w="1153160" h="994410">
                <a:moveTo>
                  <a:pt x="0" y="496970"/>
                </a:moveTo>
                <a:lnTo>
                  <a:pt x="248485" y="0"/>
                </a:lnTo>
                <a:lnTo>
                  <a:pt x="904487" y="0"/>
                </a:lnTo>
                <a:lnTo>
                  <a:pt x="1152972" y="496970"/>
                </a:lnTo>
                <a:lnTo>
                  <a:pt x="904487" y="993941"/>
                </a:lnTo>
                <a:lnTo>
                  <a:pt x="248485" y="993941"/>
                </a:lnTo>
                <a:lnTo>
                  <a:pt x="0" y="496970"/>
                </a:lnTo>
                <a:close/>
              </a:path>
            </a:pathLst>
          </a:custGeom>
          <a:ln w="38099">
            <a:solidFill>
              <a:srgbClr val="EB810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692568" y="4365762"/>
            <a:ext cx="1153160" cy="994410"/>
          </a:xfrm>
          <a:custGeom>
            <a:avLst/>
            <a:gdLst/>
            <a:ahLst/>
            <a:cxnLst/>
            <a:rect l="l" t="t" r="r" b="b"/>
            <a:pathLst>
              <a:path w="1153160" h="994410">
                <a:moveTo>
                  <a:pt x="0" y="496970"/>
                </a:moveTo>
                <a:lnTo>
                  <a:pt x="248485" y="0"/>
                </a:lnTo>
                <a:lnTo>
                  <a:pt x="904487" y="0"/>
                </a:lnTo>
                <a:lnTo>
                  <a:pt x="1152972" y="496970"/>
                </a:lnTo>
                <a:lnTo>
                  <a:pt x="904487" y="993941"/>
                </a:lnTo>
                <a:lnTo>
                  <a:pt x="248485" y="993941"/>
                </a:lnTo>
                <a:lnTo>
                  <a:pt x="0" y="496970"/>
                </a:lnTo>
                <a:close/>
              </a:path>
            </a:pathLst>
          </a:custGeom>
          <a:ln w="38099">
            <a:solidFill>
              <a:srgbClr val="EB810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692430" y="3285047"/>
            <a:ext cx="1153160" cy="994410"/>
          </a:xfrm>
          <a:custGeom>
            <a:avLst/>
            <a:gdLst/>
            <a:ahLst/>
            <a:cxnLst/>
            <a:rect l="l" t="t" r="r" b="b"/>
            <a:pathLst>
              <a:path w="1153160" h="994410">
                <a:moveTo>
                  <a:pt x="0" y="496970"/>
                </a:moveTo>
                <a:lnTo>
                  <a:pt x="248486" y="0"/>
                </a:lnTo>
                <a:lnTo>
                  <a:pt x="904487" y="0"/>
                </a:lnTo>
                <a:lnTo>
                  <a:pt x="1152972" y="496970"/>
                </a:lnTo>
                <a:lnTo>
                  <a:pt x="904487" y="993941"/>
                </a:lnTo>
                <a:lnTo>
                  <a:pt x="248486" y="993941"/>
                </a:lnTo>
                <a:lnTo>
                  <a:pt x="0" y="496970"/>
                </a:lnTo>
                <a:close/>
              </a:path>
            </a:pathLst>
          </a:custGeom>
          <a:ln w="38099">
            <a:solidFill>
              <a:srgbClr val="EB810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529330" y="3306669"/>
            <a:ext cx="1153160" cy="994410"/>
          </a:xfrm>
          <a:custGeom>
            <a:avLst/>
            <a:gdLst/>
            <a:ahLst/>
            <a:cxnLst/>
            <a:rect l="l" t="t" r="r" b="b"/>
            <a:pathLst>
              <a:path w="1153159" h="994410">
                <a:moveTo>
                  <a:pt x="0" y="496970"/>
                </a:moveTo>
                <a:lnTo>
                  <a:pt x="248485" y="0"/>
                </a:lnTo>
                <a:lnTo>
                  <a:pt x="904488" y="0"/>
                </a:lnTo>
                <a:lnTo>
                  <a:pt x="1152972" y="496970"/>
                </a:lnTo>
                <a:lnTo>
                  <a:pt x="904488" y="993941"/>
                </a:lnTo>
                <a:lnTo>
                  <a:pt x="248485" y="993941"/>
                </a:lnTo>
                <a:lnTo>
                  <a:pt x="0" y="496970"/>
                </a:lnTo>
                <a:close/>
              </a:path>
            </a:pathLst>
          </a:custGeom>
          <a:ln w="38099">
            <a:solidFill>
              <a:srgbClr val="EB810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4466516" y="1005538"/>
            <a:ext cx="3905885" cy="192405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161540" marR="5080" indent="-132715">
              <a:lnSpc>
                <a:spcPts val="5800"/>
              </a:lnSpc>
            </a:pPr>
            <a:r>
              <a:rPr dirty="0" sz="5400" spc="130" b="0">
                <a:latin typeface="Arial Narrow"/>
                <a:cs typeface="Arial Narrow"/>
              </a:rPr>
              <a:t>Design  </a:t>
            </a:r>
            <a:r>
              <a:rPr dirty="0" sz="5400" spc="-430" b="0">
                <a:latin typeface="Arial Narrow"/>
                <a:cs typeface="Arial Narrow"/>
              </a:rPr>
              <a:t>T</a:t>
            </a:r>
            <a:r>
              <a:rPr dirty="0" sz="5400" spc="165" b="0">
                <a:latin typeface="Arial Narrow"/>
                <a:cs typeface="Arial Narrow"/>
              </a:rPr>
              <a:t>oolkit</a:t>
            </a:r>
            <a:endParaRPr sz="5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2400" spc="-75" b="0">
                <a:latin typeface="Calibri"/>
                <a:cs typeface="Calibri"/>
              </a:rPr>
              <a:t>Urban </a:t>
            </a:r>
            <a:r>
              <a:rPr dirty="0" sz="2400" spc="-110" b="0">
                <a:latin typeface="Calibri"/>
                <a:cs typeface="Calibri"/>
              </a:rPr>
              <a:t>Mobility and </a:t>
            </a:r>
            <a:r>
              <a:rPr dirty="0" sz="2400" spc="-80" b="0">
                <a:latin typeface="Calibri"/>
                <a:cs typeface="Calibri"/>
              </a:rPr>
              <a:t>Public</a:t>
            </a:r>
            <a:r>
              <a:rPr dirty="0" sz="2400" spc="285" b="0">
                <a:latin typeface="Calibri"/>
                <a:cs typeface="Calibri"/>
              </a:rPr>
              <a:t> </a:t>
            </a:r>
            <a:r>
              <a:rPr dirty="0" sz="2400" spc="-20" b="0">
                <a:latin typeface="Calibri"/>
                <a:cs typeface="Calibri"/>
              </a:rPr>
              <a:t>Spaces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0" y="502644"/>
            <a:ext cx="9143998" cy="460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322180" y="6233695"/>
            <a:ext cx="1032771" cy="48028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358489" y="6223601"/>
            <a:ext cx="445756" cy="4457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8541490" y="6223086"/>
            <a:ext cx="458491" cy="44399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67544" y="3140967"/>
            <a:ext cx="2047278" cy="79208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674230" y="4199111"/>
            <a:ext cx="1506855" cy="14128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ts val="2250"/>
              </a:lnSpc>
              <a:buClr>
                <a:srgbClr val="40404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000" spc="-25">
                <a:solidFill>
                  <a:srgbClr val="515151"/>
                </a:solidFill>
                <a:latin typeface="Calibri"/>
                <a:cs typeface="Calibri"/>
              </a:rPr>
              <a:t>CDMX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ts val="2150"/>
              </a:lnSpc>
              <a:buClr>
                <a:srgbClr val="40404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000" spc="-75">
                <a:solidFill>
                  <a:srgbClr val="515151"/>
                </a:solidFill>
                <a:latin typeface="Calibri"/>
                <a:cs typeface="Calibri"/>
              </a:rPr>
              <a:t>Guadalajara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ts val="2150"/>
              </a:lnSpc>
              <a:buClr>
                <a:srgbClr val="40404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000" spc="-80">
                <a:solidFill>
                  <a:srgbClr val="515151"/>
                </a:solidFill>
                <a:latin typeface="Calibri"/>
                <a:cs typeface="Calibri"/>
              </a:rPr>
              <a:t>Monterrey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ts val="2150"/>
              </a:lnSpc>
              <a:buClr>
                <a:srgbClr val="40404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000" spc="-80">
                <a:solidFill>
                  <a:srgbClr val="515151"/>
                </a:solidFill>
                <a:latin typeface="Calibri"/>
                <a:cs typeface="Calibri"/>
              </a:rPr>
              <a:t>Mazatlán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ts val="2300"/>
              </a:lnSpc>
              <a:buClr>
                <a:srgbClr val="40404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000" spc="-90">
                <a:solidFill>
                  <a:srgbClr val="515151"/>
                </a:solidFill>
                <a:latin typeface="Calibri"/>
                <a:cs typeface="Calibri"/>
              </a:rPr>
              <a:t>Chihuahua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647603" y="843741"/>
            <a:ext cx="1034934" cy="549886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730035" y="908720"/>
            <a:ext cx="906144" cy="5328920"/>
          </a:xfrm>
          <a:custGeom>
            <a:avLst/>
            <a:gdLst/>
            <a:ahLst/>
            <a:cxnLst/>
            <a:rect l="l" t="t" r="r" b="b"/>
            <a:pathLst>
              <a:path w="906145" h="5328920">
                <a:moveTo>
                  <a:pt x="905860" y="5328590"/>
                </a:moveTo>
                <a:lnTo>
                  <a:pt x="832392" y="5327602"/>
                </a:lnTo>
                <a:lnTo>
                  <a:pt x="762699" y="5324742"/>
                </a:lnTo>
                <a:lnTo>
                  <a:pt x="697712" y="5320164"/>
                </a:lnTo>
                <a:lnTo>
                  <a:pt x="638365" y="5314026"/>
                </a:lnTo>
                <a:lnTo>
                  <a:pt x="585590" y="5306481"/>
                </a:lnTo>
                <a:lnTo>
                  <a:pt x="540319" y="5297685"/>
                </a:lnTo>
                <a:lnTo>
                  <a:pt x="503485" y="5287795"/>
                </a:lnTo>
                <a:lnTo>
                  <a:pt x="458857" y="5265349"/>
                </a:lnTo>
                <a:lnTo>
                  <a:pt x="452929" y="5253105"/>
                </a:lnTo>
                <a:lnTo>
                  <a:pt x="452930" y="2739780"/>
                </a:lnTo>
                <a:lnTo>
                  <a:pt x="447002" y="2727536"/>
                </a:lnTo>
                <a:lnTo>
                  <a:pt x="402375" y="2705090"/>
                </a:lnTo>
                <a:lnTo>
                  <a:pt x="365541" y="2695199"/>
                </a:lnTo>
                <a:lnTo>
                  <a:pt x="320270" y="2686404"/>
                </a:lnTo>
                <a:lnTo>
                  <a:pt x="267495" y="2678859"/>
                </a:lnTo>
                <a:lnTo>
                  <a:pt x="208147" y="2672720"/>
                </a:lnTo>
                <a:lnTo>
                  <a:pt x="143161" y="2668143"/>
                </a:lnTo>
                <a:lnTo>
                  <a:pt x="73467" y="2665283"/>
                </a:lnTo>
                <a:lnTo>
                  <a:pt x="0" y="2664295"/>
                </a:lnTo>
                <a:lnTo>
                  <a:pt x="73467" y="2663307"/>
                </a:lnTo>
                <a:lnTo>
                  <a:pt x="143161" y="2660446"/>
                </a:lnTo>
                <a:lnTo>
                  <a:pt x="208147" y="2655869"/>
                </a:lnTo>
                <a:lnTo>
                  <a:pt x="267495" y="2649730"/>
                </a:lnTo>
                <a:lnTo>
                  <a:pt x="320270" y="2642186"/>
                </a:lnTo>
                <a:lnTo>
                  <a:pt x="365541" y="2633390"/>
                </a:lnTo>
                <a:lnTo>
                  <a:pt x="402375" y="2623499"/>
                </a:lnTo>
                <a:lnTo>
                  <a:pt x="447002" y="2601054"/>
                </a:lnTo>
                <a:lnTo>
                  <a:pt x="452930" y="2588810"/>
                </a:lnTo>
                <a:lnTo>
                  <a:pt x="452930" y="75484"/>
                </a:lnTo>
                <a:lnTo>
                  <a:pt x="458858" y="63240"/>
                </a:lnTo>
                <a:lnTo>
                  <a:pt x="503486" y="40795"/>
                </a:lnTo>
                <a:lnTo>
                  <a:pt x="540320" y="30904"/>
                </a:lnTo>
                <a:lnTo>
                  <a:pt x="585591" y="22108"/>
                </a:lnTo>
                <a:lnTo>
                  <a:pt x="638366" y="14564"/>
                </a:lnTo>
                <a:lnTo>
                  <a:pt x="697713" y="8425"/>
                </a:lnTo>
                <a:lnTo>
                  <a:pt x="762700" y="3848"/>
                </a:lnTo>
                <a:lnTo>
                  <a:pt x="832394" y="987"/>
                </a:lnTo>
                <a:lnTo>
                  <a:pt x="905861" y="0"/>
                </a:lnTo>
              </a:path>
            </a:pathLst>
          </a:custGeom>
          <a:ln w="76199">
            <a:solidFill>
              <a:srgbClr val="EB8104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1945" y="5042492"/>
            <a:ext cx="891327" cy="8756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29402" y="4989315"/>
            <a:ext cx="1153160" cy="994410"/>
          </a:xfrm>
          <a:custGeom>
            <a:avLst/>
            <a:gdLst/>
            <a:ahLst/>
            <a:cxnLst/>
            <a:rect l="l" t="t" r="r" b="b"/>
            <a:pathLst>
              <a:path w="1153160" h="994410">
                <a:moveTo>
                  <a:pt x="0" y="496970"/>
                </a:moveTo>
                <a:lnTo>
                  <a:pt x="248485" y="0"/>
                </a:lnTo>
                <a:lnTo>
                  <a:pt x="904487" y="0"/>
                </a:lnTo>
                <a:lnTo>
                  <a:pt x="1152972" y="496970"/>
                </a:lnTo>
                <a:lnTo>
                  <a:pt x="904487" y="993941"/>
                </a:lnTo>
                <a:lnTo>
                  <a:pt x="248485" y="993941"/>
                </a:lnTo>
                <a:lnTo>
                  <a:pt x="0" y="496970"/>
                </a:lnTo>
                <a:close/>
              </a:path>
            </a:pathLst>
          </a:custGeom>
          <a:ln w="38099">
            <a:solidFill>
              <a:srgbClr val="EB810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642935" y="4540568"/>
            <a:ext cx="891327" cy="8893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23272" y="4458763"/>
            <a:ext cx="1153160" cy="994410"/>
          </a:xfrm>
          <a:custGeom>
            <a:avLst/>
            <a:gdLst/>
            <a:ahLst/>
            <a:cxnLst/>
            <a:rect l="l" t="t" r="r" b="b"/>
            <a:pathLst>
              <a:path w="1153160" h="994410">
                <a:moveTo>
                  <a:pt x="0" y="496970"/>
                </a:moveTo>
                <a:lnTo>
                  <a:pt x="248485" y="0"/>
                </a:lnTo>
                <a:lnTo>
                  <a:pt x="904487" y="0"/>
                </a:lnTo>
                <a:lnTo>
                  <a:pt x="1152972" y="496970"/>
                </a:lnTo>
                <a:lnTo>
                  <a:pt x="904487" y="993941"/>
                </a:lnTo>
                <a:lnTo>
                  <a:pt x="248485" y="993941"/>
                </a:lnTo>
                <a:lnTo>
                  <a:pt x="0" y="496970"/>
                </a:lnTo>
                <a:close/>
              </a:path>
            </a:pathLst>
          </a:custGeom>
          <a:ln w="38099">
            <a:solidFill>
              <a:srgbClr val="EB810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30623" y="3970716"/>
            <a:ext cx="638915" cy="8677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29402" y="3908602"/>
            <a:ext cx="1153160" cy="994410"/>
          </a:xfrm>
          <a:custGeom>
            <a:avLst/>
            <a:gdLst/>
            <a:ahLst/>
            <a:cxnLst/>
            <a:rect l="l" t="t" r="r" b="b"/>
            <a:pathLst>
              <a:path w="1153160" h="994410">
                <a:moveTo>
                  <a:pt x="0" y="496970"/>
                </a:moveTo>
                <a:lnTo>
                  <a:pt x="248485" y="0"/>
                </a:lnTo>
                <a:lnTo>
                  <a:pt x="904487" y="0"/>
                </a:lnTo>
                <a:lnTo>
                  <a:pt x="1152972" y="496970"/>
                </a:lnTo>
                <a:lnTo>
                  <a:pt x="904487" y="993941"/>
                </a:lnTo>
                <a:lnTo>
                  <a:pt x="248485" y="993941"/>
                </a:lnTo>
                <a:lnTo>
                  <a:pt x="0" y="496970"/>
                </a:lnTo>
                <a:close/>
              </a:path>
            </a:pathLst>
          </a:custGeom>
          <a:ln w="38099">
            <a:solidFill>
              <a:srgbClr val="EB810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879710" y="2374298"/>
            <a:ext cx="449607" cy="7967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523272" y="2275693"/>
            <a:ext cx="1153160" cy="994410"/>
          </a:xfrm>
          <a:custGeom>
            <a:avLst/>
            <a:gdLst/>
            <a:ahLst/>
            <a:cxnLst/>
            <a:rect l="l" t="t" r="r" b="b"/>
            <a:pathLst>
              <a:path w="1153160" h="994410">
                <a:moveTo>
                  <a:pt x="0" y="496970"/>
                </a:moveTo>
                <a:lnTo>
                  <a:pt x="248485" y="0"/>
                </a:lnTo>
                <a:lnTo>
                  <a:pt x="904487" y="0"/>
                </a:lnTo>
                <a:lnTo>
                  <a:pt x="1152972" y="496970"/>
                </a:lnTo>
                <a:lnTo>
                  <a:pt x="904487" y="993941"/>
                </a:lnTo>
                <a:lnTo>
                  <a:pt x="248485" y="993941"/>
                </a:lnTo>
                <a:lnTo>
                  <a:pt x="0" y="496970"/>
                </a:lnTo>
                <a:close/>
              </a:path>
            </a:pathLst>
          </a:custGeom>
          <a:ln w="38099">
            <a:solidFill>
              <a:srgbClr val="EB810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23157" y="1695899"/>
            <a:ext cx="596089" cy="9702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29402" y="1731394"/>
            <a:ext cx="1153160" cy="994410"/>
          </a:xfrm>
          <a:custGeom>
            <a:avLst/>
            <a:gdLst/>
            <a:ahLst/>
            <a:cxnLst/>
            <a:rect l="l" t="t" r="r" b="b"/>
            <a:pathLst>
              <a:path w="1153160" h="994410">
                <a:moveTo>
                  <a:pt x="0" y="496970"/>
                </a:moveTo>
                <a:lnTo>
                  <a:pt x="248485" y="0"/>
                </a:lnTo>
                <a:lnTo>
                  <a:pt x="904487" y="0"/>
                </a:lnTo>
                <a:lnTo>
                  <a:pt x="1152972" y="496970"/>
                </a:lnTo>
                <a:lnTo>
                  <a:pt x="904487" y="993941"/>
                </a:lnTo>
                <a:lnTo>
                  <a:pt x="248485" y="993941"/>
                </a:lnTo>
                <a:lnTo>
                  <a:pt x="0" y="496970"/>
                </a:lnTo>
                <a:close/>
              </a:path>
            </a:pathLst>
          </a:custGeom>
          <a:ln w="38099">
            <a:solidFill>
              <a:srgbClr val="EB810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91435" y="2903701"/>
            <a:ext cx="671073" cy="8282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29402" y="2827887"/>
            <a:ext cx="1153160" cy="994410"/>
          </a:xfrm>
          <a:custGeom>
            <a:avLst/>
            <a:gdLst/>
            <a:ahLst/>
            <a:cxnLst/>
            <a:rect l="l" t="t" r="r" b="b"/>
            <a:pathLst>
              <a:path w="1153160" h="994410">
                <a:moveTo>
                  <a:pt x="0" y="496970"/>
                </a:moveTo>
                <a:lnTo>
                  <a:pt x="248485" y="0"/>
                </a:lnTo>
                <a:lnTo>
                  <a:pt x="904487" y="0"/>
                </a:lnTo>
                <a:lnTo>
                  <a:pt x="1152972" y="496970"/>
                </a:lnTo>
                <a:lnTo>
                  <a:pt x="904487" y="993941"/>
                </a:lnTo>
                <a:lnTo>
                  <a:pt x="248485" y="993941"/>
                </a:lnTo>
                <a:lnTo>
                  <a:pt x="0" y="496970"/>
                </a:lnTo>
                <a:close/>
              </a:path>
            </a:pathLst>
          </a:custGeom>
          <a:ln w="38099">
            <a:solidFill>
              <a:srgbClr val="EB810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730543" y="2920503"/>
            <a:ext cx="788786" cy="85194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534263" y="2827887"/>
            <a:ext cx="1153160" cy="994410"/>
          </a:xfrm>
          <a:custGeom>
            <a:avLst/>
            <a:gdLst/>
            <a:ahLst/>
            <a:cxnLst/>
            <a:rect l="l" t="t" r="r" b="b"/>
            <a:pathLst>
              <a:path w="1153160" h="994410">
                <a:moveTo>
                  <a:pt x="0" y="496970"/>
                </a:moveTo>
                <a:lnTo>
                  <a:pt x="248485" y="0"/>
                </a:lnTo>
                <a:lnTo>
                  <a:pt x="904487" y="0"/>
                </a:lnTo>
                <a:lnTo>
                  <a:pt x="1152972" y="496970"/>
                </a:lnTo>
                <a:lnTo>
                  <a:pt x="904487" y="993941"/>
                </a:lnTo>
                <a:lnTo>
                  <a:pt x="248485" y="993941"/>
                </a:lnTo>
                <a:lnTo>
                  <a:pt x="0" y="496970"/>
                </a:lnTo>
                <a:close/>
              </a:path>
            </a:pathLst>
          </a:custGeom>
          <a:ln w="38099">
            <a:solidFill>
              <a:srgbClr val="EB810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685949" y="3441284"/>
            <a:ext cx="859699" cy="7613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523272" y="3380075"/>
            <a:ext cx="1153160" cy="994410"/>
          </a:xfrm>
          <a:custGeom>
            <a:avLst/>
            <a:gdLst/>
            <a:ahLst/>
            <a:cxnLst/>
            <a:rect l="l" t="t" r="r" b="b"/>
            <a:pathLst>
              <a:path w="1153160" h="994410">
                <a:moveTo>
                  <a:pt x="0" y="496970"/>
                </a:moveTo>
                <a:lnTo>
                  <a:pt x="248485" y="0"/>
                </a:lnTo>
                <a:lnTo>
                  <a:pt x="904487" y="0"/>
                </a:lnTo>
                <a:lnTo>
                  <a:pt x="1152972" y="496970"/>
                </a:lnTo>
                <a:lnTo>
                  <a:pt x="904487" y="993941"/>
                </a:lnTo>
                <a:lnTo>
                  <a:pt x="248485" y="993941"/>
                </a:lnTo>
                <a:lnTo>
                  <a:pt x="0" y="496970"/>
                </a:lnTo>
                <a:close/>
              </a:path>
            </a:pathLst>
          </a:custGeom>
          <a:ln w="38099">
            <a:solidFill>
              <a:srgbClr val="EB810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723573" y="4002622"/>
            <a:ext cx="723422" cy="8450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534263" y="3908602"/>
            <a:ext cx="1153160" cy="994410"/>
          </a:xfrm>
          <a:custGeom>
            <a:avLst/>
            <a:gdLst/>
            <a:ahLst/>
            <a:cxnLst/>
            <a:rect l="l" t="t" r="r" b="b"/>
            <a:pathLst>
              <a:path w="1153160" h="994410">
                <a:moveTo>
                  <a:pt x="0" y="496970"/>
                </a:moveTo>
                <a:lnTo>
                  <a:pt x="248485" y="0"/>
                </a:lnTo>
                <a:lnTo>
                  <a:pt x="904487" y="0"/>
                </a:lnTo>
                <a:lnTo>
                  <a:pt x="1152972" y="496970"/>
                </a:lnTo>
                <a:lnTo>
                  <a:pt x="904487" y="993941"/>
                </a:lnTo>
                <a:lnTo>
                  <a:pt x="248485" y="993941"/>
                </a:lnTo>
                <a:lnTo>
                  <a:pt x="0" y="496970"/>
                </a:lnTo>
                <a:close/>
              </a:path>
            </a:pathLst>
          </a:custGeom>
          <a:ln w="38099">
            <a:solidFill>
              <a:srgbClr val="EB810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663572" y="3412553"/>
            <a:ext cx="860958" cy="8924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519329" y="3364791"/>
            <a:ext cx="1153160" cy="994410"/>
          </a:xfrm>
          <a:custGeom>
            <a:avLst/>
            <a:gdLst/>
            <a:ahLst/>
            <a:cxnLst/>
            <a:rect l="l" t="t" r="r" b="b"/>
            <a:pathLst>
              <a:path w="1153160" h="994410">
                <a:moveTo>
                  <a:pt x="0" y="496970"/>
                </a:moveTo>
                <a:lnTo>
                  <a:pt x="248486" y="0"/>
                </a:lnTo>
                <a:lnTo>
                  <a:pt x="904487" y="0"/>
                </a:lnTo>
                <a:lnTo>
                  <a:pt x="1152972" y="496970"/>
                </a:lnTo>
                <a:lnTo>
                  <a:pt x="904487" y="993941"/>
                </a:lnTo>
                <a:lnTo>
                  <a:pt x="248486" y="993941"/>
                </a:lnTo>
                <a:lnTo>
                  <a:pt x="0" y="496970"/>
                </a:lnTo>
                <a:close/>
              </a:path>
            </a:pathLst>
          </a:custGeom>
          <a:ln w="38099">
            <a:solidFill>
              <a:srgbClr val="EB810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6284283" y="396411"/>
            <a:ext cx="2087880" cy="84201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400" spc="100" b="0">
                <a:latin typeface="Arial Narrow"/>
                <a:cs typeface="Arial Narrow"/>
              </a:rPr>
              <a:t>Content</a:t>
            </a:r>
            <a:endParaRPr sz="5400">
              <a:latin typeface="Arial Narrow"/>
              <a:cs typeface="Arial Narr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191033" y="1674571"/>
            <a:ext cx="2937510" cy="43357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910"/>
              </a:lnSpc>
            </a:pPr>
            <a:r>
              <a:rPr dirty="0" sz="1600" b="1">
                <a:solidFill>
                  <a:srgbClr val="984807"/>
                </a:solidFill>
                <a:latin typeface="Arial"/>
                <a:cs typeface="Arial"/>
              </a:rPr>
              <a:t>Section </a:t>
            </a:r>
            <a:r>
              <a:rPr dirty="0" sz="1600" spc="-5" b="1">
                <a:solidFill>
                  <a:srgbClr val="984807"/>
                </a:solidFill>
                <a:latin typeface="Arial"/>
                <a:cs typeface="Arial"/>
              </a:rPr>
              <a:t>1. </a:t>
            </a:r>
            <a:r>
              <a:rPr dirty="0" sz="1600">
                <a:solidFill>
                  <a:srgbClr val="984807"/>
                </a:solidFill>
                <a:latin typeface="Arial"/>
                <a:cs typeface="Arial"/>
              </a:rPr>
              <a:t>About the</a:t>
            </a:r>
            <a:r>
              <a:rPr dirty="0" sz="1600" spc="-95">
                <a:solidFill>
                  <a:srgbClr val="984807"/>
                </a:solidFill>
                <a:latin typeface="Arial"/>
                <a:cs typeface="Arial"/>
              </a:rPr>
              <a:t> </a:t>
            </a:r>
            <a:r>
              <a:rPr dirty="0" sz="1600" spc="-30">
                <a:solidFill>
                  <a:srgbClr val="984807"/>
                </a:solidFill>
                <a:latin typeface="Arial"/>
                <a:cs typeface="Arial"/>
              </a:rPr>
              <a:t>Toolkit</a:t>
            </a:r>
            <a:endParaRPr sz="1600">
              <a:latin typeface="Arial"/>
              <a:cs typeface="Arial"/>
            </a:endParaRPr>
          </a:p>
          <a:p>
            <a:pPr marL="812800" indent="-342900">
              <a:lnSpc>
                <a:spcPts val="1900"/>
              </a:lnSpc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dirty="0" sz="1600" spc="-10">
                <a:solidFill>
                  <a:srgbClr val="984807"/>
                </a:solidFill>
                <a:latin typeface="Calibri"/>
                <a:cs typeface="Calibri"/>
              </a:rPr>
              <a:t>Glosary</a:t>
            </a:r>
            <a:endParaRPr sz="1600">
              <a:latin typeface="Calibri"/>
              <a:cs typeface="Calibri"/>
            </a:endParaRPr>
          </a:p>
          <a:p>
            <a:pPr marL="812800" indent="-342900">
              <a:lnSpc>
                <a:spcPts val="1910"/>
              </a:lnSpc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dirty="0" sz="1600" spc="-15">
                <a:solidFill>
                  <a:srgbClr val="984807"/>
                </a:solidFill>
                <a:latin typeface="Calibri"/>
                <a:cs typeface="Calibri"/>
              </a:rPr>
              <a:t>Urban </a:t>
            </a:r>
            <a:r>
              <a:rPr dirty="0" sz="1600" spc="-40">
                <a:solidFill>
                  <a:srgbClr val="984807"/>
                </a:solidFill>
                <a:latin typeface="Calibri"/>
                <a:cs typeface="Calibri"/>
              </a:rPr>
              <a:t>and </a:t>
            </a:r>
            <a:r>
              <a:rPr dirty="0" sz="1600" spc="-10">
                <a:solidFill>
                  <a:srgbClr val="984807"/>
                </a:solidFill>
                <a:latin typeface="Calibri"/>
                <a:cs typeface="Calibri"/>
              </a:rPr>
              <a:t>Rural</a:t>
            </a:r>
            <a:r>
              <a:rPr dirty="0" sz="1600" spc="85">
                <a:solidFill>
                  <a:srgbClr val="984807"/>
                </a:solidFill>
                <a:latin typeface="Calibri"/>
                <a:cs typeface="Calibri"/>
              </a:rPr>
              <a:t> </a:t>
            </a:r>
            <a:r>
              <a:rPr dirty="0" sz="1600" spc="-35">
                <a:solidFill>
                  <a:srgbClr val="984807"/>
                </a:solidFill>
                <a:latin typeface="Calibri"/>
                <a:cs typeface="Calibri"/>
              </a:rPr>
              <a:t>Structure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984807"/>
              </a:buClr>
              <a:buFont typeface="Arial"/>
              <a:buChar char="•"/>
            </a:pP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ts val="1910"/>
              </a:lnSpc>
            </a:pPr>
            <a:r>
              <a:rPr dirty="0" sz="1600" b="1">
                <a:solidFill>
                  <a:srgbClr val="984807"/>
                </a:solidFill>
                <a:latin typeface="Arial"/>
                <a:cs typeface="Arial"/>
              </a:rPr>
              <a:t>Section </a:t>
            </a:r>
            <a:r>
              <a:rPr dirty="0" sz="1600" spc="-5" b="1">
                <a:solidFill>
                  <a:srgbClr val="984807"/>
                </a:solidFill>
                <a:latin typeface="Arial"/>
                <a:cs typeface="Arial"/>
              </a:rPr>
              <a:t>2. </a:t>
            </a:r>
            <a:r>
              <a:rPr dirty="0" sz="1600" spc="-20">
                <a:solidFill>
                  <a:srgbClr val="984807"/>
                </a:solidFill>
                <a:latin typeface="Arial"/>
                <a:cs typeface="Arial"/>
              </a:rPr>
              <a:t>Technical</a:t>
            </a:r>
            <a:r>
              <a:rPr dirty="0" sz="1600" spc="-95">
                <a:solidFill>
                  <a:srgbClr val="984807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984807"/>
                </a:solidFill>
                <a:latin typeface="Arial"/>
                <a:cs typeface="Arial"/>
              </a:rPr>
              <a:t>Criteria</a:t>
            </a:r>
            <a:endParaRPr sz="1600">
              <a:latin typeface="Arial"/>
              <a:cs typeface="Arial"/>
            </a:endParaRPr>
          </a:p>
          <a:p>
            <a:pPr marL="812800" indent="-342900">
              <a:lnSpc>
                <a:spcPts val="1900"/>
              </a:lnSpc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dirty="0" sz="1600" spc="-15">
                <a:solidFill>
                  <a:srgbClr val="984807"/>
                </a:solidFill>
                <a:latin typeface="Calibri"/>
                <a:cs typeface="Calibri"/>
              </a:rPr>
              <a:t>Principles</a:t>
            </a:r>
            <a:endParaRPr sz="1600">
              <a:latin typeface="Calibri"/>
              <a:cs typeface="Calibri"/>
            </a:endParaRPr>
          </a:p>
          <a:p>
            <a:pPr marL="812800" indent="-342900">
              <a:lnSpc>
                <a:spcPts val="1910"/>
              </a:lnSpc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dirty="0" sz="1600" spc="-35">
                <a:solidFill>
                  <a:srgbClr val="984807"/>
                </a:solidFill>
                <a:latin typeface="Calibri"/>
                <a:cs typeface="Calibri"/>
              </a:rPr>
              <a:t>Municipality</a:t>
            </a:r>
            <a:endParaRPr sz="1600">
              <a:latin typeface="Calibri"/>
              <a:cs typeface="Calibri"/>
            </a:endParaRPr>
          </a:p>
          <a:p>
            <a:pPr marL="812800" indent="-342900">
              <a:lnSpc>
                <a:spcPts val="1910"/>
              </a:lnSpc>
              <a:spcBef>
                <a:spcPts val="75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dirty="0" sz="1600" spc="-15">
                <a:solidFill>
                  <a:srgbClr val="984807"/>
                </a:solidFill>
                <a:latin typeface="Calibri"/>
                <a:cs typeface="Calibri"/>
              </a:rPr>
              <a:t>Urban</a:t>
            </a:r>
            <a:r>
              <a:rPr dirty="0" sz="1600" spc="-60">
                <a:solidFill>
                  <a:srgbClr val="984807"/>
                </a:solidFill>
                <a:latin typeface="Calibri"/>
                <a:cs typeface="Calibri"/>
              </a:rPr>
              <a:t> </a:t>
            </a:r>
            <a:r>
              <a:rPr dirty="0" sz="1600" spc="-15">
                <a:solidFill>
                  <a:srgbClr val="984807"/>
                </a:solidFill>
                <a:latin typeface="Calibri"/>
                <a:cs typeface="Calibri"/>
              </a:rPr>
              <a:t>image</a:t>
            </a:r>
            <a:endParaRPr sz="1600">
              <a:latin typeface="Calibri"/>
              <a:cs typeface="Calibri"/>
            </a:endParaRPr>
          </a:p>
          <a:p>
            <a:pPr marL="812800" indent="-342900">
              <a:lnSpc>
                <a:spcPts val="1900"/>
              </a:lnSpc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dirty="0" sz="1600" spc="-15">
                <a:solidFill>
                  <a:srgbClr val="984807"/>
                </a:solidFill>
                <a:latin typeface="Calibri"/>
                <a:cs typeface="Calibri"/>
              </a:rPr>
              <a:t>Accesibility</a:t>
            </a:r>
            <a:endParaRPr sz="1600">
              <a:latin typeface="Calibri"/>
              <a:cs typeface="Calibri"/>
            </a:endParaRPr>
          </a:p>
          <a:p>
            <a:pPr marL="812800" indent="-342900">
              <a:lnSpc>
                <a:spcPts val="1900"/>
              </a:lnSpc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dirty="0" sz="1600">
                <a:solidFill>
                  <a:srgbClr val="984807"/>
                </a:solidFill>
                <a:latin typeface="Calibri"/>
                <a:cs typeface="Calibri"/>
              </a:rPr>
              <a:t>Bicycle </a:t>
            </a:r>
            <a:r>
              <a:rPr dirty="0" sz="1600" spc="-40">
                <a:solidFill>
                  <a:srgbClr val="984807"/>
                </a:solidFill>
                <a:latin typeface="Calibri"/>
                <a:cs typeface="Calibri"/>
              </a:rPr>
              <a:t>Infrastructure</a:t>
            </a:r>
            <a:endParaRPr sz="1600">
              <a:latin typeface="Calibri"/>
              <a:cs typeface="Calibri"/>
            </a:endParaRPr>
          </a:p>
          <a:p>
            <a:pPr marL="812800" indent="-342900">
              <a:lnSpc>
                <a:spcPts val="1900"/>
              </a:lnSpc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dirty="0" sz="1600" spc="-15">
                <a:solidFill>
                  <a:srgbClr val="984807"/>
                </a:solidFill>
                <a:latin typeface="Calibri"/>
                <a:cs typeface="Calibri"/>
              </a:rPr>
              <a:t>Urban</a:t>
            </a:r>
            <a:r>
              <a:rPr dirty="0" sz="1600" spc="-60">
                <a:solidFill>
                  <a:srgbClr val="984807"/>
                </a:solidFill>
                <a:latin typeface="Calibri"/>
                <a:cs typeface="Calibri"/>
              </a:rPr>
              <a:t> </a:t>
            </a:r>
            <a:r>
              <a:rPr dirty="0" sz="1600" spc="-50">
                <a:solidFill>
                  <a:srgbClr val="984807"/>
                </a:solidFill>
                <a:latin typeface="Calibri"/>
                <a:cs typeface="Calibri"/>
              </a:rPr>
              <a:t>furniture</a:t>
            </a:r>
            <a:endParaRPr sz="1600">
              <a:latin typeface="Calibri"/>
              <a:cs typeface="Calibri"/>
            </a:endParaRPr>
          </a:p>
          <a:p>
            <a:pPr marL="812800" indent="-342900">
              <a:lnSpc>
                <a:spcPts val="1900"/>
              </a:lnSpc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dirty="0" sz="1600" spc="-45">
                <a:solidFill>
                  <a:srgbClr val="984807"/>
                </a:solidFill>
                <a:latin typeface="Calibri"/>
                <a:cs typeface="Calibri"/>
              </a:rPr>
              <a:t>Transit</a:t>
            </a:r>
            <a:endParaRPr sz="1600">
              <a:latin typeface="Calibri"/>
              <a:cs typeface="Calibri"/>
            </a:endParaRPr>
          </a:p>
          <a:p>
            <a:pPr marL="812800" indent="-342900">
              <a:lnSpc>
                <a:spcPts val="1910"/>
              </a:lnSpc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dirty="0" sz="1600" spc="-25">
                <a:solidFill>
                  <a:srgbClr val="984807"/>
                </a:solidFill>
                <a:latin typeface="Calibri"/>
                <a:cs typeface="Calibri"/>
              </a:rPr>
              <a:t>Wayfinding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984807"/>
              </a:buClr>
              <a:buFont typeface="Arial"/>
              <a:buChar char="•"/>
            </a:pP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b="1">
                <a:solidFill>
                  <a:srgbClr val="984807"/>
                </a:solidFill>
                <a:latin typeface="Arial"/>
                <a:cs typeface="Arial"/>
              </a:rPr>
              <a:t>Section </a:t>
            </a:r>
            <a:r>
              <a:rPr dirty="0" sz="1600" spc="-5" b="1">
                <a:solidFill>
                  <a:srgbClr val="984807"/>
                </a:solidFill>
                <a:latin typeface="Arial"/>
                <a:cs typeface="Arial"/>
              </a:rPr>
              <a:t>3.</a:t>
            </a:r>
            <a:r>
              <a:rPr dirty="0" sz="1600" spc="-95" b="1">
                <a:solidFill>
                  <a:srgbClr val="984807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984807"/>
                </a:solidFill>
                <a:latin typeface="Arial"/>
                <a:cs typeface="Arial"/>
              </a:rPr>
              <a:t>Criteria</a:t>
            </a:r>
            <a:endParaRPr sz="1600">
              <a:latin typeface="Arial"/>
              <a:cs typeface="Arial"/>
            </a:endParaRPr>
          </a:p>
          <a:p>
            <a:pPr marL="812800" indent="-342900">
              <a:lnSpc>
                <a:spcPts val="1910"/>
              </a:lnSpc>
              <a:spcBef>
                <a:spcPts val="80"/>
              </a:spcBef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dirty="0" sz="1600" spc="10">
                <a:solidFill>
                  <a:srgbClr val="984807"/>
                </a:solidFill>
                <a:latin typeface="Calibri"/>
                <a:cs typeface="Calibri"/>
              </a:rPr>
              <a:t>Parks </a:t>
            </a:r>
            <a:r>
              <a:rPr dirty="0" sz="1600" spc="-40">
                <a:solidFill>
                  <a:srgbClr val="984807"/>
                </a:solidFill>
                <a:latin typeface="Calibri"/>
                <a:cs typeface="Calibri"/>
              </a:rPr>
              <a:t>and</a:t>
            </a:r>
            <a:r>
              <a:rPr dirty="0" sz="1600" spc="-10">
                <a:solidFill>
                  <a:srgbClr val="984807"/>
                </a:solidFill>
                <a:latin typeface="Calibri"/>
                <a:cs typeface="Calibri"/>
              </a:rPr>
              <a:t> </a:t>
            </a:r>
            <a:r>
              <a:rPr dirty="0" sz="1600" spc="-35">
                <a:solidFill>
                  <a:srgbClr val="984807"/>
                </a:solidFill>
                <a:latin typeface="Calibri"/>
                <a:cs typeface="Calibri"/>
              </a:rPr>
              <a:t>recreation</a:t>
            </a:r>
            <a:endParaRPr sz="1600">
              <a:latin typeface="Calibri"/>
              <a:cs typeface="Calibri"/>
            </a:endParaRPr>
          </a:p>
          <a:p>
            <a:pPr marL="812800" indent="-342900">
              <a:lnSpc>
                <a:spcPts val="1900"/>
              </a:lnSpc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dirty="0" sz="1600" spc="-25">
                <a:solidFill>
                  <a:srgbClr val="984807"/>
                </a:solidFill>
                <a:latin typeface="Calibri"/>
                <a:cs typeface="Calibri"/>
              </a:rPr>
              <a:t>Pavement </a:t>
            </a:r>
            <a:r>
              <a:rPr dirty="0" sz="1600" spc="-40">
                <a:solidFill>
                  <a:srgbClr val="984807"/>
                </a:solidFill>
                <a:latin typeface="Calibri"/>
                <a:cs typeface="Calibri"/>
              </a:rPr>
              <a:t>and</a:t>
            </a:r>
            <a:r>
              <a:rPr dirty="0" sz="1600">
                <a:solidFill>
                  <a:srgbClr val="984807"/>
                </a:solidFill>
                <a:latin typeface="Calibri"/>
                <a:cs typeface="Calibri"/>
              </a:rPr>
              <a:t> </a:t>
            </a:r>
            <a:r>
              <a:rPr dirty="0" sz="1600" spc="-35">
                <a:solidFill>
                  <a:srgbClr val="984807"/>
                </a:solidFill>
                <a:latin typeface="Calibri"/>
                <a:cs typeface="Calibri"/>
              </a:rPr>
              <a:t>mediums</a:t>
            </a:r>
            <a:endParaRPr sz="1600">
              <a:latin typeface="Calibri"/>
              <a:cs typeface="Calibri"/>
            </a:endParaRPr>
          </a:p>
          <a:p>
            <a:pPr marL="812800" indent="-342900">
              <a:lnSpc>
                <a:spcPts val="1910"/>
              </a:lnSpc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dirty="0" sz="1600">
                <a:solidFill>
                  <a:srgbClr val="984807"/>
                </a:solidFill>
                <a:latin typeface="Calibri"/>
                <a:cs typeface="Calibri"/>
              </a:rPr>
              <a:t>Roads</a:t>
            </a:r>
            <a:r>
              <a:rPr dirty="0" sz="1600" spc="-60">
                <a:solidFill>
                  <a:srgbClr val="984807"/>
                </a:solidFill>
                <a:latin typeface="Calibri"/>
                <a:cs typeface="Calibri"/>
              </a:rPr>
              <a:t> </a:t>
            </a:r>
            <a:r>
              <a:rPr dirty="0" sz="1600" spc="-30">
                <a:solidFill>
                  <a:srgbClr val="984807"/>
                </a:solidFill>
                <a:latin typeface="Calibri"/>
                <a:cs typeface="Calibri"/>
              </a:rPr>
              <a:t>criteria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82137" y="1325879"/>
            <a:ext cx="8009312" cy="11637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29403" y="1364698"/>
            <a:ext cx="7916545" cy="0"/>
          </a:xfrm>
          <a:custGeom>
            <a:avLst/>
            <a:gdLst/>
            <a:ahLst/>
            <a:cxnLst/>
            <a:rect l="l" t="t" r="r" b="b"/>
            <a:pathLst>
              <a:path w="7916545" h="0">
                <a:moveTo>
                  <a:pt x="7916263" y="0"/>
                </a:moveTo>
                <a:lnTo>
                  <a:pt x="0" y="1"/>
                </a:lnTo>
              </a:path>
            </a:pathLst>
          </a:custGeom>
          <a:ln w="25399">
            <a:solidFill>
              <a:srgbClr val="EB8104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2644"/>
            <a:ext cx="9143998" cy="460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4275" y="598397"/>
            <a:ext cx="3434715" cy="59055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45">
                <a:latin typeface="Trebuchet MS"/>
                <a:cs typeface="Trebuchet MS"/>
              </a:rPr>
              <a:t>Current</a:t>
            </a:r>
            <a:r>
              <a:rPr dirty="0" spc="-130">
                <a:latin typeface="Trebuchet MS"/>
                <a:cs typeface="Trebuchet MS"/>
              </a:rPr>
              <a:t> </a:t>
            </a:r>
            <a:r>
              <a:rPr dirty="0" spc="-110">
                <a:latin typeface="Trebuchet MS"/>
                <a:cs typeface="Trebuchet MS"/>
              </a:rPr>
              <a:t>situation</a:t>
            </a:r>
          </a:p>
        </p:txBody>
      </p:sp>
      <p:sp>
        <p:nvSpPr>
          <p:cNvPr id="4" name="object 4"/>
          <p:cNvSpPr/>
          <p:nvPr/>
        </p:nvSpPr>
        <p:spPr>
          <a:xfrm>
            <a:off x="395535" y="1163877"/>
            <a:ext cx="3265170" cy="369570"/>
          </a:xfrm>
          <a:custGeom>
            <a:avLst/>
            <a:gdLst/>
            <a:ahLst/>
            <a:cxnLst/>
            <a:rect l="l" t="t" r="r" b="b"/>
            <a:pathLst>
              <a:path w="3265170" h="369569">
                <a:moveTo>
                  <a:pt x="0" y="369332"/>
                </a:moveTo>
                <a:lnTo>
                  <a:pt x="3264890" y="369332"/>
                </a:lnTo>
                <a:lnTo>
                  <a:pt x="3264890" y="0"/>
                </a:lnTo>
                <a:lnTo>
                  <a:pt x="0" y="0"/>
                </a:lnTo>
                <a:lnTo>
                  <a:pt x="0" y="3693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74275" y="1209597"/>
            <a:ext cx="3075940" cy="3016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20" b="1">
                <a:solidFill>
                  <a:srgbClr val="404040"/>
                </a:solidFill>
                <a:latin typeface="Trebuchet MS"/>
                <a:cs typeface="Trebuchet MS"/>
              </a:rPr>
              <a:t>Existing </a:t>
            </a:r>
            <a:r>
              <a:rPr dirty="0" sz="1800" spc="-50" b="1">
                <a:solidFill>
                  <a:srgbClr val="404040"/>
                </a:solidFill>
                <a:latin typeface="Trebuchet MS"/>
                <a:cs typeface="Trebuchet MS"/>
              </a:rPr>
              <a:t>bicycle</a:t>
            </a:r>
            <a:r>
              <a:rPr dirty="0" sz="1800" spc="-12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 spc="-60" b="1">
                <a:solidFill>
                  <a:srgbClr val="404040"/>
                </a:solidFill>
                <a:latin typeface="Trebuchet MS"/>
                <a:cs typeface="Trebuchet MS"/>
              </a:rPr>
              <a:t>infrastructure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39137" y="5356950"/>
            <a:ext cx="1578610" cy="3956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78100"/>
              </a:lnSpc>
            </a:pPr>
            <a:r>
              <a:rPr dirty="0" sz="1600" spc="-55">
                <a:solidFill>
                  <a:srgbClr val="53585F"/>
                </a:solidFill>
                <a:latin typeface="Calibri"/>
                <a:cs typeface="Calibri"/>
              </a:rPr>
              <a:t>Metropolitan </a:t>
            </a:r>
            <a:r>
              <a:rPr dirty="0" sz="1600" spc="10">
                <a:solidFill>
                  <a:srgbClr val="53585F"/>
                </a:solidFill>
                <a:latin typeface="Calibri"/>
                <a:cs typeface="Calibri"/>
              </a:rPr>
              <a:t>Area  </a:t>
            </a:r>
            <a:r>
              <a:rPr dirty="0" sz="1600" spc="-40">
                <a:solidFill>
                  <a:srgbClr val="53585F"/>
                </a:solidFill>
                <a:latin typeface="Calibri"/>
                <a:cs typeface="Calibri"/>
              </a:rPr>
              <a:t>Tecomán </a:t>
            </a:r>
            <a:r>
              <a:rPr dirty="0" sz="1600" spc="30">
                <a:solidFill>
                  <a:srgbClr val="53585F"/>
                </a:solidFill>
                <a:latin typeface="Calibri"/>
                <a:cs typeface="Calibri"/>
              </a:rPr>
              <a:t>- </a:t>
            </a:r>
            <a:r>
              <a:rPr dirty="0" sz="1600" spc="-10">
                <a:solidFill>
                  <a:srgbClr val="53585F"/>
                </a:solidFill>
                <a:latin typeface="Calibri"/>
                <a:cs typeface="Calibri"/>
              </a:rPr>
              <a:t>Armería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2654" y="4147341"/>
            <a:ext cx="899160" cy="3956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363220">
              <a:lnSpc>
                <a:spcPct val="78100"/>
              </a:lnSpc>
            </a:pPr>
            <a:r>
              <a:rPr dirty="0" sz="1600" spc="-25">
                <a:solidFill>
                  <a:srgbClr val="53585F"/>
                </a:solidFill>
                <a:latin typeface="Calibri"/>
                <a:cs typeface="Calibri"/>
              </a:rPr>
              <a:t>City</a:t>
            </a:r>
            <a:r>
              <a:rPr dirty="0" sz="1600" spc="-60">
                <a:solidFill>
                  <a:srgbClr val="53585F"/>
                </a:solidFill>
                <a:latin typeface="Calibri"/>
                <a:cs typeface="Calibri"/>
              </a:rPr>
              <a:t> </a:t>
            </a:r>
            <a:r>
              <a:rPr dirty="0" sz="1600" spc="-50">
                <a:solidFill>
                  <a:srgbClr val="53585F"/>
                </a:solidFill>
                <a:latin typeface="Calibri"/>
                <a:cs typeface="Calibri"/>
              </a:rPr>
              <a:t>of  </a:t>
            </a:r>
            <a:r>
              <a:rPr dirty="0" sz="1600" spc="-30">
                <a:solidFill>
                  <a:srgbClr val="53585F"/>
                </a:solidFill>
                <a:latin typeface="Calibri"/>
                <a:cs typeface="Calibri"/>
              </a:rPr>
              <a:t>Manzanillo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09356" y="1691952"/>
            <a:ext cx="2044064" cy="8197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156210">
              <a:lnSpc>
                <a:spcPct val="78100"/>
              </a:lnSpc>
            </a:pPr>
            <a:r>
              <a:rPr dirty="0" sz="1600" spc="-55">
                <a:solidFill>
                  <a:srgbClr val="53585F"/>
                </a:solidFill>
                <a:latin typeface="Calibri"/>
                <a:cs typeface="Calibri"/>
              </a:rPr>
              <a:t>Metropolitan </a:t>
            </a:r>
            <a:r>
              <a:rPr dirty="0" sz="1600" spc="10">
                <a:solidFill>
                  <a:srgbClr val="53585F"/>
                </a:solidFill>
                <a:latin typeface="Calibri"/>
                <a:cs typeface="Calibri"/>
              </a:rPr>
              <a:t>Area  </a:t>
            </a:r>
            <a:r>
              <a:rPr dirty="0" sz="1600" spc="-20">
                <a:solidFill>
                  <a:srgbClr val="53585F"/>
                </a:solidFill>
                <a:latin typeface="Calibri"/>
                <a:cs typeface="Calibri"/>
              </a:rPr>
              <a:t>Colima-Villa </a:t>
            </a:r>
            <a:r>
              <a:rPr dirty="0" sz="1600" spc="-45">
                <a:solidFill>
                  <a:srgbClr val="53585F"/>
                </a:solidFill>
                <a:latin typeface="Calibri"/>
                <a:cs typeface="Calibri"/>
              </a:rPr>
              <a:t>de</a:t>
            </a:r>
            <a:r>
              <a:rPr dirty="0" sz="1600" spc="5">
                <a:solidFill>
                  <a:srgbClr val="53585F"/>
                </a:solidFill>
                <a:latin typeface="Calibri"/>
                <a:cs typeface="Calibri"/>
              </a:rPr>
              <a:t> </a:t>
            </a:r>
            <a:r>
              <a:rPr dirty="0" sz="1600" spc="10">
                <a:solidFill>
                  <a:srgbClr val="53585F"/>
                </a:solidFill>
                <a:latin typeface="Calibri"/>
                <a:cs typeface="Calibri"/>
              </a:rPr>
              <a:t>Álvarez</a:t>
            </a:r>
            <a:endParaRPr sz="1600">
              <a:latin typeface="Calibri"/>
              <a:cs typeface="Calibri"/>
            </a:endParaRPr>
          </a:p>
          <a:p>
            <a:pPr marL="597535">
              <a:lnSpc>
                <a:spcPts val="3325"/>
              </a:lnSpc>
            </a:pPr>
            <a:r>
              <a:rPr dirty="0" sz="2800" spc="75">
                <a:solidFill>
                  <a:srgbClr val="FF6600"/>
                </a:solidFill>
                <a:latin typeface="Arial Narrow"/>
                <a:cs typeface="Arial Narrow"/>
              </a:rPr>
              <a:t>14.8</a:t>
            </a:r>
            <a:r>
              <a:rPr dirty="0" sz="2800" spc="-35">
                <a:solidFill>
                  <a:srgbClr val="FF6600"/>
                </a:solidFill>
                <a:latin typeface="Arial Narrow"/>
                <a:cs typeface="Arial Narrow"/>
              </a:rPr>
              <a:t> </a:t>
            </a:r>
            <a:r>
              <a:rPr dirty="0" sz="2800" spc="90">
                <a:solidFill>
                  <a:srgbClr val="FF6600"/>
                </a:solidFill>
                <a:latin typeface="Arial Narrow"/>
                <a:cs typeface="Arial Narrow"/>
              </a:rPr>
              <a:t>miles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568029" y="2166186"/>
            <a:ext cx="0" cy="342900"/>
          </a:xfrm>
          <a:custGeom>
            <a:avLst/>
            <a:gdLst/>
            <a:ahLst/>
            <a:cxnLst/>
            <a:rect l="l" t="t" r="r" b="b"/>
            <a:pathLst>
              <a:path w="0" h="342900">
                <a:moveTo>
                  <a:pt x="0" y="342839"/>
                </a:moveTo>
                <a:lnTo>
                  <a:pt x="0" y="0"/>
                </a:lnTo>
              </a:path>
            </a:pathLst>
          </a:custGeom>
          <a:ln w="126999">
            <a:solidFill>
              <a:srgbClr val="89A24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7609058" y="5350206"/>
            <a:ext cx="1459230" cy="4432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75">
                <a:solidFill>
                  <a:srgbClr val="FF6600"/>
                </a:solidFill>
                <a:latin typeface="Arial Narrow"/>
                <a:cs typeface="Arial Narrow"/>
              </a:rPr>
              <a:t>11.2</a:t>
            </a:r>
            <a:r>
              <a:rPr dirty="0" sz="2800" spc="-35">
                <a:solidFill>
                  <a:srgbClr val="FF6600"/>
                </a:solidFill>
                <a:latin typeface="Arial Narrow"/>
                <a:cs typeface="Arial Narrow"/>
              </a:rPr>
              <a:t> </a:t>
            </a:r>
            <a:r>
              <a:rPr dirty="0" sz="2800" spc="90">
                <a:solidFill>
                  <a:srgbClr val="FF6600"/>
                </a:solidFill>
                <a:latin typeface="Arial Narrow"/>
                <a:cs typeface="Arial Narrow"/>
              </a:rPr>
              <a:t>miles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450525" y="5397634"/>
            <a:ext cx="0" cy="342900"/>
          </a:xfrm>
          <a:custGeom>
            <a:avLst/>
            <a:gdLst/>
            <a:ahLst/>
            <a:cxnLst/>
            <a:rect l="l" t="t" r="r" b="b"/>
            <a:pathLst>
              <a:path w="0" h="342900">
                <a:moveTo>
                  <a:pt x="0" y="342840"/>
                </a:moveTo>
                <a:lnTo>
                  <a:pt x="0" y="0"/>
                </a:lnTo>
              </a:path>
            </a:pathLst>
          </a:custGeom>
          <a:ln w="126999">
            <a:solidFill>
              <a:srgbClr val="89A24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306201" y="4097581"/>
            <a:ext cx="1285875" cy="4432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70">
                <a:solidFill>
                  <a:srgbClr val="FF6600"/>
                </a:solidFill>
                <a:latin typeface="Arial Narrow"/>
                <a:cs typeface="Arial Narrow"/>
              </a:rPr>
              <a:t>1.7</a:t>
            </a:r>
            <a:r>
              <a:rPr dirty="0" sz="2800" spc="-35">
                <a:solidFill>
                  <a:srgbClr val="FF6600"/>
                </a:solidFill>
                <a:latin typeface="Arial Narrow"/>
                <a:cs typeface="Arial Narrow"/>
              </a:rPr>
              <a:t> </a:t>
            </a:r>
            <a:r>
              <a:rPr dirty="0" sz="2800" spc="90">
                <a:solidFill>
                  <a:srgbClr val="FF6600"/>
                </a:solidFill>
                <a:latin typeface="Arial Narrow"/>
                <a:cs typeface="Arial Narrow"/>
              </a:rPr>
              <a:t>miles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10588" y="4175080"/>
            <a:ext cx="0" cy="342900"/>
          </a:xfrm>
          <a:custGeom>
            <a:avLst/>
            <a:gdLst/>
            <a:ahLst/>
            <a:cxnLst/>
            <a:rect l="l" t="t" r="r" b="b"/>
            <a:pathLst>
              <a:path w="0" h="342900">
                <a:moveTo>
                  <a:pt x="0" y="342839"/>
                </a:moveTo>
                <a:lnTo>
                  <a:pt x="0" y="0"/>
                </a:lnTo>
              </a:path>
            </a:pathLst>
          </a:custGeom>
          <a:ln w="126999">
            <a:solidFill>
              <a:srgbClr val="89A24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02639" y="1750446"/>
            <a:ext cx="5658485" cy="4041775"/>
          </a:xfrm>
          <a:custGeom>
            <a:avLst/>
            <a:gdLst/>
            <a:ahLst/>
            <a:cxnLst/>
            <a:rect l="l" t="t" r="r" b="b"/>
            <a:pathLst>
              <a:path w="5658485" h="4041775">
                <a:moveTo>
                  <a:pt x="5462806" y="1969096"/>
                </a:moveTo>
                <a:lnTo>
                  <a:pt x="1661607" y="1969096"/>
                </a:lnTo>
                <a:lnTo>
                  <a:pt x="1702959" y="1971619"/>
                </a:lnTo>
                <a:lnTo>
                  <a:pt x="1741733" y="1984228"/>
                </a:lnTo>
                <a:lnTo>
                  <a:pt x="1776160" y="2006090"/>
                </a:lnTo>
                <a:lnTo>
                  <a:pt x="1804375" y="2036267"/>
                </a:lnTo>
                <a:lnTo>
                  <a:pt x="1832699" y="2104888"/>
                </a:lnTo>
                <a:lnTo>
                  <a:pt x="1834398" y="2141935"/>
                </a:lnTo>
                <a:lnTo>
                  <a:pt x="1827427" y="2178841"/>
                </a:lnTo>
                <a:lnTo>
                  <a:pt x="1641698" y="2260606"/>
                </a:lnTo>
                <a:lnTo>
                  <a:pt x="1709022" y="2400748"/>
                </a:lnTo>
                <a:lnTo>
                  <a:pt x="2041710" y="2490558"/>
                </a:lnTo>
                <a:lnTo>
                  <a:pt x="2663078" y="2740158"/>
                </a:lnTo>
                <a:lnTo>
                  <a:pt x="3337099" y="3176487"/>
                </a:lnTo>
                <a:lnTo>
                  <a:pt x="4119310" y="3712544"/>
                </a:lnTo>
                <a:lnTo>
                  <a:pt x="4418990" y="4041475"/>
                </a:lnTo>
                <a:lnTo>
                  <a:pt x="4472430" y="3956529"/>
                </a:lnTo>
                <a:lnTo>
                  <a:pt x="4554423" y="3861480"/>
                </a:lnTo>
                <a:lnTo>
                  <a:pt x="4620699" y="3723209"/>
                </a:lnTo>
                <a:lnTo>
                  <a:pt x="4788092" y="3621050"/>
                </a:lnTo>
                <a:lnTo>
                  <a:pt x="4914093" y="3556685"/>
                </a:lnTo>
                <a:lnTo>
                  <a:pt x="5006827" y="3429266"/>
                </a:lnTo>
                <a:lnTo>
                  <a:pt x="4978011" y="3284634"/>
                </a:lnTo>
                <a:lnTo>
                  <a:pt x="4939765" y="3119607"/>
                </a:lnTo>
                <a:lnTo>
                  <a:pt x="4993467" y="3027738"/>
                </a:lnTo>
                <a:lnTo>
                  <a:pt x="5307780" y="3027738"/>
                </a:lnTo>
                <a:lnTo>
                  <a:pt x="5347374" y="2971794"/>
                </a:lnTo>
                <a:lnTo>
                  <a:pt x="5526816" y="2833149"/>
                </a:lnTo>
                <a:lnTo>
                  <a:pt x="5658320" y="2643611"/>
                </a:lnTo>
                <a:lnTo>
                  <a:pt x="5648628" y="2413845"/>
                </a:lnTo>
                <a:lnTo>
                  <a:pt x="5553274" y="2246574"/>
                </a:lnTo>
                <a:lnTo>
                  <a:pt x="5442204" y="2067887"/>
                </a:lnTo>
                <a:lnTo>
                  <a:pt x="5462806" y="1969096"/>
                </a:lnTo>
                <a:close/>
              </a:path>
              <a:path w="5658485" h="4041775">
                <a:moveTo>
                  <a:pt x="5307780" y="3027738"/>
                </a:moveTo>
                <a:lnTo>
                  <a:pt x="4993467" y="3027738"/>
                </a:lnTo>
                <a:lnTo>
                  <a:pt x="5215085" y="3158712"/>
                </a:lnTo>
                <a:lnTo>
                  <a:pt x="5307780" y="3027738"/>
                </a:lnTo>
                <a:close/>
              </a:path>
              <a:path w="5658485" h="4041775">
                <a:moveTo>
                  <a:pt x="1339602" y="1978007"/>
                </a:moveTo>
                <a:lnTo>
                  <a:pt x="1341984" y="1983995"/>
                </a:lnTo>
                <a:lnTo>
                  <a:pt x="1364296" y="2008105"/>
                </a:lnTo>
                <a:lnTo>
                  <a:pt x="1394932" y="2022796"/>
                </a:lnTo>
                <a:lnTo>
                  <a:pt x="1339602" y="1978007"/>
                </a:lnTo>
                <a:close/>
              </a:path>
              <a:path w="5658485" h="4041775">
                <a:moveTo>
                  <a:pt x="5488168" y="1847477"/>
                </a:moveTo>
                <a:lnTo>
                  <a:pt x="1421128" y="1847477"/>
                </a:lnTo>
                <a:lnTo>
                  <a:pt x="1563372" y="1895750"/>
                </a:lnTo>
                <a:lnTo>
                  <a:pt x="1545600" y="1915809"/>
                </a:lnTo>
                <a:lnTo>
                  <a:pt x="1538093" y="1940445"/>
                </a:lnTo>
                <a:lnTo>
                  <a:pt x="1541196" y="1966029"/>
                </a:lnTo>
                <a:lnTo>
                  <a:pt x="1555252" y="1988929"/>
                </a:lnTo>
                <a:lnTo>
                  <a:pt x="1582958" y="2006090"/>
                </a:lnTo>
                <a:lnTo>
                  <a:pt x="1613832" y="2007780"/>
                </a:lnTo>
                <a:lnTo>
                  <a:pt x="1642005" y="1995086"/>
                </a:lnTo>
                <a:lnTo>
                  <a:pt x="1661607" y="1969096"/>
                </a:lnTo>
                <a:lnTo>
                  <a:pt x="5462806" y="1969096"/>
                </a:lnTo>
                <a:lnTo>
                  <a:pt x="5488168" y="1847477"/>
                </a:lnTo>
                <a:close/>
              </a:path>
              <a:path w="5658485" h="4041775">
                <a:moveTo>
                  <a:pt x="0" y="1513682"/>
                </a:moveTo>
                <a:lnTo>
                  <a:pt x="490911" y="1737647"/>
                </a:lnTo>
                <a:lnTo>
                  <a:pt x="1158383" y="1987994"/>
                </a:lnTo>
                <a:lnTo>
                  <a:pt x="1292768" y="1940095"/>
                </a:lnTo>
                <a:lnTo>
                  <a:pt x="1329787" y="1940095"/>
                </a:lnTo>
                <a:lnTo>
                  <a:pt x="1341300" y="1889655"/>
                </a:lnTo>
                <a:lnTo>
                  <a:pt x="1389345" y="1851760"/>
                </a:lnTo>
                <a:lnTo>
                  <a:pt x="1421128" y="1847477"/>
                </a:lnTo>
                <a:lnTo>
                  <a:pt x="5488168" y="1847477"/>
                </a:lnTo>
                <a:lnTo>
                  <a:pt x="5496167" y="1809121"/>
                </a:lnTo>
                <a:lnTo>
                  <a:pt x="5589848" y="1625758"/>
                </a:lnTo>
                <a:lnTo>
                  <a:pt x="348667" y="1625758"/>
                </a:lnTo>
                <a:lnTo>
                  <a:pt x="0" y="1513682"/>
                </a:lnTo>
                <a:close/>
              </a:path>
              <a:path w="5658485" h="4041775">
                <a:moveTo>
                  <a:pt x="1329787" y="1940095"/>
                </a:moveTo>
                <a:lnTo>
                  <a:pt x="1292768" y="1940095"/>
                </a:lnTo>
                <a:lnTo>
                  <a:pt x="1339602" y="1978007"/>
                </a:lnTo>
                <a:lnTo>
                  <a:pt x="1329840" y="1953464"/>
                </a:lnTo>
                <a:lnTo>
                  <a:pt x="1329787" y="1940095"/>
                </a:lnTo>
                <a:close/>
              </a:path>
              <a:path w="5658485" h="4041775">
                <a:moveTo>
                  <a:pt x="773566" y="1180821"/>
                </a:moveTo>
                <a:lnTo>
                  <a:pt x="519465" y="1567568"/>
                </a:lnTo>
                <a:lnTo>
                  <a:pt x="348667" y="1625758"/>
                </a:lnTo>
                <a:lnTo>
                  <a:pt x="5589848" y="1625758"/>
                </a:lnTo>
                <a:lnTo>
                  <a:pt x="5598070" y="1609666"/>
                </a:lnTo>
                <a:lnTo>
                  <a:pt x="5541748" y="1437904"/>
                </a:lnTo>
                <a:lnTo>
                  <a:pt x="5541748" y="1349216"/>
                </a:lnTo>
                <a:lnTo>
                  <a:pt x="1049408" y="1349216"/>
                </a:lnTo>
                <a:lnTo>
                  <a:pt x="773566" y="1180821"/>
                </a:lnTo>
                <a:close/>
              </a:path>
              <a:path w="5658485" h="4041775">
                <a:moveTo>
                  <a:pt x="1328919" y="1062009"/>
                </a:moveTo>
                <a:lnTo>
                  <a:pt x="1160479" y="1119077"/>
                </a:lnTo>
                <a:lnTo>
                  <a:pt x="1049408" y="1349216"/>
                </a:lnTo>
                <a:lnTo>
                  <a:pt x="5541748" y="1349216"/>
                </a:lnTo>
                <a:lnTo>
                  <a:pt x="5541748" y="1154626"/>
                </a:lnTo>
                <a:lnTo>
                  <a:pt x="1355901" y="1154626"/>
                </a:lnTo>
                <a:lnTo>
                  <a:pt x="1328919" y="1062009"/>
                </a:lnTo>
                <a:close/>
              </a:path>
              <a:path w="5658485" h="4041775">
                <a:moveTo>
                  <a:pt x="1971767" y="946565"/>
                </a:moveTo>
                <a:lnTo>
                  <a:pt x="1355901" y="1154626"/>
                </a:lnTo>
                <a:lnTo>
                  <a:pt x="5541748" y="1154626"/>
                </a:lnTo>
                <a:lnTo>
                  <a:pt x="5541748" y="1038059"/>
                </a:lnTo>
                <a:lnTo>
                  <a:pt x="5550576" y="1011116"/>
                </a:lnTo>
                <a:lnTo>
                  <a:pt x="2281141" y="1011116"/>
                </a:lnTo>
                <a:lnTo>
                  <a:pt x="1971767" y="946565"/>
                </a:lnTo>
                <a:close/>
              </a:path>
              <a:path w="5658485" h="4041775">
                <a:moveTo>
                  <a:pt x="2987383" y="49582"/>
                </a:moveTo>
                <a:lnTo>
                  <a:pt x="2884171" y="155483"/>
                </a:lnTo>
                <a:lnTo>
                  <a:pt x="2878671" y="328368"/>
                </a:lnTo>
                <a:lnTo>
                  <a:pt x="2787770" y="602665"/>
                </a:lnTo>
                <a:lnTo>
                  <a:pt x="2669626" y="723910"/>
                </a:lnTo>
                <a:lnTo>
                  <a:pt x="2650241" y="928416"/>
                </a:lnTo>
                <a:lnTo>
                  <a:pt x="2281141" y="1011116"/>
                </a:lnTo>
                <a:lnTo>
                  <a:pt x="5550576" y="1011116"/>
                </a:lnTo>
                <a:lnTo>
                  <a:pt x="5621384" y="795009"/>
                </a:lnTo>
                <a:lnTo>
                  <a:pt x="5502715" y="700147"/>
                </a:lnTo>
                <a:lnTo>
                  <a:pt x="5262115" y="491525"/>
                </a:lnTo>
                <a:lnTo>
                  <a:pt x="4082897" y="491525"/>
                </a:lnTo>
                <a:lnTo>
                  <a:pt x="4072039" y="429406"/>
                </a:lnTo>
                <a:lnTo>
                  <a:pt x="3703842" y="429406"/>
                </a:lnTo>
                <a:lnTo>
                  <a:pt x="3478295" y="279909"/>
                </a:lnTo>
                <a:lnTo>
                  <a:pt x="3373249" y="161846"/>
                </a:lnTo>
                <a:lnTo>
                  <a:pt x="3203500" y="152303"/>
                </a:lnTo>
                <a:lnTo>
                  <a:pt x="2987383" y="49582"/>
                </a:lnTo>
                <a:close/>
              </a:path>
              <a:path w="5658485" h="4041775">
                <a:moveTo>
                  <a:pt x="5039310" y="0"/>
                </a:moveTo>
                <a:lnTo>
                  <a:pt x="4837863" y="1496"/>
                </a:lnTo>
                <a:lnTo>
                  <a:pt x="4639298" y="150244"/>
                </a:lnTo>
                <a:lnTo>
                  <a:pt x="4552852" y="293754"/>
                </a:lnTo>
                <a:lnTo>
                  <a:pt x="4248716" y="427348"/>
                </a:lnTo>
                <a:lnTo>
                  <a:pt x="4082897" y="491525"/>
                </a:lnTo>
                <a:lnTo>
                  <a:pt x="5262115" y="491525"/>
                </a:lnTo>
                <a:lnTo>
                  <a:pt x="5259094" y="488905"/>
                </a:lnTo>
                <a:lnTo>
                  <a:pt x="5166623" y="273921"/>
                </a:lnTo>
                <a:lnTo>
                  <a:pt x="5064196" y="121992"/>
                </a:lnTo>
                <a:lnTo>
                  <a:pt x="5039310" y="0"/>
                </a:lnTo>
                <a:close/>
              </a:path>
              <a:path w="5658485" h="4041775">
                <a:moveTo>
                  <a:pt x="3739992" y="218351"/>
                </a:moveTo>
                <a:lnTo>
                  <a:pt x="3703842" y="429406"/>
                </a:lnTo>
                <a:lnTo>
                  <a:pt x="4072039" y="429406"/>
                </a:lnTo>
                <a:lnTo>
                  <a:pt x="4061737" y="370467"/>
                </a:lnTo>
                <a:lnTo>
                  <a:pt x="3930961" y="370467"/>
                </a:lnTo>
                <a:lnTo>
                  <a:pt x="3887780" y="294690"/>
                </a:lnTo>
                <a:lnTo>
                  <a:pt x="3788454" y="294690"/>
                </a:lnTo>
                <a:lnTo>
                  <a:pt x="3739992" y="218351"/>
                </a:lnTo>
                <a:close/>
              </a:path>
              <a:path w="5658485" h="4041775">
                <a:moveTo>
                  <a:pt x="4056701" y="341654"/>
                </a:moveTo>
                <a:lnTo>
                  <a:pt x="3930961" y="370467"/>
                </a:lnTo>
                <a:lnTo>
                  <a:pt x="4061737" y="370467"/>
                </a:lnTo>
                <a:lnTo>
                  <a:pt x="4056701" y="341654"/>
                </a:lnTo>
                <a:close/>
              </a:path>
              <a:path w="5658485" h="4041775">
                <a:moveTo>
                  <a:pt x="3882236" y="284961"/>
                </a:moveTo>
                <a:lnTo>
                  <a:pt x="3788454" y="294690"/>
                </a:lnTo>
                <a:lnTo>
                  <a:pt x="3887780" y="294690"/>
                </a:lnTo>
                <a:lnTo>
                  <a:pt x="3882236" y="284961"/>
                </a:lnTo>
                <a:close/>
              </a:path>
            </a:pathLst>
          </a:custGeom>
          <a:solidFill>
            <a:srgbClr val="89A24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02639" y="1750446"/>
            <a:ext cx="5658485" cy="4041775"/>
          </a:xfrm>
          <a:custGeom>
            <a:avLst/>
            <a:gdLst/>
            <a:ahLst/>
            <a:cxnLst/>
            <a:rect l="l" t="t" r="r" b="b"/>
            <a:pathLst>
              <a:path w="5658485" h="4041775">
                <a:moveTo>
                  <a:pt x="4418990" y="4041476"/>
                </a:moveTo>
                <a:lnTo>
                  <a:pt x="4472430" y="3956530"/>
                </a:lnTo>
                <a:lnTo>
                  <a:pt x="4554422" y="3861480"/>
                </a:lnTo>
                <a:lnTo>
                  <a:pt x="4620698" y="3723209"/>
                </a:lnTo>
                <a:lnTo>
                  <a:pt x="4788090" y="3621050"/>
                </a:lnTo>
                <a:lnTo>
                  <a:pt x="4914092" y="3556685"/>
                </a:lnTo>
                <a:lnTo>
                  <a:pt x="5006826" y="3429266"/>
                </a:lnTo>
                <a:lnTo>
                  <a:pt x="4978011" y="3284634"/>
                </a:lnTo>
                <a:lnTo>
                  <a:pt x="4939765" y="3119607"/>
                </a:lnTo>
                <a:lnTo>
                  <a:pt x="4993466" y="3027739"/>
                </a:lnTo>
                <a:lnTo>
                  <a:pt x="5215084" y="3158712"/>
                </a:lnTo>
                <a:lnTo>
                  <a:pt x="5347374" y="2971795"/>
                </a:lnTo>
                <a:lnTo>
                  <a:pt x="5526816" y="2833149"/>
                </a:lnTo>
                <a:lnTo>
                  <a:pt x="5658320" y="2643612"/>
                </a:lnTo>
                <a:lnTo>
                  <a:pt x="5648627" y="2413846"/>
                </a:lnTo>
                <a:lnTo>
                  <a:pt x="5553274" y="2246574"/>
                </a:lnTo>
                <a:lnTo>
                  <a:pt x="5442203" y="2067888"/>
                </a:lnTo>
                <a:lnTo>
                  <a:pt x="5496166" y="1809122"/>
                </a:lnTo>
                <a:lnTo>
                  <a:pt x="5598068" y="1609667"/>
                </a:lnTo>
                <a:lnTo>
                  <a:pt x="5541748" y="1437904"/>
                </a:lnTo>
                <a:lnTo>
                  <a:pt x="5541748" y="1247431"/>
                </a:lnTo>
                <a:lnTo>
                  <a:pt x="5541748" y="1038060"/>
                </a:lnTo>
                <a:lnTo>
                  <a:pt x="5621383" y="795010"/>
                </a:lnTo>
                <a:lnTo>
                  <a:pt x="5502716" y="700148"/>
                </a:lnTo>
                <a:lnTo>
                  <a:pt x="5259094" y="488906"/>
                </a:lnTo>
                <a:lnTo>
                  <a:pt x="5166622" y="273922"/>
                </a:lnTo>
                <a:lnTo>
                  <a:pt x="5064195" y="121992"/>
                </a:lnTo>
                <a:lnTo>
                  <a:pt x="5039310" y="0"/>
                </a:lnTo>
                <a:lnTo>
                  <a:pt x="4837862" y="1496"/>
                </a:lnTo>
                <a:lnTo>
                  <a:pt x="4639298" y="150245"/>
                </a:lnTo>
                <a:lnTo>
                  <a:pt x="4552850" y="293755"/>
                </a:lnTo>
                <a:lnTo>
                  <a:pt x="4248716" y="427348"/>
                </a:lnTo>
                <a:lnTo>
                  <a:pt x="4082896" y="491525"/>
                </a:lnTo>
                <a:lnTo>
                  <a:pt x="4056700" y="341654"/>
                </a:lnTo>
                <a:lnTo>
                  <a:pt x="3930961" y="370468"/>
                </a:lnTo>
                <a:lnTo>
                  <a:pt x="3882236" y="284961"/>
                </a:lnTo>
                <a:lnTo>
                  <a:pt x="3788455" y="294690"/>
                </a:lnTo>
                <a:lnTo>
                  <a:pt x="3739992" y="218352"/>
                </a:lnTo>
                <a:lnTo>
                  <a:pt x="3703842" y="429406"/>
                </a:lnTo>
                <a:lnTo>
                  <a:pt x="3478295" y="279909"/>
                </a:lnTo>
                <a:lnTo>
                  <a:pt x="3373249" y="161846"/>
                </a:lnTo>
                <a:lnTo>
                  <a:pt x="3203499" y="152303"/>
                </a:lnTo>
                <a:lnTo>
                  <a:pt x="2987383" y="49583"/>
                </a:lnTo>
                <a:lnTo>
                  <a:pt x="2884171" y="155484"/>
                </a:lnTo>
                <a:lnTo>
                  <a:pt x="2878670" y="328369"/>
                </a:lnTo>
                <a:lnTo>
                  <a:pt x="2787770" y="602666"/>
                </a:lnTo>
                <a:lnTo>
                  <a:pt x="2669627" y="723910"/>
                </a:lnTo>
                <a:lnTo>
                  <a:pt x="2650241" y="928416"/>
                </a:lnTo>
                <a:lnTo>
                  <a:pt x="2281141" y="1011117"/>
                </a:lnTo>
                <a:lnTo>
                  <a:pt x="1971767" y="946566"/>
                </a:lnTo>
                <a:lnTo>
                  <a:pt x="1355901" y="1154627"/>
                </a:lnTo>
                <a:lnTo>
                  <a:pt x="1328919" y="1062010"/>
                </a:lnTo>
                <a:lnTo>
                  <a:pt x="1160479" y="1119077"/>
                </a:lnTo>
                <a:lnTo>
                  <a:pt x="1049408" y="1349216"/>
                </a:lnTo>
                <a:lnTo>
                  <a:pt x="773565" y="1180821"/>
                </a:lnTo>
                <a:lnTo>
                  <a:pt x="519465" y="1567569"/>
                </a:lnTo>
                <a:lnTo>
                  <a:pt x="348667" y="1625758"/>
                </a:lnTo>
                <a:lnTo>
                  <a:pt x="0" y="1513682"/>
                </a:lnTo>
                <a:lnTo>
                  <a:pt x="490911" y="1737647"/>
                </a:lnTo>
                <a:lnTo>
                  <a:pt x="1158383" y="1987994"/>
                </a:lnTo>
                <a:lnTo>
                  <a:pt x="1292768" y="1940095"/>
                </a:lnTo>
                <a:lnTo>
                  <a:pt x="1394932" y="2022796"/>
                </a:lnTo>
                <a:lnTo>
                  <a:pt x="1364295" y="2008105"/>
                </a:lnTo>
                <a:lnTo>
                  <a:pt x="1341984" y="1983995"/>
                </a:lnTo>
                <a:lnTo>
                  <a:pt x="1329840" y="1953465"/>
                </a:lnTo>
                <a:lnTo>
                  <a:pt x="1329704" y="1919514"/>
                </a:lnTo>
                <a:lnTo>
                  <a:pt x="1341300" y="1889656"/>
                </a:lnTo>
                <a:lnTo>
                  <a:pt x="1361958" y="1866446"/>
                </a:lnTo>
                <a:lnTo>
                  <a:pt x="1389345" y="1851761"/>
                </a:lnTo>
                <a:lnTo>
                  <a:pt x="1421128" y="1847478"/>
                </a:lnTo>
                <a:lnTo>
                  <a:pt x="1563372" y="1895751"/>
                </a:lnTo>
                <a:lnTo>
                  <a:pt x="1545600" y="1915809"/>
                </a:lnTo>
                <a:lnTo>
                  <a:pt x="1538093" y="1940446"/>
                </a:lnTo>
                <a:lnTo>
                  <a:pt x="1541195" y="1966030"/>
                </a:lnTo>
                <a:lnTo>
                  <a:pt x="1555251" y="1988930"/>
                </a:lnTo>
                <a:lnTo>
                  <a:pt x="1582958" y="2006091"/>
                </a:lnTo>
                <a:lnTo>
                  <a:pt x="1613832" y="2007781"/>
                </a:lnTo>
                <a:lnTo>
                  <a:pt x="1642005" y="1995087"/>
                </a:lnTo>
                <a:lnTo>
                  <a:pt x="1661607" y="1969097"/>
                </a:lnTo>
                <a:lnTo>
                  <a:pt x="1702960" y="1971620"/>
                </a:lnTo>
                <a:lnTo>
                  <a:pt x="1741734" y="1984229"/>
                </a:lnTo>
                <a:lnTo>
                  <a:pt x="1776137" y="2006064"/>
                </a:lnTo>
                <a:lnTo>
                  <a:pt x="1804375" y="2036267"/>
                </a:lnTo>
                <a:lnTo>
                  <a:pt x="1832699" y="2104888"/>
                </a:lnTo>
                <a:lnTo>
                  <a:pt x="1834398" y="2141935"/>
                </a:lnTo>
                <a:lnTo>
                  <a:pt x="1827427" y="2178842"/>
                </a:lnTo>
                <a:lnTo>
                  <a:pt x="1641698" y="2260607"/>
                </a:lnTo>
                <a:lnTo>
                  <a:pt x="1709022" y="2400749"/>
                </a:lnTo>
                <a:lnTo>
                  <a:pt x="2041710" y="2490559"/>
                </a:lnTo>
                <a:lnTo>
                  <a:pt x="2663077" y="2740158"/>
                </a:lnTo>
                <a:lnTo>
                  <a:pt x="3337099" y="3176487"/>
                </a:lnTo>
                <a:lnTo>
                  <a:pt x="4119308" y="3712544"/>
                </a:lnTo>
                <a:lnTo>
                  <a:pt x="4418990" y="4041476"/>
                </a:lnTo>
                <a:close/>
              </a:path>
            </a:pathLst>
          </a:custGeom>
          <a:ln w="57149">
            <a:solidFill>
              <a:srgbClr val="6173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0435" y="2236123"/>
            <a:ext cx="743988" cy="1142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702718" y="2408257"/>
            <a:ext cx="401955" cy="799465"/>
          </a:xfrm>
          <a:custGeom>
            <a:avLst/>
            <a:gdLst/>
            <a:ahLst/>
            <a:cxnLst/>
            <a:rect l="l" t="t" r="r" b="b"/>
            <a:pathLst>
              <a:path w="401954" h="799464">
                <a:moveTo>
                  <a:pt x="200282" y="0"/>
                </a:moveTo>
                <a:lnTo>
                  <a:pt x="153707" y="5425"/>
                </a:lnTo>
                <a:lnTo>
                  <a:pt x="111347" y="20752"/>
                </a:lnTo>
                <a:lnTo>
                  <a:pt x="74264" y="44642"/>
                </a:lnTo>
                <a:lnTo>
                  <a:pt x="43524" y="75753"/>
                </a:lnTo>
                <a:lnTo>
                  <a:pt x="20191" y="112745"/>
                </a:lnTo>
                <a:lnTo>
                  <a:pt x="5328" y="154278"/>
                </a:lnTo>
                <a:lnTo>
                  <a:pt x="0" y="199013"/>
                </a:lnTo>
                <a:lnTo>
                  <a:pt x="5270" y="245607"/>
                </a:lnTo>
                <a:lnTo>
                  <a:pt x="200910" y="799132"/>
                </a:lnTo>
                <a:lnTo>
                  <a:pt x="395316" y="249936"/>
                </a:lnTo>
                <a:lnTo>
                  <a:pt x="401467" y="202756"/>
                </a:lnTo>
                <a:lnTo>
                  <a:pt x="396712" y="157333"/>
                </a:lnTo>
                <a:lnTo>
                  <a:pt x="382144" y="115064"/>
                </a:lnTo>
                <a:lnTo>
                  <a:pt x="358853" y="77349"/>
                </a:lnTo>
                <a:lnTo>
                  <a:pt x="327930" y="45586"/>
                </a:lnTo>
                <a:lnTo>
                  <a:pt x="290467" y="21174"/>
                </a:lnTo>
                <a:lnTo>
                  <a:pt x="247554" y="5513"/>
                </a:lnTo>
                <a:lnTo>
                  <a:pt x="200282" y="0"/>
                </a:lnTo>
                <a:close/>
              </a:path>
            </a:pathLst>
          </a:custGeom>
          <a:solidFill>
            <a:srgbClr val="FF7C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776130" y="2471395"/>
            <a:ext cx="255270" cy="255270"/>
          </a:xfrm>
          <a:custGeom>
            <a:avLst/>
            <a:gdLst/>
            <a:ahLst/>
            <a:cxnLst/>
            <a:rect l="l" t="t" r="r" b="b"/>
            <a:pathLst>
              <a:path w="255270" h="255269">
                <a:moveTo>
                  <a:pt x="127330" y="0"/>
                </a:moveTo>
                <a:lnTo>
                  <a:pt x="77767" y="10006"/>
                </a:lnTo>
                <a:lnTo>
                  <a:pt x="37294" y="37294"/>
                </a:lnTo>
                <a:lnTo>
                  <a:pt x="10006" y="77768"/>
                </a:lnTo>
                <a:lnTo>
                  <a:pt x="0" y="127331"/>
                </a:lnTo>
                <a:lnTo>
                  <a:pt x="10006" y="176894"/>
                </a:lnTo>
                <a:lnTo>
                  <a:pt x="37294" y="217368"/>
                </a:lnTo>
                <a:lnTo>
                  <a:pt x="77767" y="244656"/>
                </a:lnTo>
                <a:lnTo>
                  <a:pt x="127330" y="254662"/>
                </a:lnTo>
                <a:lnTo>
                  <a:pt x="176893" y="244656"/>
                </a:lnTo>
                <a:lnTo>
                  <a:pt x="217367" y="217368"/>
                </a:lnTo>
                <a:lnTo>
                  <a:pt x="244655" y="176894"/>
                </a:lnTo>
                <a:lnTo>
                  <a:pt x="254661" y="127331"/>
                </a:lnTo>
                <a:lnTo>
                  <a:pt x="244655" y="77768"/>
                </a:lnTo>
                <a:lnTo>
                  <a:pt x="217367" y="37294"/>
                </a:lnTo>
                <a:lnTo>
                  <a:pt x="176893" y="10006"/>
                </a:lnTo>
                <a:lnTo>
                  <a:pt x="1273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106487" y="4035828"/>
            <a:ext cx="743988" cy="11388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276928" y="4204164"/>
            <a:ext cx="401955" cy="799465"/>
          </a:xfrm>
          <a:custGeom>
            <a:avLst/>
            <a:gdLst/>
            <a:ahLst/>
            <a:cxnLst/>
            <a:rect l="l" t="t" r="r" b="b"/>
            <a:pathLst>
              <a:path w="401954" h="799464">
                <a:moveTo>
                  <a:pt x="200282" y="0"/>
                </a:moveTo>
                <a:lnTo>
                  <a:pt x="153707" y="5425"/>
                </a:lnTo>
                <a:lnTo>
                  <a:pt x="111347" y="20752"/>
                </a:lnTo>
                <a:lnTo>
                  <a:pt x="74264" y="44642"/>
                </a:lnTo>
                <a:lnTo>
                  <a:pt x="43524" y="75753"/>
                </a:lnTo>
                <a:lnTo>
                  <a:pt x="20191" y="112745"/>
                </a:lnTo>
                <a:lnTo>
                  <a:pt x="5328" y="154278"/>
                </a:lnTo>
                <a:lnTo>
                  <a:pt x="0" y="199013"/>
                </a:lnTo>
                <a:lnTo>
                  <a:pt x="5270" y="245607"/>
                </a:lnTo>
                <a:lnTo>
                  <a:pt x="200909" y="799130"/>
                </a:lnTo>
                <a:lnTo>
                  <a:pt x="395315" y="249935"/>
                </a:lnTo>
                <a:lnTo>
                  <a:pt x="401466" y="202756"/>
                </a:lnTo>
                <a:lnTo>
                  <a:pt x="396711" y="157332"/>
                </a:lnTo>
                <a:lnTo>
                  <a:pt x="382143" y="115063"/>
                </a:lnTo>
                <a:lnTo>
                  <a:pt x="358853" y="77348"/>
                </a:lnTo>
                <a:lnTo>
                  <a:pt x="327930" y="45585"/>
                </a:lnTo>
                <a:lnTo>
                  <a:pt x="290467" y="21174"/>
                </a:lnTo>
                <a:lnTo>
                  <a:pt x="247554" y="5512"/>
                </a:lnTo>
                <a:lnTo>
                  <a:pt x="200282" y="0"/>
                </a:lnTo>
                <a:close/>
              </a:path>
            </a:pathLst>
          </a:custGeom>
          <a:solidFill>
            <a:srgbClr val="FF7C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350339" y="4267302"/>
            <a:ext cx="255270" cy="255270"/>
          </a:xfrm>
          <a:custGeom>
            <a:avLst/>
            <a:gdLst/>
            <a:ahLst/>
            <a:cxnLst/>
            <a:rect l="l" t="t" r="r" b="b"/>
            <a:pathLst>
              <a:path w="255270" h="255270">
                <a:moveTo>
                  <a:pt x="127330" y="0"/>
                </a:moveTo>
                <a:lnTo>
                  <a:pt x="77767" y="10006"/>
                </a:lnTo>
                <a:lnTo>
                  <a:pt x="37294" y="37294"/>
                </a:lnTo>
                <a:lnTo>
                  <a:pt x="10006" y="77768"/>
                </a:lnTo>
                <a:lnTo>
                  <a:pt x="0" y="127331"/>
                </a:lnTo>
                <a:lnTo>
                  <a:pt x="10006" y="176894"/>
                </a:lnTo>
                <a:lnTo>
                  <a:pt x="37294" y="217367"/>
                </a:lnTo>
                <a:lnTo>
                  <a:pt x="77767" y="244655"/>
                </a:lnTo>
                <a:lnTo>
                  <a:pt x="127330" y="254661"/>
                </a:lnTo>
                <a:lnTo>
                  <a:pt x="176893" y="244655"/>
                </a:lnTo>
                <a:lnTo>
                  <a:pt x="217367" y="217367"/>
                </a:lnTo>
                <a:lnTo>
                  <a:pt x="244655" y="176894"/>
                </a:lnTo>
                <a:lnTo>
                  <a:pt x="254661" y="127331"/>
                </a:lnTo>
                <a:lnTo>
                  <a:pt x="244655" y="77768"/>
                </a:lnTo>
                <a:lnTo>
                  <a:pt x="217367" y="37294"/>
                </a:lnTo>
                <a:lnTo>
                  <a:pt x="176893" y="10006"/>
                </a:lnTo>
                <a:lnTo>
                  <a:pt x="1273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186246" y="3038301"/>
            <a:ext cx="743988" cy="11388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356881" y="3207390"/>
            <a:ext cx="401955" cy="799465"/>
          </a:xfrm>
          <a:custGeom>
            <a:avLst/>
            <a:gdLst/>
            <a:ahLst/>
            <a:cxnLst/>
            <a:rect l="l" t="t" r="r" b="b"/>
            <a:pathLst>
              <a:path w="401955" h="799464">
                <a:moveTo>
                  <a:pt x="200282" y="0"/>
                </a:moveTo>
                <a:lnTo>
                  <a:pt x="153707" y="5425"/>
                </a:lnTo>
                <a:lnTo>
                  <a:pt x="111346" y="20752"/>
                </a:lnTo>
                <a:lnTo>
                  <a:pt x="74264" y="44642"/>
                </a:lnTo>
                <a:lnTo>
                  <a:pt x="43524" y="75753"/>
                </a:lnTo>
                <a:lnTo>
                  <a:pt x="20190" y="112745"/>
                </a:lnTo>
                <a:lnTo>
                  <a:pt x="5328" y="154278"/>
                </a:lnTo>
                <a:lnTo>
                  <a:pt x="0" y="199013"/>
                </a:lnTo>
                <a:lnTo>
                  <a:pt x="5270" y="245607"/>
                </a:lnTo>
                <a:lnTo>
                  <a:pt x="200909" y="799130"/>
                </a:lnTo>
                <a:lnTo>
                  <a:pt x="395315" y="249935"/>
                </a:lnTo>
                <a:lnTo>
                  <a:pt x="401465" y="202756"/>
                </a:lnTo>
                <a:lnTo>
                  <a:pt x="396711" y="157332"/>
                </a:lnTo>
                <a:lnTo>
                  <a:pt x="382143" y="115063"/>
                </a:lnTo>
                <a:lnTo>
                  <a:pt x="358852" y="77348"/>
                </a:lnTo>
                <a:lnTo>
                  <a:pt x="327930" y="45585"/>
                </a:lnTo>
                <a:lnTo>
                  <a:pt x="290467" y="21174"/>
                </a:lnTo>
                <a:lnTo>
                  <a:pt x="247554" y="5512"/>
                </a:lnTo>
                <a:lnTo>
                  <a:pt x="200282" y="0"/>
                </a:lnTo>
                <a:close/>
              </a:path>
            </a:pathLst>
          </a:custGeom>
          <a:solidFill>
            <a:srgbClr val="FF7C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430292" y="3270528"/>
            <a:ext cx="255270" cy="255270"/>
          </a:xfrm>
          <a:custGeom>
            <a:avLst/>
            <a:gdLst/>
            <a:ahLst/>
            <a:cxnLst/>
            <a:rect l="l" t="t" r="r" b="b"/>
            <a:pathLst>
              <a:path w="255269" h="255270">
                <a:moveTo>
                  <a:pt x="127331" y="0"/>
                </a:moveTo>
                <a:lnTo>
                  <a:pt x="77768" y="10006"/>
                </a:lnTo>
                <a:lnTo>
                  <a:pt x="37294" y="37294"/>
                </a:lnTo>
                <a:lnTo>
                  <a:pt x="10006" y="77768"/>
                </a:lnTo>
                <a:lnTo>
                  <a:pt x="0" y="127331"/>
                </a:lnTo>
                <a:lnTo>
                  <a:pt x="10006" y="176894"/>
                </a:lnTo>
                <a:lnTo>
                  <a:pt x="37294" y="217367"/>
                </a:lnTo>
                <a:lnTo>
                  <a:pt x="77768" y="244655"/>
                </a:lnTo>
                <a:lnTo>
                  <a:pt x="127331" y="254661"/>
                </a:lnTo>
                <a:lnTo>
                  <a:pt x="176894" y="244655"/>
                </a:lnTo>
                <a:lnTo>
                  <a:pt x="217368" y="217367"/>
                </a:lnTo>
                <a:lnTo>
                  <a:pt x="244656" y="176894"/>
                </a:lnTo>
                <a:lnTo>
                  <a:pt x="254662" y="127331"/>
                </a:lnTo>
                <a:lnTo>
                  <a:pt x="244656" y="77768"/>
                </a:lnTo>
                <a:lnTo>
                  <a:pt x="217368" y="37294"/>
                </a:lnTo>
                <a:lnTo>
                  <a:pt x="176894" y="10006"/>
                </a:lnTo>
                <a:lnTo>
                  <a:pt x="1273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322180" y="6233695"/>
            <a:ext cx="1032771" cy="4802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358489" y="6223601"/>
            <a:ext cx="445756" cy="4457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8541490" y="6223086"/>
            <a:ext cx="458491" cy="443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51519" y="6184171"/>
            <a:ext cx="1440159" cy="55719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330259" y="90344"/>
            <a:ext cx="796925" cy="302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COLIMA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2644"/>
            <a:ext cx="9143998" cy="460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322180" y="6233695"/>
            <a:ext cx="1032771" cy="4802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358489" y="6223601"/>
            <a:ext cx="445756" cy="4457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541490" y="6223086"/>
            <a:ext cx="458491" cy="4439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51519" y="6184171"/>
            <a:ext cx="1440159" cy="5571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5510" y="595151"/>
            <a:ext cx="6378695" cy="55446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876256" y="836712"/>
            <a:ext cx="2016222" cy="15121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876257" y="2564904"/>
            <a:ext cx="2016222" cy="151216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876256" y="4338482"/>
            <a:ext cx="2051719" cy="153878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874875" y="162352"/>
            <a:ext cx="2931795" cy="30289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000000"/>
                </a:solidFill>
                <a:latin typeface="Calibri"/>
                <a:cs typeface="Calibri"/>
              </a:rPr>
              <a:t>Bicycle Infrastructure</a:t>
            </a:r>
            <a:r>
              <a:rPr dirty="0" sz="1800" spc="-10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0000"/>
                </a:solidFill>
                <a:latin typeface="Calibri"/>
                <a:cs typeface="Calibri"/>
              </a:rPr>
              <a:t>Network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0259" y="162352"/>
            <a:ext cx="796925" cy="302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COLIMA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22180" y="6233695"/>
            <a:ext cx="1032771" cy="4802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358489" y="6223601"/>
            <a:ext cx="445756" cy="4457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541490" y="6223086"/>
            <a:ext cx="458491" cy="4439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51519" y="6184171"/>
            <a:ext cx="1440159" cy="5571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8035114" y="162352"/>
            <a:ext cx="723265" cy="302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C</a:t>
            </a:r>
            <a:r>
              <a:rPr dirty="0" sz="1800" spc="-5" b="1">
                <a:latin typeface="Calibri"/>
                <a:cs typeface="Calibri"/>
              </a:rPr>
              <a:t>ulture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9511" y="3717032"/>
            <a:ext cx="4916191" cy="22214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72211" y="4576603"/>
            <a:ext cx="273262" cy="2837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305372" y="3841603"/>
            <a:ext cx="238004" cy="5348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73712" y="4896675"/>
            <a:ext cx="107632" cy="2649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182949" y="4815188"/>
            <a:ext cx="107632" cy="26495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857275" y="5436500"/>
            <a:ext cx="107632" cy="2649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080693" y="3838902"/>
            <a:ext cx="107632" cy="2649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023787" y="3886290"/>
            <a:ext cx="107632" cy="2649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779141" y="4835118"/>
            <a:ext cx="214859" cy="38447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3145563" y="3949289"/>
            <a:ext cx="1846580" cy="10629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411480" marR="424180">
              <a:lnSpc>
                <a:spcPts val="969"/>
              </a:lnSpc>
            </a:pPr>
            <a:r>
              <a:rPr dirty="0" sz="900" spc="-114">
                <a:latin typeface="Arial"/>
                <a:cs typeface="Arial"/>
              </a:rPr>
              <a:t>&gt;c^X^VgZbdh </a:t>
            </a:r>
            <a:r>
              <a:rPr dirty="0" sz="900" spc="-70">
                <a:latin typeface="Arial"/>
                <a:cs typeface="Arial"/>
              </a:rPr>
              <a:t>Xdc </a:t>
            </a:r>
            <a:r>
              <a:rPr dirty="0" sz="900" spc="-220">
                <a:latin typeface="Arial"/>
                <a:cs typeface="Arial"/>
              </a:rPr>
              <a:t>aV  </a:t>
            </a:r>
            <a:r>
              <a:rPr dirty="0" sz="900" spc="-155">
                <a:latin typeface="Arial"/>
                <a:cs typeface="Arial"/>
              </a:rPr>
              <a:t>XdadXVX^c </a:t>
            </a:r>
            <a:r>
              <a:rPr dirty="0" sz="900" spc="-114">
                <a:latin typeface="Arial"/>
                <a:cs typeface="Arial"/>
              </a:rPr>
              <a:t>YZ  </a:t>
            </a:r>
            <a:r>
              <a:rPr dirty="0" sz="900" spc="-100">
                <a:latin typeface="Arial"/>
                <a:cs typeface="Arial"/>
              </a:rPr>
              <a:t>W^X^ZhiVX^dcVb^Zcidh</a:t>
            </a:r>
            <a:endParaRPr sz="900">
              <a:latin typeface="Arial"/>
              <a:cs typeface="Arial"/>
            </a:endParaRPr>
          </a:p>
          <a:p>
            <a:pPr marL="328930">
              <a:lnSpc>
                <a:spcPts val="2430"/>
              </a:lnSpc>
            </a:pPr>
            <a:r>
              <a:rPr dirty="0" sz="2400" spc="-275" b="1">
                <a:latin typeface="Calibri"/>
                <a:cs typeface="Calibri"/>
              </a:rPr>
              <a:t>µ&gt;chXg^WZ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ts val="2775"/>
              </a:lnSpc>
            </a:pPr>
            <a:r>
              <a:rPr dirty="0" sz="2400" spc="440" b="1">
                <a:latin typeface="Calibri"/>
                <a:cs typeface="Calibri"/>
              </a:rPr>
              <a:t>ij</a:t>
            </a:r>
            <a:r>
              <a:rPr dirty="0" sz="2400" spc="80" b="1">
                <a:latin typeface="Calibri"/>
                <a:cs typeface="Calibri"/>
              </a:rPr>
              <a:t> </a:t>
            </a:r>
            <a:r>
              <a:rPr dirty="0" sz="2400" spc="85" b="1">
                <a:latin typeface="Calibri"/>
                <a:cs typeface="Calibri"/>
              </a:rPr>
              <a:t>egdejZhiV!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256456" y="5607187"/>
            <a:ext cx="107632" cy="26495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577434" y="5573098"/>
            <a:ext cx="107632" cy="26495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855958" y="4433888"/>
            <a:ext cx="107632" cy="26495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713698" y="5007088"/>
            <a:ext cx="695632" cy="69541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06959" y="980728"/>
            <a:ext cx="4569095" cy="253283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73149" y="3044841"/>
            <a:ext cx="4239260" cy="371475"/>
          </a:xfrm>
          <a:custGeom>
            <a:avLst/>
            <a:gdLst/>
            <a:ahLst/>
            <a:cxnLst/>
            <a:rect l="l" t="t" r="r" b="b"/>
            <a:pathLst>
              <a:path w="4239260" h="371475">
                <a:moveTo>
                  <a:pt x="4214934" y="0"/>
                </a:moveTo>
                <a:lnTo>
                  <a:pt x="23937" y="0"/>
                </a:lnTo>
                <a:lnTo>
                  <a:pt x="14643" y="1888"/>
                </a:lnTo>
                <a:lnTo>
                  <a:pt x="7031" y="7030"/>
                </a:lnTo>
                <a:lnTo>
                  <a:pt x="1888" y="14639"/>
                </a:lnTo>
                <a:lnTo>
                  <a:pt x="0" y="23931"/>
                </a:lnTo>
                <a:lnTo>
                  <a:pt x="0" y="347431"/>
                </a:lnTo>
                <a:lnTo>
                  <a:pt x="1888" y="356723"/>
                </a:lnTo>
                <a:lnTo>
                  <a:pt x="7031" y="364333"/>
                </a:lnTo>
                <a:lnTo>
                  <a:pt x="14643" y="369474"/>
                </a:lnTo>
                <a:lnTo>
                  <a:pt x="23937" y="371363"/>
                </a:lnTo>
                <a:lnTo>
                  <a:pt x="4214934" y="371363"/>
                </a:lnTo>
                <a:lnTo>
                  <a:pt x="4224229" y="369474"/>
                </a:lnTo>
                <a:lnTo>
                  <a:pt x="4231840" y="364333"/>
                </a:lnTo>
                <a:lnTo>
                  <a:pt x="4236984" y="356723"/>
                </a:lnTo>
                <a:lnTo>
                  <a:pt x="4238873" y="347431"/>
                </a:lnTo>
                <a:lnTo>
                  <a:pt x="4238873" y="23931"/>
                </a:lnTo>
                <a:lnTo>
                  <a:pt x="4236984" y="14639"/>
                </a:lnTo>
                <a:lnTo>
                  <a:pt x="4231840" y="7030"/>
                </a:lnTo>
                <a:lnTo>
                  <a:pt x="4224229" y="1888"/>
                </a:lnTo>
                <a:lnTo>
                  <a:pt x="4214934" y="0"/>
                </a:lnTo>
                <a:close/>
              </a:path>
            </a:pathLst>
          </a:custGeom>
          <a:solidFill>
            <a:srgbClr val="99CC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411945" y="2554837"/>
            <a:ext cx="2074545" cy="490220"/>
          </a:xfrm>
          <a:custGeom>
            <a:avLst/>
            <a:gdLst/>
            <a:ahLst/>
            <a:cxnLst/>
            <a:rect l="l" t="t" r="r" b="b"/>
            <a:pathLst>
              <a:path w="2074545" h="490219">
                <a:moveTo>
                  <a:pt x="850240" y="63369"/>
                </a:moveTo>
                <a:lnTo>
                  <a:pt x="605660" y="135324"/>
                </a:lnTo>
                <a:lnTo>
                  <a:pt x="0" y="490004"/>
                </a:lnTo>
                <a:lnTo>
                  <a:pt x="2074028" y="490004"/>
                </a:lnTo>
                <a:lnTo>
                  <a:pt x="1697989" y="233983"/>
                </a:lnTo>
                <a:lnTo>
                  <a:pt x="1162417" y="233983"/>
                </a:lnTo>
                <a:lnTo>
                  <a:pt x="1098866" y="125115"/>
                </a:lnTo>
                <a:lnTo>
                  <a:pt x="870879" y="125115"/>
                </a:lnTo>
                <a:lnTo>
                  <a:pt x="850240" y="63369"/>
                </a:lnTo>
                <a:close/>
              </a:path>
              <a:path w="2074545" h="490219">
                <a:moveTo>
                  <a:pt x="1224335" y="0"/>
                </a:moveTo>
                <a:lnTo>
                  <a:pt x="1162417" y="233983"/>
                </a:lnTo>
                <a:lnTo>
                  <a:pt x="1697989" y="233983"/>
                </a:lnTo>
                <a:lnTo>
                  <a:pt x="1498960" y="98477"/>
                </a:lnTo>
                <a:lnTo>
                  <a:pt x="1224335" y="0"/>
                </a:lnTo>
                <a:close/>
              </a:path>
              <a:path w="2074545" h="490219">
                <a:moveTo>
                  <a:pt x="1033419" y="12998"/>
                </a:moveTo>
                <a:lnTo>
                  <a:pt x="870879" y="125115"/>
                </a:lnTo>
                <a:lnTo>
                  <a:pt x="1098866" y="125115"/>
                </a:lnTo>
                <a:lnTo>
                  <a:pt x="1033419" y="12998"/>
                </a:lnTo>
                <a:close/>
              </a:path>
            </a:pathLst>
          </a:custGeom>
          <a:solidFill>
            <a:srgbClr val="3366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673843" y="2467954"/>
            <a:ext cx="1624330" cy="577215"/>
          </a:xfrm>
          <a:custGeom>
            <a:avLst/>
            <a:gdLst/>
            <a:ahLst/>
            <a:cxnLst/>
            <a:rect l="l" t="t" r="r" b="b"/>
            <a:pathLst>
              <a:path w="1624329" h="577214">
                <a:moveTo>
                  <a:pt x="916896" y="0"/>
                </a:moveTo>
                <a:lnTo>
                  <a:pt x="714709" y="0"/>
                </a:lnTo>
                <a:lnTo>
                  <a:pt x="0" y="576886"/>
                </a:lnTo>
                <a:lnTo>
                  <a:pt x="1624295" y="576886"/>
                </a:lnTo>
                <a:lnTo>
                  <a:pt x="916896" y="0"/>
                </a:lnTo>
                <a:close/>
              </a:path>
            </a:pathLst>
          </a:custGeom>
          <a:solidFill>
            <a:srgbClr val="63908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113030" y="2251040"/>
            <a:ext cx="446405" cy="217804"/>
          </a:xfrm>
          <a:custGeom>
            <a:avLst/>
            <a:gdLst/>
            <a:ahLst/>
            <a:cxnLst/>
            <a:rect l="l" t="t" r="r" b="b"/>
            <a:pathLst>
              <a:path w="446404" h="217805">
                <a:moveTo>
                  <a:pt x="55344" y="110262"/>
                </a:moveTo>
                <a:lnTo>
                  <a:pt x="18263" y="126115"/>
                </a:lnTo>
                <a:lnTo>
                  <a:pt x="0" y="161449"/>
                </a:lnTo>
                <a:lnTo>
                  <a:pt x="622" y="171465"/>
                </a:lnTo>
                <a:lnTo>
                  <a:pt x="20331" y="204500"/>
                </a:lnTo>
                <a:lnTo>
                  <a:pt x="48853" y="217599"/>
                </a:lnTo>
                <a:lnTo>
                  <a:pt x="393880" y="217599"/>
                </a:lnTo>
                <a:lnTo>
                  <a:pt x="429010" y="197082"/>
                </a:lnTo>
                <a:lnTo>
                  <a:pt x="445586" y="156241"/>
                </a:lnTo>
                <a:lnTo>
                  <a:pt x="446263" y="146774"/>
                </a:lnTo>
                <a:lnTo>
                  <a:pt x="446211" y="137478"/>
                </a:lnTo>
                <a:lnTo>
                  <a:pt x="63229" y="112118"/>
                </a:lnTo>
                <a:lnTo>
                  <a:pt x="55344" y="110262"/>
                </a:lnTo>
                <a:close/>
              </a:path>
              <a:path w="446404" h="217805">
                <a:moveTo>
                  <a:pt x="140046" y="54091"/>
                </a:moveTo>
                <a:lnTo>
                  <a:pt x="95459" y="68303"/>
                </a:lnTo>
                <a:lnTo>
                  <a:pt x="75520" y="94731"/>
                </a:lnTo>
                <a:lnTo>
                  <a:pt x="76445" y="99134"/>
                </a:lnTo>
                <a:lnTo>
                  <a:pt x="75285" y="107019"/>
                </a:lnTo>
                <a:lnTo>
                  <a:pt x="73200" y="110495"/>
                </a:lnTo>
                <a:lnTo>
                  <a:pt x="63229" y="112118"/>
                </a:lnTo>
                <a:lnTo>
                  <a:pt x="441176" y="112118"/>
                </a:lnTo>
                <a:lnTo>
                  <a:pt x="416893" y="78182"/>
                </a:lnTo>
                <a:lnTo>
                  <a:pt x="408824" y="73634"/>
                </a:lnTo>
                <a:lnTo>
                  <a:pt x="352144" y="73634"/>
                </a:lnTo>
                <a:lnTo>
                  <a:pt x="345651" y="69227"/>
                </a:lnTo>
                <a:lnTo>
                  <a:pt x="343333" y="62737"/>
                </a:lnTo>
                <a:lnTo>
                  <a:pt x="342819" y="61348"/>
                </a:lnTo>
                <a:lnTo>
                  <a:pt x="167573" y="61348"/>
                </a:lnTo>
                <a:lnTo>
                  <a:pt x="165949" y="60189"/>
                </a:lnTo>
                <a:lnTo>
                  <a:pt x="159920" y="58102"/>
                </a:lnTo>
                <a:lnTo>
                  <a:pt x="154614" y="56446"/>
                </a:lnTo>
                <a:lnTo>
                  <a:pt x="147906" y="54942"/>
                </a:lnTo>
                <a:lnTo>
                  <a:pt x="140046" y="54091"/>
                </a:lnTo>
                <a:close/>
              </a:path>
              <a:path w="446404" h="217805">
                <a:moveTo>
                  <a:pt x="383674" y="68374"/>
                </a:moveTo>
                <a:lnTo>
                  <a:pt x="352144" y="73634"/>
                </a:lnTo>
                <a:lnTo>
                  <a:pt x="408824" y="73634"/>
                </a:lnTo>
                <a:lnTo>
                  <a:pt x="404743" y="71872"/>
                </a:lnTo>
                <a:lnTo>
                  <a:pt x="398039" y="69966"/>
                </a:lnTo>
                <a:lnTo>
                  <a:pt x="390981" y="68822"/>
                </a:lnTo>
                <a:lnTo>
                  <a:pt x="383674" y="68374"/>
                </a:lnTo>
                <a:close/>
              </a:path>
              <a:path w="446404" h="217805">
                <a:moveTo>
                  <a:pt x="254816" y="0"/>
                </a:moveTo>
                <a:lnTo>
                  <a:pt x="215020" y="6953"/>
                </a:lnTo>
                <a:lnTo>
                  <a:pt x="183716" y="34230"/>
                </a:lnTo>
                <a:lnTo>
                  <a:pt x="176151" y="52421"/>
                </a:lnTo>
                <a:lnTo>
                  <a:pt x="173834" y="58333"/>
                </a:lnTo>
                <a:lnTo>
                  <a:pt x="171513" y="60421"/>
                </a:lnTo>
                <a:lnTo>
                  <a:pt x="167573" y="61348"/>
                </a:lnTo>
                <a:lnTo>
                  <a:pt x="342819" y="61348"/>
                </a:lnTo>
                <a:lnTo>
                  <a:pt x="323971" y="26108"/>
                </a:lnTo>
                <a:lnTo>
                  <a:pt x="282814" y="4085"/>
                </a:lnTo>
                <a:lnTo>
                  <a:pt x="269097" y="1292"/>
                </a:lnTo>
                <a:lnTo>
                  <a:pt x="254816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855614" y="2287302"/>
            <a:ext cx="345440" cy="168275"/>
          </a:xfrm>
          <a:custGeom>
            <a:avLst/>
            <a:gdLst/>
            <a:ahLst/>
            <a:cxnLst/>
            <a:rect l="l" t="t" r="r" b="b"/>
            <a:pathLst>
              <a:path w="345440" h="168275">
                <a:moveTo>
                  <a:pt x="42766" y="85203"/>
                </a:moveTo>
                <a:lnTo>
                  <a:pt x="8365" y="103116"/>
                </a:lnTo>
                <a:lnTo>
                  <a:pt x="0" y="124756"/>
                </a:lnTo>
                <a:lnTo>
                  <a:pt x="481" y="132495"/>
                </a:lnTo>
                <a:lnTo>
                  <a:pt x="22700" y="163845"/>
                </a:lnTo>
                <a:lnTo>
                  <a:pt x="37750" y="168144"/>
                </a:lnTo>
                <a:lnTo>
                  <a:pt x="304362" y="168144"/>
                </a:lnTo>
                <a:lnTo>
                  <a:pt x="339223" y="141183"/>
                </a:lnTo>
                <a:lnTo>
                  <a:pt x="344839" y="113416"/>
                </a:lnTo>
                <a:lnTo>
                  <a:pt x="344799" y="106232"/>
                </a:lnTo>
                <a:lnTo>
                  <a:pt x="344182" y="99432"/>
                </a:lnTo>
                <a:lnTo>
                  <a:pt x="342973" y="90732"/>
                </a:lnTo>
                <a:lnTo>
                  <a:pt x="341351" y="86637"/>
                </a:lnTo>
                <a:lnTo>
                  <a:pt x="48860" y="86637"/>
                </a:lnTo>
                <a:lnTo>
                  <a:pt x="42766" y="85203"/>
                </a:lnTo>
                <a:close/>
              </a:path>
              <a:path w="345440" h="168275">
                <a:moveTo>
                  <a:pt x="110854" y="40955"/>
                </a:moveTo>
                <a:lnTo>
                  <a:pt x="73764" y="52780"/>
                </a:lnTo>
                <a:lnTo>
                  <a:pt x="58356" y="73201"/>
                </a:lnTo>
                <a:lnTo>
                  <a:pt x="59071" y="76604"/>
                </a:lnTo>
                <a:lnTo>
                  <a:pt x="58176" y="82696"/>
                </a:lnTo>
                <a:lnTo>
                  <a:pt x="56564" y="85382"/>
                </a:lnTo>
                <a:lnTo>
                  <a:pt x="48860" y="86637"/>
                </a:lnTo>
                <a:lnTo>
                  <a:pt x="341351" y="86637"/>
                </a:lnTo>
                <a:lnTo>
                  <a:pt x="340198" y="83725"/>
                </a:lnTo>
                <a:lnTo>
                  <a:pt x="332672" y="70646"/>
                </a:lnTo>
                <a:lnTo>
                  <a:pt x="327924" y="64577"/>
                </a:lnTo>
                <a:lnTo>
                  <a:pt x="317269" y="56898"/>
                </a:lnTo>
                <a:lnTo>
                  <a:pt x="272110" y="56898"/>
                </a:lnTo>
                <a:lnTo>
                  <a:pt x="267093" y="53493"/>
                </a:lnTo>
                <a:lnTo>
                  <a:pt x="264905" y="47406"/>
                </a:lnTo>
                <a:lnTo>
                  <a:pt x="129487" y="47406"/>
                </a:lnTo>
                <a:lnTo>
                  <a:pt x="128234" y="46508"/>
                </a:lnTo>
                <a:lnTo>
                  <a:pt x="118916" y="43285"/>
                </a:lnTo>
                <a:lnTo>
                  <a:pt x="110854" y="40955"/>
                </a:lnTo>
                <a:close/>
              </a:path>
              <a:path w="345440" h="168275">
                <a:moveTo>
                  <a:pt x="294686" y="52375"/>
                </a:moveTo>
                <a:lnTo>
                  <a:pt x="286625" y="53025"/>
                </a:lnTo>
                <a:lnTo>
                  <a:pt x="275337" y="55287"/>
                </a:lnTo>
                <a:lnTo>
                  <a:pt x="272110" y="56898"/>
                </a:lnTo>
                <a:lnTo>
                  <a:pt x="317269" y="56898"/>
                </a:lnTo>
                <a:lnTo>
                  <a:pt x="316367" y="56248"/>
                </a:lnTo>
                <a:lnTo>
                  <a:pt x="309558" y="53986"/>
                </a:lnTo>
                <a:lnTo>
                  <a:pt x="294686" y="52375"/>
                </a:lnTo>
                <a:close/>
              </a:path>
              <a:path w="345440" h="168275">
                <a:moveTo>
                  <a:pt x="196903" y="0"/>
                </a:moveTo>
                <a:lnTo>
                  <a:pt x="157977" y="9864"/>
                </a:lnTo>
                <a:lnTo>
                  <a:pt x="137909" y="35940"/>
                </a:lnTo>
                <a:lnTo>
                  <a:pt x="134326" y="45075"/>
                </a:lnTo>
                <a:lnTo>
                  <a:pt x="132533" y="46689"/>
                </a:lnTo>
                <a:lnTo>
                  <a:pt x="129487" y="47406"/>
                </a:lnTo>
                <a:lnTo>
                  <a:pt x="264905" y="47406"/>
                </a:lnTo>
                <a:lnTo>
                  <a:pt x="244300" y="14997"/>
                </a:lnTo>
                <a:lnTo>
                  <a:pt x="207938" y="999"/>
                </a:lnTo>
                <a:lnTo>
                  <a:pt x="196903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057995" y="2309852"/>
            <a:ext cx="436880" cy="213360"/>
          </a:xfrm>
          <a:custGeom>
            <a:avLst/>
            <a:gdLst/>
            <a:ahLst/>
            <a:cxnLst/>
            <a:rect l="l" t="t" r="r" b="b"/>
            <a:pathLst>
              <a:path w="436880" h="213360">
                <a:moveTo>
                  <a:pt x="54114" y="107810"/>
                </a:moveTo>
                <a:lnTo>
                  <a:pt x="17857" y="123310"/>
                </a:lnTo>
                <a:lnTo>
                  <a:pt x="0" y="157857"/>
                </a:lnTo>
                <a:lnTo>
                  <a:pt x="608" y="167650"/>
                </a:lnTo>
                <a:lnTo>
                  <a:pt x="26629" y="204678"/>
                </a:lnTo>
                <a:lnTo>
                  <a:pt x="47768" y="212759"/>
                </a:lnTo>
                <a:lnTo>
                  <a:pt x="385121" y="212759"/>
                </a:lnTo>
                <a:lnTo>
                  <a:pt x="419469" y="192698"/>
                </a:lnTo>
                <a:lnTo>
                  <a:pt x="435676" y="152764"/>
                </a:lnTo>
                <a:lnTo>
                  <a:pt x="436337" y="143508"/>
                </a:lnTo>
                <a:lnTo>
                  <a:pt x="436286" y="134419"/>
                </a:lnTo>
                <a:lnTo>
                  <a:pt x="61824" y="109623"/>
                </a:lnTo>
                <a:lnTo>
                  <a:pt x="54114" y="107810"/>
                </a:lnTo>
                <a:close/>
              </a:path>
              <a:path w="436880" h="213360">
                <a:moveTo>
                  <a:pt x="136932" y="52887"/>
                </a:moveTo>
                <a:lnTo>
                  <a:pt x="93336" y="66784"/>
                </a:lnTo>
                <a:lnTo>
                  <a:pt x="73840" y="92624"/>
                </a:lnTo>
                <a:lnTo>
                  <a:pt x="74745" y="96928"/>
                </a:lnTo>
                <a:lnTo>
                  <a:pt x="73612" y="104637"/>
                </a:lnTo>
                <a:lnTo>
                  <a:pt x="71572" y="108037"/>
                </a:lnTo>
                <a:lnTo>
                  <a:pt x="61824" y="109623"/>
                </a:lnTo>
                <a:lnTo>
                  <a:pt x="431364" y="109623"/>
                </a:lnTo>
                <a:lnTo>
                  <a:pt x="407621" y="76442"/>
                </a:lnTo>
                <a:lnTo>
                  <a:pt x="399727" y="71994"/>
                </a:lnTo>
                <a:lnTo>
                  <a:pt x="344311" y="71994"/>
                </a:lnTo>
                <a:lnTo>
                  <a:pt x="337962" y="67688"/>
                </a:lnTo>
                <a:lnTo>
                  <a:pt x="335698" y="61343"/>
                </a:lnTo>
                <a:lnTo>
                  <a:pt x="335195" y="59984"/>
                </a:lnTo>
                <a:lnTo>
                  <a:pt x="163845" y="59984"/>
                </a:lnTo>
                <a:lnTo>
                  <a:pt x="162260" y="58849"/>
                </a:lnTo>
                <a:lnTo>
                  <a:pt x="156364" y="56809"/>
                </a:lnTo>
                <a:lnTo>
                  <a:pt x="151176" y="55190"/>
                </a:lnTo>
                <a:lnTo>
                  <a:pt x="144618" y="53720"/>
                </a:lnTo>
                <a:lnTo>
                  <a:pt x="136932" y="52887"/>
                </a:lnTo>
                <a:close/>
              </a:path>
              <a:path w="436880" h="213360">
                <a:moveTo>
                  <a:pt x="375140" y="66852"/>
                </a:moveTo>
                <a:lnTo>
                  <a:pt x="344311" y="71994"/>
                </a:lnTo>
                <a:lnTo>
                  <a:pt x="399727" y="71994"/>
                </a:lnTo>
                <a:lnTo>
                  <a:pt x="395740" y="70274"/>
                </a:lnTo>
                <a:lnTo>
                  <a:pt x="389186" y="68410"/>
                </a:lnTo>
                <a:lnTo>
                  <a:pt x="382285" y="67290"/>
                </a:lnTo>
                <a:lnTo>
                  <a:pt x="375140" y="66852"/>
                </a:lnTo>
                <a:close/>
              </a:path>
              <a:path w="436880" h="213360">
                <a:moveTo>
                  <a:pt x="249149" y="0"/>
                </a:moveTo>
                <a:lnTo>
                  <a:pt x="210237" y="6798"/>
                </a:lnTo>
                <a:lnTo>
                  <a:pt x="179630" y="33468"/>
                </a:lnTo>
                <a:lnTo>
                  <a:pt x="172234" y="51255"/>
                </a:lnTo>
                <a:lnTo>
                  <a:pt x="169968" y="57035"/>
                </a:lnTo>
                <a:lnTo>
                  <a:pt x="167698" y="59076"/>
                </a:lnTo>
                <a:lnTo>
                  <a:pt x="163845" y="59984"/>
                </a:lnTo>
                <a:lnTo>
                  <a:pt x="335195" y="59984"/>
                </a:lnTo>
                <a:lnTo>
                  <a:pt x="316765" y="25528"/>
                </a:lnTo>
                <a:lnTo>
                  <a:pt x="276522" y="3995"/>
                </a:lnTo>
                <a:lnTo>
                  <a:pt x="263112" y="1264"/>
                </a:lnTo>
                <a:lnTo>
                  <a:pt x="249149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017605" y="2409024"/>
            <a:ext cx="893444" cy="380365"/>
          </a:xfrm>
          <a:custGeom>
            <a:avLst/>
            <a:gdLst/>
            <a:ahLst/>
            <a:cxnLst/>
            <a:rect l="l" t="t" r="r" b="b"/>
            <a:pathLst>
              <a:path w="893444" h="380364">
                <a:moveTo>
                  <a:pt x="615235" y="158810"/>
                </a:moveTo>
                <a:lnTo>
                  <a:pt x="427758" y="158810"/>
                </a:lnTo>
                <a:lnTo>
                  <a:pt x="556756" y="379794"/>
                </a:lnTo>
                <a:lnTo>
                  <a:pt x="615235" y="158810"/>
                </a:lnTo>
                <a:close/>
              </a:path>
              <a:path w="893444" h="380364">
                <a:moveTo>
                  <a:pt x="479667" y="0"/>
                </a:moveTo>
                <a:lnTo>
                  <a:pt x="0" y="281136"/>
                </a:lnTo>
                <a:lnTo>
                  <a:pt x="244580" y="209181"/>
                </a:lnTo>
                <a:lnTo>
                  <a:pt x="354735" y="209181"/>
                </a:lnTo>
                <a:lnTo>
                  <a:pt x="427758" y="158810"/>
                </a:lnTo>
                <a:lnTo>
                  <a:pt x="615235" y="158810"/>
                </a:lnTo>
                <a:lnTo>
                  <a:pt x="618675" y="145812"/>
                </a:lnTo>
                <a:lnTo>
                  <a:pt x="726557" y="145812"/>
                </a:lnTo>
                <a:lnTo>
                  <a:pt x="479667" y="0"/>
                </a:lnTo>
                <a:close/>
              </a:path>
              <a:path w="893444" h="380364">
                <a:moveTo>
                  <a:pt x="354735" y="209181"/>
                </a:moveTo>
                <a:lnTo>
                  <a:pt x="244580" y="209181"/>
                </a:lnTo>
                <a:lnTo>
                  <a:pt x="265219" y="270929"/>
                </a:lnTo>
                <a:lnTo>
                  <a:pt x="354735" y="209181"/>
                </a:lnTo>
                <a:close/>
              </a:path>
              <a:path w="893444" h="380364">
                <a:moveTo>
                  <a:pt x="726557" y="145812"/>
                </a:moveTo>
                <a:lnTo>
                  <a:pt x="618675" y="145812"/>
                </a:lnTo>
                <a:lnTo>
                  <a:pt x="893298" y="244289"/>
                </a:lnTo>
                <a:lnTo>
                  <a:pt x="726557" y="145812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443023" y="1956505"/>
            <a:ext cx="602615" cy="511809"/>
          </a:xfrm>
          <a:custGeom>
            <a:avLst/>
            <a:gdLst/>
            <a:ahLst/>
            <a:cxnLst/>
            <a:rect l="l" t="t" r="r" b="b"/>
            <a:pathLst>
              <a:path w="602614" h="511810">
                <a:moveTo>
                  <a:pt x="340605" y="0"/>
                </a:moveTo>
                <a:lnTo>
                  <a:pt x="300595" y="2602"/>
                </a:lnTo>
                <a:lnTo>
                  <a:pt x="261856" y="13618"/>
                </a:lnTo>
                <a:lnTo>
                  <a:pt x="227252" y="31729"/>
                </a:lnTo>
                <a:lnTo>
                  <a:pt x="186175" y="67850"/>
                </a:lnTo>
                <a:lnTo>
                  <a:pt x="155551" y="108238"/>
                </a:lnTo>
                <a:lnTo>
                  <a:pt x="145952" y="120544"/>
                </a:lnTo>
                <a:lnTo>
                  <a:pt x="135677" y="131219"/>
                </a:lnTo>
                <a:lnTo>
                  <a:pt x="124251" y="139913"/>
                </a:lnTo>
                <a:lnTo>
                  <a:pt x="111671" y="147438"/>
                </a:lnTo>
                <a:lnTo>
                  <a:pt x="98058" y="154891"/>
                </a:lnTo>
                <a:lnTo>
                  <a:pt x="83531" y="163373"/>
                </a:lnTo>
                <a:lnTo>
                  <a:pt x="53165" y="186922"/>
                </a:lnTo>
                <a:lnTo>
                  <a:pt x="26296" y="222384"/>
                </a:lnTo>
                <a:lnTo>
                  <a:pt x="8438" y="270666"/>
                </a:lnTo>
                <a:lnTo>
                  <a:pt x="437" y="322634"/>
                </a:lnTo>
                <a:lnTo>
                  <a:pt x="0" y="346757"/>
                </a:lnTo>
                <a:lnTo>
                  <a:pt x="1708" y="369779"/>
                </a:lnTo>
                <a:lnTo>
                  <a:pt x="10611" y="416071"/>
                </a:lnTo>
                <a:lnTo>
                  <a:pt x="24866" y="464398"/>
                </a:lnTo>
                <a:lnTo>
                  <a:pt x="40710" y="500808"/>
                </a:lnTo>
                <a:lnTo>
                  <a:pt x="55073" y="511449"/>
                </a:lnTo>
                <a:lnTo>
                  <a:pt x="61996" y="507885"/>
                </a:lnTo>
                <a:lnTo>
                  <a:pt x="69118" y="499675"/>
                </a:lnTo>
                <a:lnTo>
                  <a:pt x="76682" y="487842"/>
                </a:lnTo>
                <a:lnTo>
                  <a:pt x="84804" y="473667"/>
                </a:lnTo>
                <a:lnTo>
                  <a:pt x="93561" y="458499"/>
                </a:lnTo>
                <a:lnTo>
                  <a:pt x="124866" y="418294"/>
                </a:lnTo>
                <a:lnTo>
                  <a:pt x="170581" y="387375"/>
                </a:lnTo>
                <a:lnTo>
                  <a:pt x="215479" y="367527"/>
                </a:lnTo>
                <a:lnTo>
                  <a:pt x="277629" y="344847"/>
                </a:lnTo>
                <a:lnTo>
                  <a:pt x="314426" y="332375"/>
                </a:lnTo>
                <a:lnTo>
                  <a:pt x="391319" y="307501"/>
                </a:lnTo>
                <a:lnTo>
                  <a:pt x="462387" y="284994"/>
                </a:lnTo>
                <a:lnTo>
                  <a:pt x="493209" y="274306"/>
                </a:lnTo>
                <a:lnTo>
                  <a:pt x="541519" y="252643"/>
                </a:lnTo>
                <a:lnTo>
                  <a:pt x="572599" y="228564"/>
                </a:lnTo>
                <a:lnTo>
                  <a:pt x="597838" y="183801"/>
                </a:lnTo>
                <a:lnTo>
                  <a:pt x="602449" y="152782"/>
                </a:lnTo>
                <a:lnTo>
                  <a:pt x="600767" y="139121"/>
                </a:lnTo>
                <a:lnTo>
                  <a:pt x="565691" y="103474"/>
                </a:lnTo>
                <a:lnTo>
                  <a:pt x="536798" y="95554"/>
                </a:lnTo>
                <a:lnTo>
                  <a:pt x="524020" y="91878"/>
                </a:lnTo>
                <a:lnTo>
                  <a:pt x="513971" y="87568"/>
                </a:lnTo>
                <a:lnTo>
                  <a:pt x="505948" y="82940"/>
                </a:lnTo>
                <a:lnTo>
                  <a:pt x="498799" y="78524"/>
                </a:lnTo>
                <a:lnTo>
                  <a:pt x="491372" y="74854"/>
                </a:lnTo>
                <a:lnTo>
                  <a:pt x="482815" y="72211"/>
                </a:lnTo>
                <a:lnTo>
                  <a:pt x="473461" y="69889"/>
                </a:lnTo>
                <a:lnTo>
                  <a:pt x="463948" y="66928"/>
                </a:lnTo>
                <a:lnTo>
                  <a:pt x="454912" y="62371"/>
                </a:lnTo>
                <a:lnTo>
                  <a:pt x="446792" y="55573"/>
                </a:lnTo>
                <a:lnTo>
                  <a:pt x="439227" y="47145"/>
                </a:lnTo>
                <a:lnTo>
                  <a:pt x="431663" y="38007"/>
                </a:lnTo>
                <a:lnTo>
                  <a:pt x="423540" y="29080"/>
                </a:lnTo>
                <a:lnTo>
                  <a:pt x="391168" y="8814"/>
                </a:lnTo>
                <a:lnTo>
                  <a:pt x="359437" y="1483"/>
                </a:lnTo>
                <a:lnTo>
                  <a:pt x="340605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400121" y="2774888"/>
            <a:ext cx="1053986" cy="26995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94070" y="2887276"/>
            <a:ext cx="906075" cy="15756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563658" y="2776372"/>
            <a:ext cx="1321489" cy="26846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73149" y="3207981"/>
            <a:ext cx="4239260" cy="69850"/>
          </a:xfrm>
          <a:custGeom>
            <a:avLst/>
            <a:gdLst/>
            <a:ahLst/>
            <a:cxnLst/>
            <a:rect l="l" t="t" r="r" b="b"/>
            <a:pathLst>
              <a:path w="4239260" h="69850">
                <a:moveTo>
                  <a:pt x="0" y="69256"/>
                </a:moveTo>
                <a:lnTo>
                  <a:pt x="4238872" y="69256"/>
                </a:lnTo>
                <a:lnTo>
                  <a:pt x="4238872" y="0"/>
                </a:lnTo>
                <a:lnTo>
                  <a:pt x="0" y="0"/>
                </a:lnTo>
                <a:lnTo>
                  <a:pt x="0" y="69256"/>
                </a:lnTo>
                <a:close/>
              </a:path>
            </a:pathLst>
          </a:custGeom>
          <a:solidFill>
            <a:srgbClr val="54A2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73149" y="3138725"/>
            <a:ext cx="4239260" cy="69850"/>
          </a:xfrm>
          <a:custGeom>
            <a:avLst/>
            <a:gdLst/>
            <a:ahLst/>
            <a:cxnLst/>
            <a:rect l="l" t="t" r="r" b="b"/>
            <a:pathLst>
              <a:path w="4239260" h="69850">
                <a:moveTo>
                  <a:pt x="0" y="69256"/>
                </a:moveTo>
                <a:lnTo>
                  <a:pt x="4238872" y="69256"/>
                </a:lnTo>
                <a:lnTo>
                  <a:pt x="4238872" y="0"/>
                </a:lnTo>
                <a:lnTo>
                  <a:pt x="0" y="0"/>
                </a:lnTo>
                <a:lnTo>
                  <a:pt x="0" y="69256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839726" y="3130138"/>
            <a:ext cx="1040130" cy="0"/>
          </a:xfrm>
          <a:custGeom>
            <a:avLst/>
            <a:gdLst/>
            <a:ahLst/>
            <a:cxnLst/>
            <a:rect l="l" t="t" r="r" b="b"/>
            <a:pathLst>
              <a:path w="1040129" h="0">
                <a:moveTo>
                  <a:pt x="0" y="0"/>
                </a:moveTo>
                <a:lnTo>
                  <a:pt x="1039748" y="0"/>
                </a:lnTo>
              </a:path>
            </a:pathLst>
          </a:custGeom>
          <a:ln w="18528">
            <a:solidFill>
              <a:srgbClr val="A7A9A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673149" y="3321993"/>
            <a:ext cx="2119630" cy="94615"/>
          </a:xfrm>
          <a:custGeom>
            <a:avLst/>
            <a:gdLst/>
            <a:ahLst/>
            <a:cxnLst/>
            <a:rect l="l" t="t" r="r" b="b"/>
            <a:pathLst>
              <a:path w="2119630" h="94614">
                <a:moveTo>
                  <a:pt x="43932" y="0"/>
                </a:moveTo>
                <a:lnTo>
                  <a:pt x="21911" y="3518"/>
                </a:lnTo>
                <a:lnTo>
                  <a:pt x="0" y="14073"/>
                </a:lnTo>
                <a:lnTo>
                  <a:pt x="0" y="70320"/>
                </a:lnTo>
                <a:lnTo>
                  <a:pt x="1885" y="79596"/>
                </a:lnTo>
                <a:lnTo>
                  <a:pt x="7019" y="87193"/>
                </a:lnTo>
                <a:lnTo>
                  <a:pt x="14617" y="92326"/>
                </a:lnTo>
                <a:lnTo>
                  <a:pt x="23896" y="94211"/>
                </a:lnTo>
                <a:lnTo>
                  <a:pt x="2119436" y="94211"/>
                </a:lnTo>
                <a:lnTo>
                  <a:pt x="2119436" y="28146"/>
                </a:lnTo>
                <a:lnTo>
                  <a:pt x="132242" y="28146"/>
                </a:lnTo>
                <a:lnTo>
                  <a:pt x="110220" y="24628"/>
                </a:lnTo>
                <a:lnTo>
                  <a:pt x="66065" y="3518"/>
                </a:lnTo>
                <a:lnTo>
                  <a:pt x="43932" y="0"/>
                </a:lnTo>
                <a:close/>
              </a:path>
              <a:path w="2119630" h="94614">
                <a:moveTo>
                  <a:pt x="220552" y="0"/>
                </a:moveTo>
                <a:lnTo>
                  <a:pt x="198530" y="3518"/>
                </a:lnTo>
                <a:lnTo>
                  <a:pt x="154375" y="24628"/>
                </a:lnTo>
                <a:lnTo>
                  <a:pt x="132242" y="28146"/>
                </a:lnTo>
                <a:lnTo>
                  <a:pt x="308861" y="28146"/>
                </a:lnTo>
                <a:lnTo>
                  <a:pt x="286839" y="24628"/>
                </a:lnTo>
                <a:lnTo>
                  <a:pt x="242685" y="3518"/>
                </a:lnTo>
                <a:lnTo>
                  <a:pt x="220552" y="0"/>
                </a:lnTo>
                <a:close/>
              </a:path>
              <a:path w="2119630" h="94614">
                <a:moveTo>
                  <a:pt x="397171" y="0"/>
                </a:moveTo>
                <a:lnTo>
                  <a:pt x="375149" y="3518"/>
                </a:lnTo>
                <a:lnTo>
                  <a:pt x="330994" y="24628"/>
                </a:lnTo>
                <a:lnTo>
                  <a:pt x="308861" y="28146"/>
                </a:lnTo>
                <a:lnTo>
                  <a:pt x="485481" y="28146"/>
                </a:lnTo>
                <a:lnTo>
                  <a:pt x="463459" y="24628"/>
                </a:lnTo>
                <a:lnTo>
                  <a:pt x="419304" y="3518"/>
                </a:lnTo>
                <a:lnTo>
                  <a:pt x="397171" y="0"/>
                </a:lnTo>
                <a:close/>
              </a:path>
              <a:path w="2119630" h="94614">
                <a:moveTo>
                  <a:pt x="573792" y="0"/>
                </a:moveTo>
                <a:lnTo>
                  <a:pt x="551770" y="3518"/>
                </a:lnTo>
                <a:lnTo>
                  <a:pt x="507614" y="24628"/>
                </a:lnTo>
                <a:lnTo>
                  <a:pt x="485481" y="28146"/>
                </a:lnTo>
                <a:lnTo>
                  <a:pt x="662101" y="28146"/>
                </a:lnTo>
                <a:lnTo>
                  <a:pt x="640079" y="24628"/>
                </a:lnTo>
                <a:lnTo>
                  <a:pt x="595925" y="3518"/>
                </a:lnTo>
                <a:lnTo>
                  <a:pt x="573792" y="0"/>
                </a:lnTo>
                <a:close/>
              </a:path>
              <a:path w="2119630" h="94614">
                <a:moveTo>
                  <a:pt x="750411" y="0"/>
                </a:moveTo>
                <a:lnTo>
                  <a:pt x="728389" y="3518"/>
                </a:lnTo>
                <a:lnTo>
                  <a:pt x="684234" y="24628"/>
                </a:lnTo>
                <a:lnTo>
                  <a:pt x="662101" y="28146"/>
                </a:lnTo>
                <a:lnTo>
                  <a:pt x="838720" y="28146"/>
                </a:lnTo>
                <a:lnTo>
                  <a:pt x="816698" y="24628"/>
                </a:lnTo>
                <a:lnTo>
                  <a:pt x="772544" y="3518"/>
                </a:lnTo>
                <a:lnTo>
                  <a:pt x="750411" y="0"/>
                </a:lnTo>
                <a:close/>
              </a:path>
              <a:path w="2119630" h="94614">
                <a:moveTo>
                  <a:pt x="927031" y="0"/>
                </a:moveTo>
                <a:lnTo>
                  <a:pt x="905009" y="3518"/>
                </a:lnTo>
                <a:lnTo>
                  <a:pt x="860853" y="24628"/>
                </a:lnTo>
                <a:lnTo>
                  <a:pt x="838720" y="28146"/>
                </a:lnTo>
                <a:lnTo>
                  <a:pt x="1015340" y="28146"/>
                </a:lnTo>
                <a:lnTo>
                  <a:pt x="993318" y="24628"/>
                </a:lnTo>
                <a:lnTo>
                  <a:pt x="949164" y="3518"/>
                </a:lnTo>
                <a:lnTo>
                  <a:pt x="927031" y="0"/>
                </a:lnTo>
                <a:close/>
              </a:path>
              <a:path w="2119630" h="94614">
                <a:moveTo>
                  <a:pt x="1103650" y="0"/>
                </a:moveTo>
                <a:lnTo>
                  <a:pt x="1081629" y="3518"/>
                </a:lnTo>
                <a:lnTo>
                  <a:pt x="1037473" y="24628"/>
                </a:lnTo>
                <a:lnTo>
                  <a:pt x="1015340" y="28146"/>
                </a:lnTo>
                <a:lnTo>
                  <a:pt x="1191960" y="28146"/>
                </a:lnTo>
                <a:lnTo>
                  <a:pt x="1169938" y="24628"/>
                </a:lnTo>
                <a:lnTo>
                  <a:pt x="1125783" y="3518"/>
                </a:lnTo>
                <a:lnTo>
                  <a:pt x="1103650" y="0"/>
                </a:lnTo>
                <a:close/>
              </a:path>
              <a:path w="2119630" h="94614">
                <a:moveTo>
                  <a:pt x="1280270" y="0"/>
                </a:moveTo>
                <a:lnTo>
                  <a:pt x="1258249" y="3518"/>
                </a:lnTo>
                <a:lnTo>
                  <a:pt x="1214093" y="24628"/>
                </a:lnTo>
                <a:lnTo>
                  <a:pt x="1191960" y="28146"/>
                </a:lnTo>
                <a:lnTo>
                  <a:pt x="1368579" y="28146"/>
                </a:lnTo>
                <a:lnTo>
                  <a:pt x="1346557" y="24628"/>
                </a:lnTo>
                <a:lnTo>
                  <a:pt x="1302403" y="3518"/>
                </a:lnTo>
                <a:lnTo>
                  <a:pt x="1280270" y="0"/>
                </a:lnTo>
                <a:close/>
              </a:path>
              <a:path w="2119630" h="94614">
                <a:moveTo>
                  <a:pt x="1456890" y="0"/>
                </a:moveTo>
                <a:lnTo>
                  <a:pt x="1434868" y="3518"/>
                </a:lnTo>
                <a:lnTo>
                  <a:pt x="1390712" y="24628"/>
                </a:lnTo>
                <a:lnTo>
                  <a:pt x="1368579" y="28146"/>
                </a:lnTo>
                <a:lnTo>
                  <a:pt x="1545199" y="28146"/>
                </a:lnTo>
                <a:lnTo>
                  <a:pt x="1523177" y="24628"/>
                </a:lnTo>
                <a:lnTo>
                  <a:pt x="1479022" y="3518"/>
                </a:lnTo>
                <a:lnTo>
                  <a:pt x="1456890" y="0"/>
                </a:lnTo>
                <a:close/>
              </a:path>
              <a:path w="2119630" h="94614">
                <a:moveTo>
                  <a:pt x="1633510" y="0"/>
                </a:moveTo>
                <a:lnTo>
                  <a:pt x="1611488" y="3518"/>
                </a:lnTo>
                <a:lnTo>
                  <a:pt x="1567332" y="24628"/>
                </a:lnTo>
                <a:lnTo>
                  <a:pt x="1545199" y="28146"/>
                </a:lnTo>
                <a:lnTo>
                  <a:pt x="1721819" y="28146"/>
                </a:lnTo>
                <a:lnTo>
                  <a:pt x="1699797" y="24628"/>
                </a:lnTo>
                <a:lnTo>
                  <a:pt x="1655642" y="3518"/>
                </a:lnTo>
                <a:lnTo>
                  <a:pt x="1633510" y="0"/>
                </a:lnTo>
                <a:close/>
              </a:path>
              <a:path w="2119630" h="94614">
                <a:moveTo>
                  <a:pt x="1810130" y="0"/>
                </a:moveTo>
                <a:lnTo>
                  <a:pt x="1788108" y="3518"/>
                </a:lnTo>
                <a:lnTo>
                  <a:pt x="1743952" y="24628"/>
                </a:lnTo>
                <a:lnTo>
                  <a:pt x="1721819" y="28146"/>
                </a:lnTo>
                <a:lnTo>
                  <a:pt x="1898438" y="28146"/>
                </a:lnTo>
                <a:lnTo>
                  <a:pt x="1876416" y="24628"/>
                </a:lnTo>
                <a:lnTo>
                  <a:pt x="1832262" y="3518"/>
                </a:lnTo>
                <a:lnTo>
                  <a:pt x="1810130" y="0"/>
                </a:lnTo>
                <a:close/>
              </a:path>
              <a:path w="2119630" h="94614">
                <a:moveTo>
                  <a:pt x="1986749" y="0"/>
                </a:moveTo>
                <a:lnTo>
                  <a:pt x="1964727" y="3518"/>
                </a:lnTo>
                <a:lnTo>
                  <a:pt x="1920571" y="24628"/>
                </a:lnTo>
                <a:lnTo>
                  <a:pt x="1898438" y="28146"/>
                </a:lnTo>
                <a:lnTo>
                  <a:pt x="2075058" y="28146"/>
                </a:lnTo>
                <a:lnTo>
                  <a:pt x="2053036" y="24628"/>
                </a:lnTo>
                <a:lnTo>
                  <a:pt x="2008881" y="3518"/>
                </a:lnTo>
                <a:lnTo>
                  <a:pt x="1986749" y="0"/>
                </a:lnTo>
                <a:close/>
              </a:path>
              <a:path w="2119630" h="94614">
                <a:moveTo>
                  <a:pt x="2119436" y="14073"/>
                </a:moveTo>
                <a:lnTo>
                  <a:pt x="2097191" y="24628"/>
                </a:lnTo>
                <a:lnTo>
                  <a:pt x="2075058" y="28146"/>
                </a:lnTo>
                <a:lnTo>
                  <a:pt x="2119436" y="28146"/>
                </a:lnTo>
                <a:lnTo>
                  <a:pt x="2119436" y="14073"/>
                </a:lnTo>
                <a:close/>
              </a:path>
            </a:pathLst>
          </a:custGeom>
          <a:solidFill>
            <a:srgbClr val="47A5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673149" y="3328325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1" y="3518"/>
                </a:lnTo>
                <a:lnTo>
                  <a:pt x="43932" y="0"/>
                </a:lnTo>
                <a:lnTo>
                  <a:pt x="66065" y="3518"/>
                </a:lnTo>
                <a:lnTo>
                  <a:pt x="88309" y="14072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761458" y="3342398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1" y="10554"/>
                </a:lnTo>
                <a:lnTo>
                  <a:pt x="43933" y="14072"/>
                </a:lnTo>
                <a:lnTo>
                  <a:pt x="66066" y="10554"/>
                </a:lnTo>
                <a:lnTo>
                  <a:pt x="88310" y="0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849768" y="3328325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0" y="3518"/>
                </a:lnTo>
                <a:lnTo>
                  <a:pt x="43932" y="0"/>
                </a:lnTo>
                <a:lnTo>
                  <a:pt x="66065" y="3518"/>
                </a:lnTo>
                <a:lnTo>
                  <a:pt x="88309" y="14072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938078" y="3342398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1" y="10554"/>
                </a:lnTo>
                <a:lnTo>
                  <a:pt x="43933" y="14072"/>
                </a:lnTo>
                <a:lnTo>
                  <a:pt x="66065" y="10554"/>
                </a:lnTo>
                <a:lnTo>
                  <a:pt x="88309" y="0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026387" y="3328325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1" y="3518"/>
                </a:lnTo>
                <a:lnTo>
                  <a:pt x="43933" y="0"/>
                </a:lnTo>
                <a:lnTo>
                  <a:pt x="66066" y="3518"/>
                </a:lnTo>
                <a:lnTo>
                  <a:pt x="88311" y="14072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114698" y="3342398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0" y="10554"/>
                </a:lnTo>
                <a:lnTo>
                  <a:pt x="43932" y="14072"/>
                </a:lnTo>
                <a:lnTo>
                  <a:pt x="66065" y="10554"/>
                </a:lnTo>
                <a:lnTo>
                  <a:pt x="88309" y="0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203008" y="3328325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1" y="3518"/>
                </a:lnTo>
                <a:lnTo>
                  <a:pt x="43933" y="0"/>
                </a:lnTo>
                <a:lnTo>
                  <a:pt x="66066" y="3518"/>
                </a:lnTo>
                <a:lnTo>
                  <a:pt x="88309" y="14072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291317" y="3342398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1" y="10554"/>
                </a:lnTo>
                <a:lnTo>
                  <a:pt x="43933" y="14072"/>
                </a:lnTo>
                <a:lnTo>
                  <a:pt x="66066" y="10554"/>
                </a:lnTo>
                <a:lnTo>
                  <a:pt x="88310" y="0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379628" y="3328325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0" y="3518"/>
                </a:lnTo>
                <a:lnTo>
                  <a:pt x="43932" y="0"/>
                </a:lnTo>
                <a:lnTo>
                  <a:pt x="66065" y="3518"/>
                </a:lnTo>
                <a:lnTo>
                  <a:pt x="88309" y="14072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467937" y="3342398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1" y="10554"/>
                </a:lnTo>
                <a:lnTo>
                  <a:pt x="43933" y="14072"/>
                </a:lnTo>
                <a:lnTo>
                  <a:pt x="66066" y="10554"/>
                </a:lnTo>
                <a:lnTo>
                  <a:pt x="88309" y="0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556247" y="3328325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1" y="3518"/>
                </a:lnTo>
                <a:lnTo>
                  <a:pt x="43933" y="0"/>
                </a:lnTo>
                <a:lnTo>
                  <a:pt x="66066" y="3518"/>
                </a:lnTo>
                <a:lnTo>
                  <a:pt x="88310" y="14072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644557" y="3342398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0" y="10554"/>
                </a:lnTo>
                <a:lnTo>
                  <a:pt x="43932" y="14072"/>
                </a:lnTo>
                <a:lnTo>
                  <a:pt x="66065" y="10554"/>
                </a:lnTo>
                <a:lnTo>
                  <a:pt x="88309" y="0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732866" y="3328325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1" y="3518"/>
                </a:lnTo>
                <a:lnTo>
                  <a:pt x="43933" y="0"/>
                </a:lnTo>
                <a:lnTo>
                  <a:pt x="66066" y="3518"/>
                </a:lnTo>
                <a:lnTo>
                  <a:pt x="88310" y="14072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821176" y="3342398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1" y="10554"/>
                </a:lnTo>
                <a:lnTo>
                  <a:pt x="43933" y="14072"/>
                </a:lnTo>
                <a:lnTo>
                  <a:pt x="66066" y="10554"/>
                </a:lnTo>
                <a:lnTo>
                  <a:pt x="88310" y="0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909486" y="3328325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0" y="3518"/>
                </a:lnTo>
                <a:lnTo>
                  <a:pt x="43932" y="0"/>
                </a:lnTo>
                <a:lnTo>
                  <a:pt x="66065" y="3518"/>
                </a:lnTo>
                <a:lnTo>
                  <a:pt x="88310" y="14072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997797" y="3342398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1" y="10554"/>
                </a:lnTo>
                <a:lnTo>
                  <a:pt x="43933" y="14072"/>
                </a:lnTo>
                <a:lnTo>
                  <a:pt x="66065" y="10554"/>
                </a:lnTo>
                <a:lnTo>
                  <a:pt x="88309" y="0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2086106" y="3328325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1" y="3518"/>
                </a:lnTo>
                <a:lnTo>
                  <a:pt x="43933" y="0"/>
                </a:lnTo>
                <a:lnTo>
                  <a:pt x="66066" y="3518"/>
                </a:lnTo>
                <a:lnTo>
                  <a:pt x="88310" y="14072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2174416" y="3342398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0" y="10554"/>
                </a:lnTo>
                <a:lnTo>
                  <a:pt x="43932" y="14072"/>
                </a:lnTo>
                <a:lnTo>
                  <a:pt x="66065" y="10554"/>
                </a:lnTo>
                <a:lnTo>
                  <a:pt x="88309" y="0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2262726" y="3328325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1" y="3518"/>
                </a:lnTo>
                <a:lnTo>
                  <a:pt x="43932" y="0"/>
                </a:lnTo>
                <a:lnTo>
                  <a:pt x="66065" y="3518"/>
                </a:lnTo>
                <a:lnTo>
                  <a:pt x="88309" y="14072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2351035" y="3342398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1" y="10554"/>
                </a:lnTo>
                <a:lnTo>
                  <a:pt x="43933" y="14072"/>
                </a:lnTo>
                <a:lnTo>
                  <a:pt x="66066" y="10554"/>
                </a:lnTo>
                <a:lnTo>
                  <a:pt x="88311" y="0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2439346" y="3328325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0" y="3518"/>
                </a:lnTo>
                <a:lnTo>
                  <a:pt x="43931" y="0"/>
                </a:lnTo>
                <a:lnTo>
                  <a:pt x="66064" y="3518"/>
                </a:lnTo>
                <a:lnTo>
                  <a:pt x="88308" y="14072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2527655" y="3342398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0" y="10554"/>
                </a:lnTo>
                <a:lnTo>
                  <a:pt x="43932" y="14072"/>
                </a:lnTo>
                <a:lnTo>
                  <a:pt x="66066" y="10554"/>
                </a:lnTo>
                <a:lnTo>
                  <a:pt x="88310" y="0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2615965" y="3328325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1" y="3518"/>
                </a:lnTo>
                <a:lnTo>
                  <a:pt x="43933" y="0"/>
                </a:lnTo>
                <a:lnTo>
                  <a:pt x="66066" y="3518"/>
                </a:lnTo>
                <a:lnTo>
                  <a:pt x="88310" y="14072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2704276" y="3342398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0" y="10554"/>
                </a:lnTo>
                <a:lnTo>
                  <a:pt x="43932" y="14072"/>
                </a:lnTo>
                <a:lnTo>
                  <a:pt x="66065" y="10554"/>
                </a:lnTo>
                <a:lnTo>
                  <a:pt x="88309" y="0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673149" y="3337824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1" y="3518"/>
                </a:lnTo>
                <a:lnTo>
                  <a:pt x="43932" y="0"/>
                </a:lnTo>
                <a:lnTo>
                  <a:pt x="66065" y="3518"/>
                </a:lnTo>
                <a:lnTo>
                  <a:pt x="88309" y="14072"/>
                </a:lnTo>
              </a:path>
            </a:pathLst>
          </a:custGeom>
          <a:ln w="3175">
            <a:solidFill>
              <a:srgbClr val="2E309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761458" y="3351896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1" y="10554"/>
                </a:lnTo>
                <a:lnTo>
                  <a:pt x="43933" y="14072"/>
                </a:lnTo>
                <a:lnTo>
                  <a:pt x="66066" y="10554"/>
                </a:lnTo>
                <a:lnTo>
                  <a:pt x="88310" y="0"/>
                </a:lnTo>
              </a:path>
            </a:pathLst>
          </a:custGeom>
          <a:ln w="3175">
            <a:solidFill>
              <a:srgbClr val="2E309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849768" y="3337824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0" y="3518"/>
                </a:lnTo>
                <a:lnTo>
                  <a:pt x="43932" y="0"/>
                </a:lnTo>
                <a:lnTo>
                  <a:pt x="66065" y="3518"/>
                </a:lnTo>
                <a:lnTo>
                  <a:pt x="88309" y="14072"/>
                </a:lnTo>
              </a:path>
            </a:pathLst>
          </a:custGeom>
          <a:ln w="3175">
            <a:solidFill>
              <a:srgbClr val="2E309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938078" y="3351896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1" y="10554"/>
                </a:lnTo>
                <a:lnTo>
                  <a:pt x="43933" y="14072"/>
                </a:lnTo>
                <a:lnTo>
                  <a:pt x="66065" y="10554"/>
                </a:lnTo>
                <a:lnTo>
                  <a:pt x="88309" y="0"/>
                </a:lnTo>
              </a:path>
            </a:pathLst>
          </a:custGeom>
          <a:ln w="3175">
            <a:solidFill>
              <a:srgbClr val="2E309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026387" y="3337824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1" y="3518"/>
                </a:lnTo>
                <a:lnTo>
                  <a:pt x="43933" y="0"/>
                </a:lnTo>
                <a:lnTo>
                  <a:pt x="66066" y="3518"/>
                </a:lnTo>
                <a:lnTo>
                  <a:pt x="88311" y="14072"/>
                </a:lnTo>
              </a:path>
            </a:pathLst>
          </a:custGeom>
          <a:ln w="3175">
            <a:solidFill>
              <a:srgbClr val="2E309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114698" y="3351896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0" y="10554"/>
                </a:lnTo>
                <a:lnTo>
                  <a:pt x="43932" y="14072"/>
                </a:lnTo>
                <a:lnTo>
                  <a:pt x="66065" y="10554"/>
                </a:lnTo>
                <a:lnTo>
                  <a:pt x="88309" y="0"/>
                </a:lnTo>
              </a:path>
            </a:pathLst>
          </a:custGeom>
          <a:ln w="3175">
            <a:solidFill>
              <a:srgbClr val="2E309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203008" y="3337824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1" y="3518"/>
                </a:lnTo>
                <a:lnTo>
                  <a:pt x="43933" y="0"/>
                </a:lnTo>
                <a:lnTo>
                  <a:pt x="66066" y="3518"/>
                </a:lnTo>
                <a:lnTo>
                  <a:pt x="88309" y="14072"/>
                </a:lnTo>
              </a:path>
            </a:pathLst>
          </a:custGeom>
          <a:ln w="3175">
            <a:solidFill>
              <a:srgbClr val="2E309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291317" y="3351896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1" y="10554"/>
                </a:lnTo>
                <a:lnTo>
                  <a:pt x="43933" y="14072"/>
                </a:lnTo>
                <a:lnTo>
                  <a:pt x="66066" y="10554"/>
                </a:lnTo>
                <a:lnTo>
                  <a:pt x="88310" y="0"/>
                </a:lnTo>
              </a:path>
            </a:pathLst>
          </a:custGeom>
          <a:ln w="3175">
            <a:solidFill>
              <a:srgbClr val="2E309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379628" y="3337824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0" y="3518"/>
                </a:lnTo>
                <a:lnTo>
                  <a:pt x="43932" y="0"/>
                </a:lnTo>
                <a:lnTo>
                  <a:pt x="66065" y="3518"/>
                </a:lnTo>
                <a:lnTo>
                  <a:pt x="88309" y="14072"/>
                </a:lnTo>
              </a:path>
            </a:pathLst>
          </a:custGeom>
          <a:ln w="3175">
            <a:solidFill>
              <a:srgbClr val="2E309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467937" y="3351896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1" y="10554"/>
                </a:lnTo>
                <a:lnTo>
                  <a:pt x="43933" y="14072"/>
                </a:lnTo>
                <a:lnTo>
                  <a:pt x="66066" y="10554"/>
                </a:lnTo>
                <a:lnTo>
                  <a:pt x="88309" y="0"/>
                </a:lnTo>
              </a:path>
            </a:pathLst>
          </a:custGeom>
          <a:ln w="3175">
            <a:solidFill>
              <a:srgbClr val="2E309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556247" y="3337824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1" y="3518"/>
                </a:lnTo>
                <a:lnTo>
                  <a:pt x="43933" y="0"/>
                </a:lnTo>
                <a:lnTo>
                  <a:pt x="66066" y="3518"/>
                </a:lnTo>
                <a:lnTo>
                  <a:pt x="88310" y="14072"/>
                </a:lnTo>
              </a:path>
            </a:pathLst>
          </a:custGeom>
          <a:ln w="3175">
            <a:solidFill>
              <a:srgbClr val="2E309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644557" y="3351896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0" y="10554"/>
                </a:lnTo>
                <a:lnTo>
                  <a:pt x="43932" y="14072"/>
                </a:lnTo>
                <a:lnTo>
                  <a:pt x="66065" y="10554"/>
                </a:lnTo>
                <a:lnTo>
                  <a:pt x="88309" y="0"/>
                </a:lnTo>
              </a:path>
            </a:pathLst>
          </a:custGeom>
          <a:ln w="3175">
            <a:solidFill>
              <a:srgbClr val="2E309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732866" y="3337824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1" y="3518"/>
                </a:lnTo>
                <a:lnTo>
                  <a:pt x="43933" y="0"/>
                </a:lnTo>
                <a:lnTo>
                  <a:pt x="66066" y="3518"/>
                </a:lnTo>
                <a:lnTo>
                  <a:pt x="88310" y="14072"/>
                </a:lnTo>
              </a:path>
            </a:pathLst>
          </a:custGeom>
          <a:ln w="3175">
            <a:solidFill>
              <a:srgbClr val="2E309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821176" y="3351896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1" y="10554"/>
                </a:lnTo>
                <a:lnTo>
                  <a:pt x="43933" y="14072"/>
                </a:lnTo>
                <a:lnTo>
                  <a:pt x="66066" y="10554"/>
                </a:lnTo>
                <a:lnTo>
                  <a:pt x="88310" y="0"/>
                </a:lnTo>
              </a:path>
            </a:pathLst>
          </a:custGeom>
          <a:ln w="3175">
            <a:solidFill>
              <a:srgbClr val="2E309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1909486" y="3337824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0" y="3518"/>
                </a:lnTo>
                <a:lnTo>
                  <a:pt x="43932" y="0"/>
                </a:lnTo>
                <a:lnTo>
                  <a:pt x="66065" y="3518"/>
                </a:lnTo>
                <a:lnTo>
                  <a:pt x="88310" y="14072"/>
                </a:lnTo>
              </a:path>
            </a:pathLst>
          </a:custGeom>
          <a:ln w="3175">
            <a:solidFill>
              <a:srgbClr val="2E309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1997797" y="3351896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1" y="10554"/>
                </a:lnTo>
                <a:lnTo>
                  <a:pt x="43933" y="14072"/>
                </a:lnTo>
                <a:lnTo>
                  <a:pt x="66065" y="10554"/>
                </a:lnTo>
                <a:lnTo>
                  <a:pt x="88309" y="0"/>
                </a:lnTo>
              </a:path>
            </a:pathLst>
          </a:custGeom>
          <a:ln w="3175">
            <a:solidFill>
              <a:srgbClr val="2E309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2086106" y="3337824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1" y="3518"/>
                </a:lnTo>
                <a:lnTo>
                  <a:pt x="43933" y="0"/>
                </a:lnTo>
                <a:lnTo>
                  <a:pt x="66066" y="3518"/>
                </a:lnTo>
                <a:lnTo>
                  <a:pt x="88310" y="14072"/>
                </a:lnTo>
              </a:path>
            </a:pathLst>
          </a:custGeom>
          <a:ln w="3175">
            <a:solidFill>
              <a:srgbClr val="2E309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2174416" y="3351896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0" y="10554"/>
                </a:lnTo>
                <a:lnTo>
                  <a:pt x="43932" y="14072"/>
                </a:lnTo>
                <a:lnTo>
                  <a:pt x="66065" y="10554"/>
                </a:lnTo>
                <a:lnTo>
                  <a:pt x="88309" y="0"/>
                </a:lnTo>
              </a:path>
            </a:pathLst>
          </a:custGeom>
          <a:ln w="3175">
            <a:solidFill>
              <a:srgbClr val="2E309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2262726" y="3337824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1" y="3518"/>
                </a:lnTo>
                <a:lnTo>
                  <a:pt x="43932" y="0"/>
                </a:lnTo>
                <a:lnTo>
                  <a:pt x="66065" y="3518"/>
                </a:lnTo>
                <a:lnTo>
                  <a:pt x="88309" y="14072"/>
                </a:lnTo>
              </a:path>
            </a:pathLst>
          </a:custGeom>
          <a:ln w="3175">
            <a:solidFill>
              <a:srgbClr val="2E309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2351035" y="3351896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1" y="10554"/>
                </a:lnTo>
                <a:lnTo>
                  <a:pt x="43933" y="14072"/>
                </a:lnTo>
                <a:lnTo>
                  <a:pt x="66066" y="10554"/>
                </a:lnTo>
                <a:lnTo>
                  <a:pt x="88311" y="0"/>
                </a:lnTo>
              </a:path>
            </a:pathLst>
          </a:custGeom>
          <a:ln w="3175">
            <a:solidFill>
              <a:srgbClr val="2E309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2439346" y="3337824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0" y="3518"/>
                </a:lnTo>
                <a:lnTo>
                  <a:pt x="43931" y="0"/>
                </a:lnTo>
                <a:lnTo>
                  <a:pt x="66064" y="3518"/>
                </a:lnTo>
                <a:lnTo>
                  <a:pt x="88308" y="14072"/>
                </a:lnTo>
              </a:path>
            </a:pathLst>
          </a:custGeom>
          <a:ln w="3175">
            <a:solidFill>
              <a:srgbClr val="2E309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2527655" y="3351896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0" y="10554"/>
                </a:lnTo>
                <a:lnTo>
                  <a:pt x="43932" y="14072"/>
                </a:lnTo>
                <a:lnTo>
                  <a:pt x="66066" y="10554"/>
                </a:lnTo>
                <a:lnTo>
                  <a:pt x="88310" y="0"/>
                </a:lnTo>
              </a:path>
            </a:pathLst>
          </a:custGeom>
          <a:ln w="3175">
            <a:solidFill>
              <a:srgbClr val="2E309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2615965" y="3337824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1" y="3518"/>
                </a:lnTo>
                <a:lnTo>
                  <a:pt x="43933" y="0"/>
                </a:lnTo>
                <a:lnTo>
                  <a:pt x="66066" y="3518"/>
                </a:lnTo>
                <a:lnTo>
                  <a:pt x="88310" y="14072"/>
                </a:lnTo>
              </a:path>
            </a:pathLst>
          </a:custGeom>
          <a:ln w="3175">
            <a:solidFill>
              <a:srgbClr val="2E309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2704276" y="3351896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0" y="10554"/>
                </a:lnTo>
                <a:lnTo>
                  <a:pt x="43932" y="14072"/>
                </a:lnTo>
                <a:lnTo>
                  <a:pt x="66065" y="10554"/>
                </a:lnTo>
                <a:lnTo>
                  <a:pt x="88309" y="0"/>
                </a:lnTo>
              </a:path>
            </a:pathLst>
          </a:custGeom>
          <a:ln w="3175">
            <a:solidFill>
              <a:srgbClr val="2E309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673149" y="3347322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1" y="3518"/>
                </a:lnTo>
                <a:lnTo>
                  <a:pt x="43932" y="0"/>
                </a:lnTo>
                <a:lnTo>
                  <a:pt x="66065" y="3518"/>
                </a:lnTo>
                <a:lnTo>
                  <a:pt x="88309" y="14072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761458" y="3361394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1" y="10554"/>
                </a:lnTo>
                <a:lnTo>
                  <a:pt x="43933" y="14072"/>
                </a:lnTo>
                <a:lnTo>
                  <a:pt x="66066" y="10554"/>
                </a:lnTo>
                <a:lnTo>
                  <a:pt x="88310" y="0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849768" y="3347322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0" y="3518"/>
                </a:lnTo>
                <a:lnTo>
                  <a:pt x="43932" y="0"/>
                </a:lnTo>
                <a:lnTo>
                  <a:pt x="66065" y="3518"/>
                </a:lnTo>
                <a:lnTo>
                  <a:pt x="88309" y="14072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938078" y="3361394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1" y="10554"/>
                </a:lnTo>
                <a:lnTo>
                  <a:pt x="43933" y="14072"/>
                </a:lnTo>
                <a:lnTo>
                  <a:pt x="66065" y="10554"/>
                </a:lnTo>
                <a:lnTo>
                  <a:pt x="88309" y="0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1026387" y="3347322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1" y="3518"/>
                </a:lnTo>
                <a:lnTo>
                  <a:pt x="43933" y="0"/>
                </a:lnTo>
                <a:lnTo>
                  <a:pt x="66066" y="3518"/>
                </a:lnTo>
                <a:lnTo>
                  <a:pt x="88311" y="14072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1114698" y="3361394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0" y="10554"/>
                </a:lnTo>
                <a:lnTo>
                  <a:pt x="43932" y="14072"/>
                </a:lnTo>
                <a:lnTo>
                  <a:pt x="66065" y="10554"/>
                </a:lnTo>
                <a:lnTo>
                  <a:pt x="88309" y="0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1203008" y="3347322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1" y="3518"/>
                </a:lnTo>
                <a:lnTo>
                  <a:pt x="43933" y="0"/>
                </a:lnTo>
                <a:lnTo>
                  <a:pt x="66066" y="3518"/>
                </a:lnTo>
                <a:lnTo>
                  <a:pt x="88309" y="14072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1291317" y="3361394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1" y="10554"/>
                </a:lnTo>
                <a:lnTo>
                  <a:pt x="43933" y="14072"/>
                </a:lnTo>
                <a:lnTo>
                  <a:pt x="66066" y="10554"/>
                </a:lnTo>
                <a:lnTo>
                  <a:pt x="88310" y="0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1379628" y="3347322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0" y="3518"/>
                </a:lnTo>
                <a:lnTo>
                  <a:pt x="43932" y="0"/>
                </a:lnTo>
                <a:lnTo>
                  <a:pt x="66065" y="3518"/>
                </a:lnTo>
                <a:lnTo>
                  <a:pt x="88309" y="14072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1467937" y="3361394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1" y="10554"/>
                </a:lnTo>
                <a:lnTo>
                  <a:pt x="43933" y="14072"/>
                </a:lnTo>
                <a:lnTo>
                  <a:pt x="66066" y="10554"/>
                </a:lnTo>
                <a:lnTo>
                  <a:pt x="88309" y="0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1556247" y="3347322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1" y="3518"/>
                </a:lnTo>
                <a:lnTo>
                  <a:pt x="43933" y="0"/>
                </a:lnTo>
                <a:lnTo>
                  <a:pt x="66066" y="3518"/>
                </a:lnTo>
                <a:lnTo>
                  <a:pt x="88310" y="14072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1644557" y="3361394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0" y="10554"/>
                </a:lnTo>
                <a:lnTo>
                  <a:pt x="43932" y="14072"/>
                </a:lnTo>
                <a:lnTo>
                  <a:pt x="66065" y="10554"/>
                </a:lnTo>
                <a:lnTo>
                  <a:pt x="88309" y="0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1732866" y="3347322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1" y="3518"/>
                </a:lnTo>
                <a:lnTo>
                  <a:pt x="43933" y="0"/>
                </a:lnTo>
                <a:lnTo>
                  <a:pt x="66066" y="3518"/>
                </a:lnTo>
                <a:lnTo>
                  <a:pt x="88310" y="14072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1821176" y="3361394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1" y="10554"/>
                </a:lnTo>
                <a:lnTo>
                  <a:pt x="43933" y="14072"/>
                </a:lnTo>
                <a:lnTo>
                  <a:pt x="66066" y="10554"/>
                </a:lnTo>
                <a:lnTo>
                  <a:pt x="88310" y="0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1909486" y="3347322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0" y="3518"/>
                </a:lnTo>
                <a:lnTo>
                  <a:pt x="43932" y="0"/>
                </a:lnTo>
                <a:lnTo>
                  <a:pt x="66065" y="3518"/>
                </a:lnTo>
                <a:lnTo>
                  <a:pt x="88310" y="14072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1997797" y="3361394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1" y="10554"/>
                </a:lnTo>
                <a:lnTo>
                  <a:pt x="43933" y="14072"/>
                </a:lnTo>
                <a:lnTo>
                  <a:pt x="66065" y="10554"/>
                </a:lnTo>
                <a:lnTo>
                  <a:pt x="88309" y="0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2086106" y="3347322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1" y="3518"/>
                </a:lnTo>
                <a:lnTo>
                  <a:pt x="43933" y="0"/>
                </a:lnTo>
                <a:lnTo>
                  <a:pt x="66066" y="3518"/>
                </a:lnTo>
                <a:lnTo>
                  <a:pt x="88310" y="14072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2174416" y="3361394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0" y="10554"/>
                </a:lnTo>
                <a:lnTo>
                  <a:pt x="43932" y="14072"/>
                </a:lnTo>
                <a:lnTo>
                  <a:pt x="66065" y="10554"/>
                </a:lnTo>
                <a:lnTo>
                  <a:pt x="88309" y="0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2262726" y="3347322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1" y="3518"/>
                </a:lnTo>
                <a:lnTo>
                  <a:pt x="43932" y="0"/>
                </a:lnTo>
                <a:lnTo>
                  <a:pt x="66065" y="3518"/>
                </a:lnTo>
                <a:lnTo>
                  <a:pt x="88309" y="14072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2351035" y="3361394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1" y="10554"/>
                </a:lnTo>
                <a:lnTo>
                  <a:pt x="43933" y="14072"/>
                </a:lnTo>
                <a:lnTo>
                  <a:pt x="66066" y="10554"/>
                </a:lnTo>
                <a:lnTo>
                  <a:pt x="88311" y="0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2439346" y="3347322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0" y="3518"/>
                </a:lnTo>
                <a:lnTo>
                  <a:pt x="43931" y="0"/>
                </a:lnTo>
                <a:lnTo>
                  <a:pt x="66064" y="3518"/>
                </a:lnTo>
                <a:lnTo>
                  <a:pt x="88308" y="14072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2527655" y="3361394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0" y="10554"/>
                </a:lnTo>
                <a:lnTo>
                  <a:pt x="43932" y="14072"/>
                </a:lnTo>
                <a:lnTo>
                  <a:pt x="66066" y="10554"/>
                </a:lnTo>
                <a:lnTo>
                  <a:pt x="88310" y="0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2615965" y="3347322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14072"/>
                </a:moveTo>
                <a:lnTo>
                  <a:pt x="21911" y="3518"/>
                </a:lnTo>
                <a:lnTo>
                  <a:pt x="43933" y="0"/>
                </a:lnTo>
                <a:lnTo>
                  <a:pt x="66066" y="3518"/>
                </a:lnTo>
                <a:lnTo>
                  <a:pt x="88310" y="14072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2704276" y="3361394"/>
            <a:ext cx="88900" cy="14604"/>
          </a:xfrm>
          <a:custGeom>
            <a:avLst/>
            <a:gdLst/>
            <a:ahLst/>
            <a:cxnLst/>
            <a:rect l="l" t="t" r="r" b="b"/>
            <a:pathLst>
              <a:path w="88900" h="14604">
                <a:moveTo>
                  <a:pt x="0" y="0"/>
                </a:moveTo>
                <a:lnTo>
                  <a:pt x="21910" y="10554"/>
                </a:lnTo>
                <a:lnTo>
                  <a:pt x="43932" y="14072"/>
                </a:lnTo>
                <a:lnTo>
                  <a:pt x="66065" y="10554"/>
                </a:lnTo>
                <a:lnTo>
                  <a:pt x="88309" y="0"/>
                </a:lnTo>
              </a:path>
            </a:pathLst>
          </a:custGeom>
          <a:ln w="3175">
            <a:solidFill>
              <a:srgbClr val="FFFCD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2339546" y="3258639"/>
            <a:ext cx="906075" cy="15756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2251969" y="3330295"/>
            <a:ext cx="497944" cy="8590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2835254" y="3330295"/>
            <a:ext cx="497942" cy="8590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692459" y="2829467"/>
            <a:ext cx="1415089" cy="49883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2185094" y="2626324"/>
            <a:ext cx="2681198" cy="76813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2622940" y="3256982"/>
            <a:ext cx="114935" cy="43815"/>
          </a:xfrm>
          <a:custGeom>
            <a:avLst/>
            <a:gdLst/>
            <a:ahLst/>
            <a:cxnLst/>
            <a:rect l="l" t="t" r="r" b="b"/>
            <a:pathLst>
              <a:path w="114935" h="43814">
                <a:moveTo>
                  <a:pt x="0" y="180"/>
                </a:moveTo>
                <a:lnTo>
                  <a:pt x="19412" y="0"/>
                </a:lnTo>
                <a:lnTo>
                  <a:pt x="114813" y="43438"/>
                </a:lnTo>
              </a:path>
            </a:pathLst>
          </a:custGeom>
          <a:ln w="6232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2724791" y="3294741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89" h="46989">
                <a:moveTo>
                  <a:pt x="23476" y="0"/>
                </a:moveTo>
                <a:lnTo>
                  <a:pt x="14338" y="1844"/>
                </a:lnTo>
                <a:lnTo>
                  <a:pt x="6876" y="6874"/>
                </a:lnTo>
                <a:lnTo>
                  <a:pt x="1844" y="14335"/>
                </a:lnTo>
                <a:lnTo>
                  <a:pt x="0" y="23471"/>
                </a:lnTo>
                <a:lnTo>
                  <a:pt x="1844" y="32607"/>
                </a:lnTo>
                <a:lnTo>
                  <a:pt x="6876" y="40068"/>
                </a:lnTo>
                <a:lnTo>
                  <a:pt x="14338" y="45099"/>
                </a:lnTo>
                <a:lnTo>
                  <a:pt x="23476" y="46943"/>
                </a:lnTo>
                <a:lnTo>
                  <a:pt x="32615" y="45099"/>
                </a:lnTo>
                <a:lnTo>
                  <a:pt x="40077" y="40068"/>
                </a:lnTo>
                <a:lnTo>
                  <a:pt x="45108" y="32607"/>
                </a:lnTo>
                <a:lnTo>
                  <a:pt x="46953" y="23471"/>
                </a:lnTo>
                <a:lnTo>
                  <a:pt x="45108" y="14335"/>
                </a:lnTo>
                <a:lnTo>
                  <a:pt x="40077" y="6874"/>
                </a:lnTo>
                <a:lnTo>
                  <a:pt x="32615" y="1844"/>
                </a:lnTo>
                <a:lnTo>
                  <a:pt x="23476" y="0"/>
                </a:lnTo>
                <a:close/>
              </a:path>
            </a:pathLst>
          </a:custGeom>
          <a:solidFill>
            <a:srgbClr val="1F13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2724791" y="3294741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89" h="46989">
                <a:moveTo>
                  <a:pt x="23476" y="0"/>
                </a:moveTo>
                <a:lnTo>
                  <a:pt x="32615" y="1844"/>
                </a:lnTo>
                <a:lnTo>
                  <a:pt x="40077" y="6874"/>
                </a:lnTo>
                <a:lnTo>
                  <a:pt x="45108" y="14335"/>
                </a:lnTo>
                <a:lnTo>
                  <a:pt x="46953" y="23471"/>
                </a:lnTo>
                <a:lnTo>
                  <a:pt x="45108" y="32607"/>
                </a:lnTo>
                <a:lnTo>
                  <a:pt x="40077" y="40068"/>
                </a:lnTo>
                <a:lnTo>
                  <a:pt x="32615" y="45099"/>
                </a:lnTo>
                <a:lnTo>
                  <a:pt x="23476" y="46943"/>
                </a:lnTo>
                <a:lnTo>
                  <a:pt x="14338" y="45099"/>
                </a:lnTo>
                <a:lnTo>
                  <a:pt x="6876" y="40068"/>
                </a:lnTo>
                <a:lnTo>
                  <a:pt x="1844" y="32607"/>
                </a:lnTo>
                <a:lnTo>
                  <a:pt x="0" y="23471"/>
                </a:lnTo>
                <a:lnTo>
                  <a:pt x="1844" y="14335"/>
                </a:lnTo>
                <a:lnTo>
                  <a:pt x="6876" y="6874"/>
                </a:lnTo>
                <a:lnTo>
                  <a:pt x="14338" y="1844"/>
                </a:lnTo>
                <a:lnTo>
                  <a:pt x="23476" y="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2727601" y="3297551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20666" y="0"/>
                </a:moveTo>
                <a:lnTo>
                  <a:pt x="12622" y="1623"/>
                </a:lnTo>
                <a:lnTo>
                  <a:pt x="6053" y="6051"/>
                </a:lnTo>
                <a:lnTo>
                  <a:pt x="1624" y="12618"/>
                </a:lnTo>
                <a:lnTo>
                  <a:pt x="0" y="20661"/>
                </a:lnTo>
                <a:lnTo>
                  <a:pt x="1624" y="28704"/>
                </a:lnTo>
                <a:lnTo>
                  <a:pt x="6053" y="35272"/>
                </a:lnTo>
                <a:lnTo>
                  <a:pt x="12622" y="39700"/>
                </a:lnTo>
                <a:lnTo>
                  <a:pt x="20666" y="41324"/>
                </a:lnTo>
                <a:lnTo>
                  <a:pt x="28711" y="39700"/>
                </a:lnTo>
                <a:lnTo>
                  <a:pt x="35280" y="35272"/>
                </a:lnTo>
                <a:lnTo>
                  <a:pt x="39709" y="28704"/>
                </a:lnTo>
                <a:lnTo>
                  <a:pt x="41334" y="20661"/>
                </a:lnTo>
                <a:lnTo>
                  <a:pt x="39709" y="12618"/>
                </a:lnTo>
                <a:lnTo>
                  <a:pt x="35280" y="6051"/>
                </a:lnTo>
                <a:lnTo>
                  <a:pt x="28711" y="1623"/>
                </a:lnTo>
                <a:lnTo>
                  <a:pt x="20666" y="0"/>
                </a:lnTo>
                <a:close/>
              </a:path>
            </a:pathLst>
          </a:custGeom>
          <a:solidFill>
            <a:srgbClr val="5145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2727601" y="3297551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20666" y="0"/>
                </a:moveTo>
                <a:lnTo>
                  <a:pt x="28711" y="1623"/>
                </a:lnTo>
                <a:lnTo>
                  <a:pt x="35280" y="6051"/>
                </a:lnTo>
                <a:lnTo>
                  <a:pt x="39709" y="12618"/>
                </a:lnTo>
                <a:lnTo>
                  <a:pt x="41334" y="20661"/>
                </a:lnTo>
                <a:lnTo>
                  <a:pt x="39709" y="28704"/>
                </a:lnTo>
                <a:lnTo>
                  <a:pt x="35280" y="35272"/>
                </a:lnTo>
                <a:lnTo>
                  <a:pt x="28711" y="39700"/>
                </a:lnTo>
                <a:lnTo>
                  <a:pt x="20666" y="41324"/>
                </a:lnTo>
                <a:lnTo>
                  <a:pt x="12622" y="39700"/>
                </a:lnTo>
                <a:lnTo>
                  <a:pt x="6053" y="35272"/>
                </a:lnTo>
                <a:lnTo>
                  <a:pt x="1624" y="28704"/>
                </a:lnTo>
                <a:lnTo>
                  <a:pt x="0" y="20661"/>
                </a:lnTo>
                <a:lnTo>
                  <a:pt x="1624" y="12618"/>
                </a:lnTo>
                <a:lnTo>
                  <a:pt x="6053" y="6051"/>
                </a:lnTo>
                <a:lnTo>
                  <a:pt x="12622" y="1623"/>
                </a:lnTo>
                <a:lnTo>
                  <a:pt x="20666" y="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2733140" y="330308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23482" y="0"/>
                </a:moveTo>
                <a:lnTo>
                  <a:pt x="6773" y="0"/>
                </a:lnTo>
                <a:lnTo>
                  <a:pt x="0" y="6772"/>
                </a:lnTo>
                <a:lnTo>
                  <a:pt x="0" y="23478"/>
                </a:lnTo>
                <a:lnTo>
                  <a:pt x="6773" y="30249"/>
                </a:lnTo>
                <a:lnTo>
                  <a:pt x="23482" y="30249"/>
                </a:lnTo>
                <a:lnTo>
                  <a:pt x="30255" y="23478"/>
                </a:lnTo>
                <a:lnTo>
                  <a:pt x="30255" y="6772"/>
                </a:lnTo>
                <a:lnTo>
                  <a:pt x="23482" y="0"/>
                </a:lnTo>
                <a:close/>
              </a:path>
            </a:pathLst>
          </a:custGeom>
          <a:solidFill>
            <a:srgbClr val="1910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2733140" y="330308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80" h="30479">
                <a:moveTo>
                  <a:pt x="15127" y="0"/>
                </a:moveTo>
                <a:lnTo>
                  <a:pt x="23482" y="0"/>
                </a:lnTo>
                <a:lnTo>
                  <a:pt x="30255" y="6772"/>
                </a:lnTo>
                <a:lnTo>
                  <a:pt x="30255" y="15125"/>
                </a:lnTo>
                <a:lnTo>
                  <a:pt x="30255" y="23478"/>
                </a:lnTo>
                <a:lnTo>
                  <a:pt x="23482" y="30249"/>
                </a:lnTo>
                <a:lnTo>
                  <a:pt x="15127" y="30249"/>
                </a:lnTo>
                <a:lnTo>
                  <a:pt x="6773" y="30249"/>
                </a:lnTo>
                <a:lnTo>
                  <a:pt x="0" y="23478"/>
                </a:lnTo>
                <a:lnTo>
                  <a:pt x="0" y="15125"/>
                </a:lnTo>
                <a:lnTo>
                  <a:pt x="0" y="6772"/>
                </a:lnTo>
                <a:lnTo>
                  <a:pt x="6773" y="0"/>
                </a:lnTo>
                <a:lnTo>
                  <a:pt x="15127" y="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2736624" y="330657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8074" y="0"/>
                </a:moveTo>
                <a:lnTo>
                  <a:pt x="5213" y="0"/>
                </a:lnTo>
                <a:lnTo>
                  <a:pt x="0" y="5211"/>
                </a:lnTo>
                <a:lnTo>
                  <a:pt x="0" y="18070"/>
                </a:lnTo>
                <a:lnTo>
                  <a:pt x="5213" y="23282"/>
                </a:lnTo>
                <a:lnTo>
                  <a:pt x="18074" y="23282"/>
                </a:lnTo>
                <a:lnTo>
                  <a:pt x="23288" y="18070"/>
                </a:lnTo>
                <a:lnTo>
                  <a:pt x="23288" y="5211"/>
                </a:lnTo>
                <a:lnTo>
                  <a:pt x="18074" y="0"/>
                </a:lnTo>
                <a:close/>
              </a:path>
            </a:pathLst>
          </a:custGeom>
          <a:solidFill>
            <a:srgbClr val="907D7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2736624" y="3306572"/>
            <a:ext cx="23495" cy="23495"/>
          </a:xfrm>
          <a:custGeom>
            <a:avLst/>
            <a:gdLst/>
            <a:ahLst/>
            <a:cxnLst/>
            <a:rect l="l" t="t" r="r" b="b"/>
            <a:pathLst>
              <a:path w="23494" h="23495">
                <a:moveTo>
                  <a:pt x="11643" y="0"/>
                </a:moveTo>
                <a:lnTo>
                  <a:pt x="18074" y="0"/>
                </a:lnTo>
                <a:lnTo>
                  <a:pt x="23288" y="5211"/>
                </a:lnTo>
                <a:lnTo>
                  <a:pt x="23288" y="11640"/>
                </a:lnTo>
                <a:lnTo>
                  <a:pt x="23288" y="18070"/>
                </a:lnTo>
                <a:lnTo>
                  <a:pt x="18074" y="23282"/>
                </a:lnTo>
                <a:lnTo>
                  <a:pt x="11643" y="23282"/>
                </a:lnTo>
                <a:lnTo>
                  <a:pt x="5213" y="23282"/>
                </a:lnTo>
                <a:lnTo>
                  <a:pt x="0" y="18070"/>
                </a:lnTo>
                <a:lnTo>
                  <a:pt x="0" y="11640"/>
                </a:lnTo>
                <a:lnTo>
                  <a:pt x="0" y="5211"/>
                </a:lnTo>
                <a:lnTo>
                  <a:pt x="5213" y="0"/>
                </a:lnTo>
                <a:lnTo>
                  <a:pt x="11643" y="0"/>
                </a:lnTo>
                <a:close/>
              </a:path>
            </a:pathLst>
          </a:custGeom>
          <a:ln w="3175">
            <a:solidFill>
              <a:srgbClr val="CAA38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2654531" y="3255117"/>
            <a:ext cx="120014" cy="15240"/>
          </a:xfrm>
          <a:custGeom>
            <a:avLst/>
            <a:gdLst/>
            <a:ahLst/>
            <a:cxnLst/>
            <a:rect l="l" t="t" r="r" b="b"/>
            <a:pathLst>
              <a:path w="120014" h="15239">
                <a:moveTo>
                  <a:pt x="13514" y="0"/>
                </a:moveTo>
                <a:lnTo>
                  <a:pt x="12400" y="119"/>
                </a:lnTo>
                <a:lnTo>
                  <a:pt x="10925" y="541"/>
                </a:lnTo>
                <a:lnTo>
                  <a:pt x="9720" y="1504"/>
                </a:lnTo>
                <a:lnTo>
                  <a:pt x="9239" y="1864"/>
                </a:lnTo>
                <a:lnTo>
                  <a:pt x="5591" y="5896"/>
                </a:lnTo>
                <a:lnTo>
                  <a:pt x="3100" y="8785"/>
                </a:lnTo>
                <a:lnTo>
                  <a:pt x="120" y="12547"/>
                </a:lnTo>
                <a:lnTo>
                  <a:pt x="0" y="13931"/>
                </a:lnTo>
                <a:lnTo>
                  <a:pt x="180" y="14353"/>
                </a:lnTo>
                <a:lnTo>
                  <a:pt x="751" y="14925"/>
                </a:lnTo>
                <a:lnTo>
                  <a:pt x="1144" y="15076"/>
                </a:lnTo>
                <a:lnTo>
                  <a:pt x="2045" y="15226"/>
                </a:lnTo>
                <a:lnTo>
                  <a:pt x="2557" y="15226"/>
                </a:lnTo>
                <a:lnTo>
                  <a:pt x="118285" y="9326"/>
                </a:lnTo>
                <a:lnTo>
                  <a:pt x="119007" y="9116"/>
                </a:lnTo>
                <a:lnTo>
                  <a:pt x="119851" y="8605"/>
                </a:lnTo>
                <a:lnTo>
                  <a:pt x="119970" y="7401"/>
                </a:lnTo>
                <a:lnTo>
                  <a:pt x="119548" y="6920"/>
                </a:lnTo>
                <a:lnTo>
                  <a:pt x="13514" y="0"/>
                </a:lnTo>
                <a:close/>
              </a:path>
            </a:pathLst>
          </a:custGeom>
          <a:solidFill>
            <a:srgbClr val="D819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2652501" y="3273866"/>
            <a:ext cx="67310" cy="71120"/>
          </a:xfrm>
          <a:custGeom>
            <a:avLst/>
            <a:gdLst/>
            <a:ahLst/>
            <a:cxnLst/>
            <a:rect l="l" t="t" r="r" b="b"/>
            <a:pathLst>
              <a:path w="67310" h="71120">
                <a:moveTo>
                  <a:pt x="0" y="0"/>
                </a:moveTo>
                <a:lnTo>
                  <a:pt x="9060" y="45948"/>
                </a:lnTo>
                <a:lnTo>
                  <a:pt x="14246" y="68998"/>
                </a:lnTo>
                <a:lnTo>
                  <a:pt x="14652" y="69480"/>
                </a:lnTo>
                <a:lnTo>
                  <a:pt x="15164" y="69902"/>
                </a:lnTo>
                <a:lnTo>
                  <a:pt x="15691" y="70232"/>
                </a:lnTo>
                <a:lnTo>
                  <a:pt x="16217" y="70563"/>
                </a:lnTo>
                <a:lnTo>
                  <a:pt x="16759" y="70804"/>
                </a:lnTo>
                <a:lnTo>
                  <a:pt x="17572" y="70819"/>
                </a:lnTo>
                <a:lnTo>
                  <a:pt x="18385" y="70834"/>
                </a:lnTo>
                <a:lnTo>
                  <a:pt x="56636" y="36632"/>
                </a:lnTo>
                <a:lnTo>
                  <a:pt x="67205" y="26291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2661760" y="3277488"/>
            <a:ext cx="38735" cy="47625"/>
          </a:xfrm>
          <a:custGeom>
            <a:avLst/>
            <a:gdLst/>
            <a:ahLst/>
            <a:cxnLst/>
            <a:rect l="l" t="t" r="r" b="b"/>
            <a:pathLst>
              <a:path w="38735" h="47625">
                <a:moveTo>
                  <a:pt x="0" y="0"/>
                </a:moveTo>
                <a:lnTo>
                  <a:pt x="1477" y="8240"/>
                </a:lnTo>
                <a:lnTo>
                  <a:pt x="2953" y="16482"/>
                </a:lnTo>
                <a:lnTo>
                  <a:pt x="4414" y="23912"/>
                </a:lnTo>
                <a:lnTo>
                  <a:pt x="12105" y="47201"/>
                </a:lnTo>
                <a:lnTo>
                  <a:pt x="13189" y="47201"/>
                </a:lnTo>
                <a:lnTo>
                  <a:pt x="14122" y="47095"/>
                </a:lnTo>
                <a:lnTo>
                  <a:pt x="15055" y="46990"/>
                </a:lnTo>
                <a:lnTo>
                  <a:pt x="32831" y="31451"/>
                </a:lnTo>
                <a:lnTo>
                  <a:pt x="38363" y="26057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2658446" y="3257002"/>
            <a:ext cx="112395" cy="11430"/>
          </a:xfrm>
          <a:custGeom>
            <a:avLst/>
            <a:gdLst/>
            <a:ahLst/>
            <a:cxnLst/>
            <a:rect l="l" t="t" r="r" b="b"/>
            <a:pathLst>
              <a:path w="112394" h="11429">
                <a:moveTo>
                  <a:pt x="10504" y="0"/>
                </a:moveTo>
                <a:lnTo>
                  <a:pt x="0" y="11283"/>
                </a:lnTo>
                <a:lnTo>
                  <a:pt x="902" y="11404"/>
                </a:lnTo>
                <a:lnTo>
                  <a:pt x="109948" y="6438"/>
                </a:lnTo>
                <a:lnTo>
                  <a:pt x="110821" y="6258"/>
                </a:lnTo>
                <a:lnTo>
                  <a:pt x="111965" y="5957"/>
                </a:lnTo>
                <a:lnTo>
                  <a:pt x="112236" y="5836"/>
                </a:lnTo>
                <a:lnTo>
                  <a:pt x="111965" y="5626"/>
                </a:lnTo>
                <a:lnTo>
                  <a:pt x="111423" y="5537"/>
                </a:lnTo>
                <a:lnTo>
                  <a:pt x="101671" y="4784"/>
                </a:lnTo>
                <a:lnTo>
                  <a:pt x="10504" y="0"/>
                </a:lnTo>
                <a:close/>
              </a:path>
            </a:pathLst>
          </a:custGeom>
          <a:solidFill>
            <a:srgbClr val="7811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2657676" y="3266025"/>
            <a:ext cx="111125" cy="38100"/>
          </a:xfrm>
          <a:custGeom>
            <a:avLst/>
            <a:gdLst/>
            <a:ahLst/>
            <a:cxnLst/>
            <a:rect l="l" t="t" r="r" b="b"/>
            <a:pathLst>
              <a:path w="111125" h="38100">
                <a:moveTo>
                  <a:pt x="111088" y="0"/>
                </a:moveTo>
                <a:lnTo>
                  <a:pt x="100989" y="611"/>
                </a:lnTo>
                <a:lnTo>
                  <a:pt x="4725" y="5134"/>
                </a:lnTo>
                <a:lnTo>
                  <a:pt x="0" y="5234"/>
                </a:lnTo>
                <a:lnTo>
                  <a:pt x="944" y="7867"/>
                </a:lnTo>
                <a:lnTo>
                  <a:pt x="30986" y="35570"/>
                </a:lnTo>
                <a:lnTo>
                  <a:pt x="45403" y="37887"/>
                </a:lnTo>
                <a:lnTo>
                  <a:pt x="50609" y="37736"/>
                </a:lnTo>
                <a:lnTo>
                  <a:pt x="88099" y="19076"/>
                </a:lnTo>
                <a:lnTo>
                  <a:pt x="99924" y="9599"/>
                </a:lnTo>
                <a:lnTo>
                  <a:pt x="111088" y="0"/>
                </a:lnTo>
                <a:close/>
              </a:path>
            </a:pathLst>
          </a:custGeom>
          <a:solidFill>
            <a:srgbClr val="B532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2654536" y="3263484"/>
            <a:ext cx="120014" cy="8255"/>
          </a:xfrm>
          <a:custGeom>
            <a:avLst/>
            <a:gdLst/>
            <a:ahLst/>
            <a:cxnLst/>
            <a:rect l="l" t="t" r="r" b="b"/>
            <a:pathLst>
              <a:path w="120014" h="8254">
                <a:moveTo>
                  <a:pt x="0" y="5401"/>
                </a:moveTo>
                <a:lnTo>
                  <a:pt x="2185" y="7743"/>
                </a:lnTo>
                <a:lnTo>
                  <a:pt x="7866" y="7675"/>
                </a:lnTo>
                <a:lnTo>
                  <a:pt x="27160" y="6861"/>
                </a:lnTo>
                <a:lnTo>
                  <a:pt x="2542" y="6861"/>
                </a:lnTo>
                <a:lnTo>
                  <a:pt x="1127" y="6710"/>
                </a:lnTo>
                <a:lnTo>
                  <a:pt x="735" y="6559"/>
                </a:lnTo>
                <a:lnTo>
                  <a:pt x="226" y="6050"/>
                </a:lnTo>
                <a:lnTo>
                  <a:pt x="66" y="5741"/>
                </a:lnTo>
                <a:lnTo>
                  <a:pt x="0" y="5401"/>
                </a:lnTo>
                <a:close/>
              </a:path>
              <a:path w="120014" h="8254">
                <a:moveTo>
                  <a:pt x="119890" y="0"/>
                </a:moveTo>
                <a:lnTo>
                  <a:pt x="32213" y="5403"/>
                </a:lnTo>
                <a:lnTo>
                  <a:pt x="2542" y="6861"/>
                </a:lnTo>
                <a:lnTo>
                  <a:pt x="27160" y="6861"/>
                </a:lnTo>
                <a:lnTo>
                  <a:pt x="111843" y="2700"/>
                </a:lnTo>
                <a:lnTo>
                  <a:pt x="119794" y="552"/>
                </a:lnTo>
                <a:lnTo>
                  <a:pt x="119890" y="0"/>
                </a:lnTo>
                <a:close/>
              </a:path>
            </a:pathLst>
          </a:custGeom>
          <a:solidFill>
            <a:srgbClr val="7811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2613007" y="3266009"/>
            <a:ext cx="158750" cy="54610"/>
          </a:xfrm>
          <a:custGeom>
            <a:avLst/>
            <a:gdLst/>
            <a:ahLst/>
            <a:cxnLst/>
            <a:rect l="l" t="t" r="r" b="b"/>
            <a:pathLst>
              <a:path w="158750" h="54610">
                <a:moveTo>
                  <a:pt x="0" y="180"/>
                </a:moveTo>
                <a:lnTo>
                  <a:pt x="19412" y="0"/>
                </a:lnTo>
                <a:lnTo>
                  <a:pt x="158629" y="54464"/>
                </a:lnTo>
              </a:path>
            </a:pathLst>
          </a:custGeom>
          <a:ln w="6232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 txBox="1"/>
          <p:nvPr/>
        </p:nvSpPr>
        <p:spPr>
          <a:xfrm>
            <a:off x="1538040" y="1085112"/>
            <a:ext cx="2503805" cy="12795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700" spc="-25" b="1">
                <a:solidFill>
                  <a:srgbClr val="231F20"/>
                </a:solidFill>
                <a:latin typeface="Calibri"/>
                <a:cs typeface="Calibri"/>
              </a:rPr>
              <a:t>8daZXi^kd</a:t>
            </a:r>
            <a:r>
              <a:rPr dirty="0" sz="1700" spc="40" b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700" spc="-180" b="1">
                <a:solidFill>
                  <a:srgbClr val="231F20"/>
                </a:solidFill>
                <a:latin typeface="Calibri"/>
                <a:cs typeface="Calibri"/>
              </a:rPr>
              <a:t>X^Xa^hiV</a:t>
            </a:r>
            <a:endParaRPr sz="1700">
              <a:latin typeface="Calibri"/>
              <a:cs typeface="Calibri"/>
            </a:endParaRPr>
          </a:p>
          <a:p>
            <a:pPr algn="ctr" marR="635">
              <a:lnSpc>
                <a:spcPct val="100000"/>
              </a:lnSpc>
              <a:spcBef>
                <a:spcPts val="380"/>
              </a:spcBef>
            </a:pP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EVgi^X^eV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Zc </a:t>
            </a:r>
            <a:r>
              <a:rPr dirty="0" sz="1000" spc="-235">
                <a:solidFill>
                  <a:srgbClr val="231F20"/>
                </a:solidFill>
                <a:latin typeface="Arial"/>
                <a:cs typeface="Arial"/>
              </a:rPr>
              <a:t>aV      </a:t>
            </a:r>
            <a:r>
              <a:rPr dirty="0" sz="1000" spc="-185">
                <a:solidFill>
                  <a:srgbClr val="231F20"/>
                </a:solidFill>
                <a:latin typeface="Arial"/>
                <a:cs typeface="Arial"/>
              </a:rPr>
              <a:t>ZaVWdgVX^c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85">
                <a:solidFill>
                  <a:srgbClr val="231F20"/>
                </a:solidFill>
                <a:latin typeface="Arial"/>
                <a:cs typeface="Arial"/>
              </a:rPr>
              <a:t>YZa</a:t>
            </a:r>
            <a:endParaRPr sz="1000">
              <a:latin typeface="Arial"/>
              <a:cs typeface="Arial"/>
            </a:endParaRPr>
          </a:p>
          <a:p>
            <a:pPr algn="ctr" marL="12700" marR="5080">
              <a:lnSpc>
                <a:spcPts val="2280"/>
              </a:lnSpc>
              <a:spcBef>
                <a:spcPts val="355"/>
              </a:spcBef>
            </a:pPr>
            <a:r>
              <a:rPr dirty="0" sz="2050" spc="185" b="1">
                <a:solidFill>
                  <a:srgbClr val="231F20"/>
                </a:solidFill>
                <a:latin typeface="Calibri"/>
                <a:cs typeface="Calibri"/>
              </a:rPr>
              <a:t>BVcjVa </a:t>
            </a:r>
            <a:r>
              <a:rPr dirty="0" sz="2050" spc="110" b="1">
                <a:solidFill>
                  <a:srgbClr val="231F20"/>
                </a:solidFill>
                <a:latin typeface="Calibri"/>
                <a:cs typeface="Calibri"/>
              </a:rPr>
              <a:t>YZ </a:t>
            </a:r>
            <a:r>
              <a:rPr dirty="0" sz="2050" spc="-100" b="1">
                <a:solidFill>
                  <a:srgbClr val="231F20"/>
                </a:solidFill>
                <a:latin typeface="Calibri"/>
                <a:cs typeface="Calibri"/>
              </a:rPr>
              <a:t>8^Xa^hbd  </a:t>
            </a:r>
            <a:r>
              <a:rPr dirty="0" sz="2050" spc="-80" b="1">
                <a:solidFill>
                  <a:srgbClr val="231F20"/>
                </a:solidFill>
                <a:latin typeface="Calibri"/>
                <a:cs typeface="Calibri"/>
              </a:rPr>
              <a:t>YZa </a:t>
            </a:r>
            <a:r>
              <a:rPr dirty="0" sz="2050" spc="125" b="1">
                <a:solidFill>
                  <a:srgbClr val="231F20"/>
                </a:solidFill>
                <a:latin typeface="Calibri"/>
                <a:cs typeface="Calibri"/>
              </a:rPr>
              <a:t>:hiVYd </a:t>
            </a:r>
            <a:r>
              <a:rPr dirty="0" sz="2050" spc="110" b="1">
                <a:solidFill>
                  <a:srgbClr val="231F20"/>
                </a:solidFill>
                <a:latin typeface="Calibri"/>
                <a:cs typeface="Calibri"/>
              </a:rPr>
              <a:t>YZ</a:t>
            </a:r>
            <a:r>
              <a:rPr dirty="0" sz="2050" spc="250" b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2050" spc="-25" b="1">
                <a:solidFill>
                  <a:srgbClr val="231F20"/>
                </a:solidFill>
                <a:latin typeface="Calibri"/>
                <a:cs typeface="Calibri"/>
              </a:rPr>
              <a:t>8da^bV</a:t>
            </a:r>
            <a:endParaRPr sz="2050">
              <a:latin typeface="Calibri"/>
              <a:cs typeface="Calibri"/>
            </a:endParaRPr>
          </a:p>
          <a:p>
            <a:pPr algn="ctr" marL="8890">
              <a:lnSpc>
                <a:spcPts val="620"/>
              </a:lnSpc>
              <a:spcBef>
                <a:spcPts val="170"/>
              </a:spcBef>
            </a:pPr>
            <a:r>
              <a:rPr dirty="0" sz="550" spc="45" b="1">
                <a:latin typeface="Calibri"/>
                <a:cs typeface="Calibri"/>
              </a:rPr>
              <a:t>IZbVh </a:t>
            </a:r>
            <a:r>
              <a:rPr dirty="0" sz="550" spc="25" b="1">
                <a:latin typeface="Calibri"/>
                <a:cs typeface="Calibri"/>
              </a:rPr>
              <a:t>YZ</a:t>
            </a:r>
            <a:r>
              <a:rPr dirty="0" sz="550" spc="-50" b="1">
                <a:latin typeface="Calibri"/>
                <a:cs typeface="Calibri"/>
              </a:rPr>
              <a:t> </a:t>
            </a:r>
            <a:r>
              <a:rPr dirty="0" sz="550" spc="-45" b="1">
                <a:latin typeface="Calibri"/>
                <a:cs typeface="Calibri"/>
              </a:rPr>
              <a:t>X^Xa^hbd/</a:t>
            </a:r>
            <a:endParaRPr sz="550">
              <a:latin typeface="Calibri"/>
              <a:cs typeface="Calibri"/>
            </a:endParaRPr>
          </a:p>
          <a:p>
            <a:pPr algn="ctr" marL="635">
              <a:lnSpc>
                <a:spcPts val="620"/>
              </a:lnSpc>
            </a:pPr>
            <a:r>
              <a:rPr dirty="0" sz="550" spc="-40">
                <a:latin typeface="Arial"/>
                <a:cs typeface="Arial"/>
              </a:rPr>
              <a:t>JgWVcd"Ijghi^Xd"GZXgZVi^kd"9Zedgi^kd</a:t>
            </a:r>
            <a:endParaRPr sz="550">
              <a:latin typeface="Arial"/>
              <a:cs typeface="Arial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5132139" y="3789040"/>
            <a:ext cx="3976363" cy="208823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 txBox="1"/>
          <p:nvPr/>
        </p:nvSpPr>
        <p:spPr>
          <a:xfrm>
            <a:off x="330259" y="162352"/>
            <a:ext cx="796925" cy="302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COLIMA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6156175" y="1196752"/>
            <a:ext cx="768084" cy="43204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7668343" y="1844825"/>
            <a:ext cx="713110" cy="53958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6948264" y="2564905"/>
            <a:ext cx="720655" cy="43204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7164287" y="980728"/>
            <a:ext cx="1218240" cy="56298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5724127" y="1844824"/>
            <a:ext cx="1482756" cy="50405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64287" y="6093295"/>
            <a:ext cx="1334681" cy="620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99591" y="4725144"/>
            <a:ext cx="2419510" cy="9361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48681"/>
            <a:ext cx="9139179" cy="444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642628" y="1170464"/>
            <a:ext cx="986790" cy="7550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840"/>
              </a:lnSpc>
              <a:tabLst>
                <a:tab pos="354965" algn="l"/>
              </a:tabLst>
            </a:pPr>
            <a:r>
              <a:rPr dirty="0" sz="2400">
                <a:solidFill>
                  <a:srgbClr val="404040"/>
                </a:solidFill>
                <a:latin typeface="Arial"/>
                <a:cs typeface="Arial"/>
              </a:rPr>
              <a:t>•	</a:t>
            </a:r>
            <a:r>
              <a:rPr dirty="0" sz="2400">
                <a:solidFill>
                  <a:srgbClr val="404040"/>
                </a:solidFill>
                <a:latin typeface="Calibri"/>
                <a:cs typeface="Calibri"/>
              </a:rPr>
              <a:t>2008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840"/>
              </a:lnSpc>
              <a:tabLst>
                <a:tab pos="354965" algn="l"/>
              </a:tabLst>
            </a:pPr>
            <a:r>
              <a:rPr dirty="0" sz="2400">
                <a:solidFill>
                  <a:srgbClr val="404040"/>
                </a:solidFill>
                <a:latin typeface="Arial"/>
                <a:cs typeface="Arial"/>
              </a:rPr>
              <a:t>•	</a:t>
            </a:r>
            <a:r>
              <a:rPr dirty="0" sz="2400">
                <a:solidFill>
                  <a:srgbClr val="404040"/>
                </a:solidFill>
                <a:latin typeface="Calibri"/>
                <a:cs typeface="Calibri"/>
              </a:rPr>
              <a:t>2014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67743" y="1124744"/>
            <a:ext cx="982781" cy="10081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51519" y="3318083"/>
            <a:ext cx="3011242" cy="4709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642628" y="2970664"/>
            <a:ext cx="986790" cy="7550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840"/>
              </a:lnSpc>
              <a:tabLst>
                <a:tab pos="354965" algn="l"/>
              </a:tabLst>
            </a:pPr>
            <a:r>
              <a:rPr dirty="0" sz="2400">
                <a:solidFill>
                  <a:srgbClr val="404040"/>
                </a:solidFill>
                <a:latin typeface="Arial"/>
                <a:cs typeface="Arial"/>
              </a:rPr>
              <a:t>•	</a:t>
            </a:r>
            <a:r>
              <a:rPr dirty="0" sz="2400">
                <a:solidFill>
                  <a:srgbClr val="404040"/>
                </a:solidFill>
                <a:latin typeface="Calibri"/>
                <a:cs typeface="Calibri"/>
              </a:rPr>
              <a:t>2014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840"/>
              </a:lnSpc>
              <a:tabLst>
                <a:tab pos="354965" algn="l"/>
              </a:tabLst>
            </a:pPr>
            <a:r>
              <a:rPr dirty="0" sz="2400">
                <a:solidFill>
                  <a:srgbClr val="404040"/>
                </a:solidFill>
                <a:latin typeface="Arial"/>
                <a:cs typeface="Arial"/>
              </a:rPr>
              <a:t>•	</a:t>
            </a:r>
            <a:r>
              <a:rPr dirty="0" sz="2400">
                <a:solidFill>
                  <a:srgbClr val="404040"/>
                </a:solidFill>
                <a:latin typeface="Calibri"/>
                <a:cs typeface="Calibri"/>
              </a:rPr>
              <a:t>2015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42628" y="4761795"/>
            <a:ext cx="986790" cy="7550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840"/>
              </a:lnSpc>
              <a:tabLst>
                <a:tab pos="354965" algn="l"/>
              </a:tabLst>
            </a:pPr>
            <a:r>
              <a:rPr dirty="0" sz="2400">
                <a:solidFill>
                  <a:srgbClr val="404040"/>
                </a:solidFill>
                <a:latin typeface="Arial"/>
                <a:cs typeface="Arial"/>
              </a:rPr>
              <a:t>•	</a:t>
            </a:r>
            <a:r>
              <a:rPr dirty="0" sz="2400">
                <a:solidFill>
                  <a:srgbClr val="404040"/>
                </a:solidFill>
                <a:latin typeface="Calibri"/>
                <a:cs typeface="Calibri"/>
              </a:rPr>
              <a:t>2016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840"/>
              </a:lnSpc>
              <a:tabLst>
                <a:tab pos="354965" algn="l"/>
              </a:tabLst>
            </a:pPr>
            <a:r>
              <a:rPr dirty="0" sz="2400">
                <a:solidFill>
                  <a:srgbClr val="404040"/>
                </a:solidFill>
                <a:latin typeface="Arial"/>
                <a:cs typeface="Arial"/>
              </a:rPr>
              <a:t>•	</a:t>
            </a:r>
            <a:r>
              <a:rPr dirty="0" sz="2400">
                <a:solidFill>
                  <a:srgbClr val="404040"/>
                </a:solidFill>
                <a:latin typeface="Calibri"/>
                <a:cs typeface="Calibri"/>
              </a:rPr>
              <a:t>2017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491345" y="4372493"/>
            <a:ext cx="307570" cy="17415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563887" y="4428042"/>
            <a:ext cx="189865" cy="1593850"/>
          </a:xfrm>
          <a:custGeom>
            <a:avLst/>
            <a:gdLst/>
            <a:ahLst/>
            <a:cxnLst/>
            <a:rect l="l" t="t" r="r" b="b"/>
            <a:pathLst>
              <a:path w="189864" h="1593850">
                <a:moveTo>
                  <a:pt x="189672" y="1593244"/>
                </a:moveTo>
                <a:lnTo>
                  <a:pt x="115843" y="1592002"/>
                </a:lnTo>
                <a:lnTo>
                  <a:pt x="55553" y="1588615"/>
                </a:lnTo>
                <a:lnTo>
                  <a:pt x="14905" y="1583591"/>
                </a:lnTo>
                <a:lnTo>
                  <a:pt x="0" y="1577439"/>
                </a:lnTo>
                <a:lnTo>
                  <a:pt x="0" y="15805"/>
                </a:lnTo>
                <a:lnTo>
                  <a:pt x="14905" y="9652"/>
                </a:lnTo>
                <a:lnTo>
                  <a:pt x="55553" y="4629"/>
                </a:lnTo>
                <a:lnTo>
                  <a:pt x="115843" y="1242"/>
                </a:lnTo>
                <a:lnTo>
                  <a:pt x="189672" y="0"/>
                </a:lnTo>
              </a:path>
            </a:pathLst>
          </a:custGeom>
          <a:ln w="57149">
            <a:solidFill>
              <a:srgbClr val="008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491345" y="2510443"/>
            <a:ext cx="307570" cy="17415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563887" y="2564904"/>
            <a:ext cx="189865" cy="1593850"/>
          </a:xfrm>
          <a:custGeom>
            <a:avLst/>
            <a:gdLst/>
            <a:ahLst/>
            <a:cxnLst/>
            <a:rect l="l" t="t" r="r" b="b"/>
            <a:pathLst>
              <a:path w="189864" h="1593850">
                <a:moveTo>
                  <a:pt x="189672" y="1593244"/>
                </a:moveTo>
                <a:lnTo>
                  <a:pt x="115843" y="1592002"/>
                </a:lnTo>
                <a:lnTo>
                  <a:pt x="55553" y="1588615"/>
                </a:lnTo>
                <a:lnTo>
                  <a:pt x="14905" y="1583591"/>
                </a:lnTo>
                <a:lnTo>
                  <a:pt x="0" y="1577439"/>
                </a:lnTo>
                <a:lnTo>
                  <a:pt x="0" y="15804"/>
                </a:lnTo>
                <a:lnTo>
                  <a:pt x="14905" y="9652"/>
                </a:lnTo>
                <a:lnTo>
                  <a:pt x="55553" y="4629"/>
                </a:lnTo>
                <a:lnTo>
                  <a:pt x="115843" y="1242"/>
                </a:lnTo>
                <a:lnTo>
                  <a:pt x="189672" y="0"/>
                </a:lnTo>
              </a:path>
            </a:pathLst>
          </a:custGeom>
          <a:ln w="57149">
            <a:solidFill>
              <a:srgbClr val="008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491345" y="640080"/>
            <a:ext cx="307570" cy="17415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563887" y="692697"/>
            <a:ext cx="189865" cy="1593850"/>
          </a:xfrm>
          <a:custGeom>
            <a:avLst/>
            <a:gdLst/>
            <a:ahLst/>
            <a:cxnLst/>
            <a:rect l="l" t="t" r="r" b="b"/>
            <a:pathLst>
              <a:path w="189864" h="1593850">
                <a:moveTo>
                  <a:pt x="189672" y="1593244"/>
                </a:moveTo>
                <a:lnTo>
                  <a:pt x="115843" y="1592002"/>
                </a:lnTo>
                <a:lnTo>
                  <a:pt x="55553" y="1588615"/>
                </a:lnTo>
                <a:lnTo>
                  <a:pt x="14905" y="1583591"/>
                </a:lnTo>
                <a:lnTo>
                  <a:pt x="0" y="1577439"/>
                </a:lnTo>
                <a:lnTo>
                  <a:pt x="0" y="15804"/>
                </a:lnTo>
                <a:lnTo>
                  <a:pt x="14905" y="9652"/>
                </a:lnTo>
                <a:lnTo>
                  <a:pt x="55553" y="4629"/>
                </a:lnTo>
                <a:lnTo>
                  <a:pt x="115843" y="1242"/>
                </a:lnTo>
                <a:lnTo>
                  <a:pt x="189672" y="0"/>
                </a:lnTo>
              </a:path>
            </a:pathLst>
          </a:custGeom>
          <a:ln w="57149">
            <a:solidFill>
              <a:srgbClr val="008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5010779" y="1242472"/>
            <a:ext cx="3561715" cy="6629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855"/>
              </a:lnSpc>
            </a:pPr>
            <a:r>
              <a:rPr dirty="0" sz="2400">
                <a:solidFill>
                  <a:srgbClr val="404040"/>
                </a:solidFill>
                <a:latin typeface="Calibri"/>
                <a:cs typeface="Calibri"/>
              </a:rPr>
              <a:t>Cycling Strategy</a:t>
            </a:r>
            <a:r>
              <a:rPr dirty="0" sz="2400" spc="-5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404040"/>
                </a:solidFill>
                <a:latin typeface="Calibri"/>
                <a:cs typeface="Calibri"/>
              </a:rPr>
              <a:t>Coordinator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135"/>
              </a:lnSpc>
            </a:pPr>
            <a:r>
              <a:rPr dirty="0" sz="1800" i="1">
                <a:solidFill>
                  <a:srgbClr val="404040"/>
                </a:solidFill>
                <a:latin typeface="Calibri"/>
                <a:cs typeface="Calibri"/>
              </a:rPr>
              <a:t>Mexico</a:t>
            </a:r>
            <a:r>
              <a:rPr dirty="0" sz="1800" spc="-100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404040"/>
                </a:solidFill>
                <a:latin typeface="Calibri"/>
                <a:cs typeface="Calibri"/>
              </a:rPr>
              <a:t>City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75283" y="3033379"/>
            <a:ext cx="3547745" cy="7353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>
                <a:solidFill>
                  <a:srgbClr val="404040"/>
                </a:solidFill>
                <a:latin typeface="Calibri"/>
                <a:cs typeface="Calibri"/>
              </a:rPr>
              <a:t>Senior Consultant</a:t>
            </a:r>
            <a:r>
              <a:rPr dirty="0" sz="2400" spc="-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04040"/>
                </a:solidFill>
                <a:latin typeface="Calibri"/>
                <a:cs typeface="Calibri"/>
              </a:rPr>
              <a:t>(Planning)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dirty="0" sz="1800" i="1">
                <a:solidFill>
                  <a:srgbClr val="404040"/>
                </a:solidFill>
                <a:latin typeface="Calibri"/>
                <a:cs typeface="Calibri"/>
              </a:rPr>
              <a:t>Mexico, Brasil, Colombia,</a:t>
            </a:r>
            <a:r>
              <a:rPr dirty="0" sz="1800" spc="-100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404040"/>
                </a:solidFill>
                <a:latin typeface="Calibri"/>
                <a:cs typeface="Calibri"/>
              </a:rPr>
              <a:t>London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938771" y="4770864"/>
            <a:ext cx="4087495" cy="7353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>
                <a:solidFill>
                  <a:srgbClr val="404040"/>
                </a:solidFill>
                <a:latin typeface="Calibri"/>
                <a:cs typeface="Calibri"/>
              </a:rPr>
              <a:t>Non Motorized Mobility</a:t>
            </a:r>
            <a:r>
              <a:rPr dirty="0" sz="2400" spc="2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404040"/>
                </a:solidFill>
                <a:latin typeface="Calibri"/>
                <a:cs typeface="Calibri"/>
              </a:rPr>
              <a:t>Director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dirty="0" sz="1800" i="1">
                <a:solidFill>
                  <a:srgbClr val="404040"/>
                </a:solidFill>
                <a:latin typeface="Calibri"/>
                <a:cs typeface="Calibri"/>
              </a:rPr>
              <a:t>State of</a:t>
            </a:r>
            <a:r>
              <a:rPr dirty="0" sz="1800" spc="-100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404040"/>
                </a:solidFill>
                <a:latin typeface="Calibri"/>
                <a:cs typeface="Calibri"/>
              </a:rPr>
              <a:t>Colima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7628205" y="162352"/>
            <a:ext cx="1243330" cy="30289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000000"/>
                </a:solidFill>
                <a:latin typeface="Calibri"/>
                <a:cs typeface="Calibri"/>
              </a:rPr>
              <a:t>Prese</a:t>
            </a:r>
            <a:r>
              <a:rPr dirty="0" sz="1800" spc="-5">
                <a:solidFill>
                  <a:srgbClr val="000000"/>
                </a:solidFill>
                <a:latin typeface="Calibri"/>
                <a:cs typeface="Calibri"/>
              </a:rPr>
              <a:t>nta</a:t>
            </a:r>
            <a:r>
              <a:rPr dirty="0" sz="1800" spc="65">
                <a:solidFill>
                  <a:srgbClr val="000000"/>
                </a:solidFill>
                <a:latin typeface="Calibri"/>
                <a:cs typeface="Calibri"/>
              </a:rPr>
              <a:t>2o</a:t>
            </a:r>
            <a:r>
              <a:rPr dirty="0" sz="1800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2644"/>
            <a:ext cx="9143998" cy="460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322180" y="6233695"/>
            <a:ext cx="1032771" cy="4802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358489" y="6223601"/>
            <a:ext cx="445756" cy="4457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541490" y="6223086"/>
            <a:ext cx="458491" cy="4439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51519" y="6184171"/>
            <a:ext cx="1440159" cy="5571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802867" y="162352"/>
            <a:ext cx="3122295" cy="302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5" b="1">
                <a:latin typeface="Calibri"/>
                <a:cs typeface="Calibri"/>
              </a:rPr>
              <a:t>Community Generated</a:t>
            </a:r>
            <a:r>
              <a:rPr dirty="0" sz="1800" spc="-55" b="1">
                <a:latin typeface="Calibri"/>
                <a:cs typeface="Calibri"/>
              </a:rPr>
              <a:t> </a:t>
            </a:r>
            <a:r>
              <a:rPr dirty="0" sz="1800" spc="10" b="1">
                <a:latin typeface="Calibri"/>
                <a:cs typeface="Calibri"/>
              </a:rPr>
              <a:t>Solu2ons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9511" y="908720"/>
            <a:ext cx="5760638" cy="19341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9511" y="2996952"/>
            <a:ext cx="5832646" cy="18063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30259" y="153060"/>
            <a:ext cx="796925" cy="30289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000000"/>
                </a:solidFill>
                <a:latin typeface="Calibri"/>
                <a:cs typeface="Calibri"/>
              </a:rPr>
              <a:t>COLIMA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660231" y="1268760"/>
            <a:ext cx="1475654" cy="5941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012159" y="2708920"/>
            <a:ext cx="3123088" cy="6480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660231" y="3933056"/>
            <a:ext cx="1547662" cy="43230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23005" y="5348669"/>
            <a:ext cx="3815079" cy="5930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600" b="1">
                <a:solidFill>
                  <a:srgbClr val="404040"/>
                </a:solidFill>
                <a:latin typeface="Calibri"/>
                <a:cs typeface="Calibri"/>
              </a:rPr>
              <a:t>Ministry </a:t>
            </a:r>
            <a:r>
              <a:rPr dirty="0" sz="3600" spc="-5" b="1">
                <a:solidFill>
                  <a:srgbClr val="404040"/>
                </a:solidFill>
                <a:latin typeface="Calibri"/>
                <a:cs typeface="Calibri"/>
              </a:rPr>
              <a:t>of</a:t>
            </a:r>
            <a:r>
              <a:rPr dirty="0" sz="3600" spc="-9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404040"/>
                </a:solidFill>
                <a:latin typeface="Calibri"/>
                <a:cs typeface="Calibri"/>
              </a:rPr>
              <a:t>Mobility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28200" y="2860408"/>
            <a:ext cx="4702798" cy="20159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43608" y="4696418"/>
            <a:ext cx="5368773" cy="6290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28200" y="2276872"/>
            <a:ext cx="5368773" cy="6290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333375"/>
            <a:ext cx="9143998" cy="444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228184" y="2780927"/>
            <a:ext cx="2088230" cy="20882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59" y="522392"/>
            <a:ext cx="796925" cy="30289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000000"/>
                </a:solidFill>
                <a:latin typeface="Calibri"/>
                <a:cs typeface="Calibri"/>
              </a:rPr>
              <a:t>COLIMA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24863" y="522392"/>
            <a:ext cx="1338580" cy="302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ROAD</a:t>
            </a:r>
            <a:r>
              <a:rPr dirty="0" sz="1800" spc="-10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SAFETY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33375"/>
            <a:ext cx="9143998" cy="44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569762" y="6261784"/>
            <a:ext cx="777557" cy="3333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555775" y="6565349"/>
            <a:ext cx="887668" cy="1040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569762" y="6165303"/>
            <a:ext cx="887668" cy="1040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092279" y="6165303"/>
            <a:ext cx="1925584" cy="5106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11560" y="6127393"/>
            <a:ext cx="1586913" cy="6139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300191" y="6165303"/>
            <a:ext cx="559332" cy="5593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657916" y="436983"/>
            <a:ext cx="3017520" cy="47117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50" spc="-100" i="1" u="heavy">
                <a:latin typeface="Arial"/>
                <a:cs typeface="Arial"/>
              </a:rPr>
              <a:t>Strategic</a:t>
            </a:r>
            <a:r>
              <a:rPr dirty="0" sz="2850" spc="-25" i="1" u="heavy">
                <a:latin typeface="Arial"/>
                <a:cs typeface="Arial"/>
              </a:rPr>
              <a:t> </a:t>
            </a:r>
            <a:r>
              <a:rPr dirty="0" sz="2850" spc="-125" i="1" u="heavy">
                <a:latin typeface="Arial"/>
                <a:cs typeface="Arial"/>
              </a:rPr>
              <a:t>Alliances</a:t>
            </a:r>
            <a:endParaRPr sz="28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475656" y="2332078"/>
            <a:ext cx="2564408" cy="228653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501581" y="2347100"/>
            <a:ext cx="2504440" cy="2226945"/>
          </a:xfrm>
          <a:custGeom>
            <a:avLst/>
            <a:gdLst/>
            <a:ahLst/>
            <a:cxnLst/>
            <a:rect l="l" t="t" r="r" b="b"/>
            <a:pathLst>
              <a:path w="2504440" h="2226945">
                <a:moveTo>
                  <a:pt x="1947744" y="0"/>
                </a:moveTo>
                <a:lnTo>
                  <a:pt x="556654" y="0"/>
                </a:lnTo>
                <a:lnTo>
                  <a:pt x="0" y="1113308"/>
                </a:lnTo>
                <a:lnTo>
                  <a:pt x="556654" y="2226616"/>
                </a:lnTo>
                <a:lnTo>
                  <a:pt x="1947744" y="2226616"/>
                </a:lnTo>
                <a:lnTo>
                  <a:pt x="2504399" y="1113308"/>
                </a:lnTo>
                <a:lnTo>
                  <a:pt x="1947744" y="0"/>
                </a:lnTo>
                <a:close/>
              </a:path>
            </a:pathLst>
          </a:custGeom>
          <a:solidFill>
            <a:srgbClr val="00541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460492" y="1196752"/>
            <a:ext cx="2381802" cy="21198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489883" y="1205184"/>
            <a:ext cx="2323465" cy="2065655"/>
          </a:xfrm>
          <a:custGeom>
            <a:avLst/>
            <a:gdLst/>
            <a:ahLst/>
            <a:cxnLst/>
            <a:rect l="l" t="t" r="r" b="b"/>
            <a:pathLst>
              <a:path w="2323465" h="2065654">
                <a:moveTo>
                  <a:pt x="1806732" y="0"/>
                </a:moveTo>
                <a:lnTo>
                  <a:pt x="516354" y="0"/>
                </a:lnTo>
                <a:lnTo>
                  <a:pt x="0" y="1032708"/>
                </a:lnTo>
                <a:lnTo>
                  <a:pt x="516354" y="2065416"/>
                </a:lnTo>
                <a:lnTo>
                  <a:pt x="1806732" y="2065416"/>
                </a:lnTo>
                <a:lnTo>
                  <a:pt x="2323086" y="1032708"/>
                </a:lnTo>
                <a:lnTo>
                  <a:pt x="1806732" y="0"/>
                </a:lnTo>
                <a:close/>
              </a:path>
            </a:pathLst>
          </a:custGeom>
          <a:solidFill>
            <a:srgbClr val="0077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373872" y="2220927"/>
            <a:ext cx="2294469" cy="20562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404344" y="2239373"/>
            <a:ext cx="2236470" cy="1988820"/>
          </a:xfrm>
          <a:custGeom>
            <a:avLst/>
            <a:gdLst/>
            <a:ahLst/>
            <a:cxnLst/>
            <a:rect l="l" t="t" r="r" b="b"/>
            <a:pathLst>
              <a:path w="2236470" h="1988820">
                <a:moveTo>
                  <a:pt x="1739278" y="0"/>
                </a:moveTo>
                <a:lnTo>
                  <a:pt x="497075" y="0"/>
                </a:lnTo>
                <a:lnTo>
                  <a:pt x="0" y="994152"/>
                </a:lnTo>
                <a:lnTo>
                  <a:pt x="497075" y="1988304"/>
                </a:lnTo>
                <a:lnTo>
                  <a:pt x="1739278" y="1988304"/>
                </a:lnTo>
                <a:lnTo>
                  <a:pt x="2236355" y="994152"/>
                </a:lnTo>
                <a:lnTo>
                  <a:pt x="1739278" y="0"/>
                </a:lnTo>
                <a:close/>
              </a:path>
            </a:pathLst>
          </a:custGeom>
          <a:solidFill>
            <a:srgbClr val="BFFD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587521" y="3388010"/>
            <a:ext cx="2365923" cy="211186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617704" y="3404635"/>
            <a:ext cx="2301240" cy="2045970"/>
          </a:xfrm>
          <a:custGeom>
            <a:avLst/>
            <a:gdLst/>
            <a:ahLst/>
            <a:cxnLst/>
            <a:rect l="l" t="t" r="r" b="b"/>
            <a:pathLst>
              <a:path w="2301240" h="2045970">
                <a:moveTo>
                  <a:pt x="1789653" y="0"/>
                </a:moveTo>
                <a:lnTo>
                  <a:pt x="511472" y="0"/>
                </a:lnTo>
                <a:lnTo>
                  <a:pt x="0" y="1022945"/>
                </a:lnTo>
                <a:lnTo>
                  <a:pt x="511472" y="2045891"/>
                </a:lnTo>
                <a:lnTo>
                  <a:pt x="1789653" y="2045891"/>
                </a:lnTo>
                <a:lnTo>
                  <a:pt x="2301126" y="1022945"/>
                </a:lnTo>
                <a:lnTo>
                  <a:pt x="1789653" y="0"/>
                </a:lnTo>
                <a:close/>
              </a:path>
            </a:pathLst>
          </a:custGeom>
          <a:solidFill>
            <a:srgbClr val="008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961236" y="3354722"/>
            <a:ext cx="967560" cy="87295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046666" y="2242228"/>
            <a:ext cx="1851907" cy="167083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928311" y="4471668"/>
            <a:ext cx="1159623" cy="104623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583193" y="2347100"/>
            <a:ext cx="1595314" cy="143932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4144248" y="4611103"/>
            <a:ext cx="577215" cy="7975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20">
                <a:solidFill>
                  <a:srgbClr val="174F86"/>
                </a:solidFill>
                <a:latin typeface="Arial"/>
                <a:cs typeface="Arial"/>
              </a:rPr>
              <a:t>06</a:t>
            </a:r>
            <a:endParaRPr sz="2400">
              <a:latin typeface="Arial"/>
              <a:cs typeface="Arial"/>
            </a:endParaRPr>
          </a:p>
          <a:p>
            <a:pPr marL="97790">
              <a:lnSpc>
                <a:spcPct val="100000"/>
              </a:lnSpc>
              <a:spcBef>
                <a:spcPts val="1450"/>
              </a:spcBef>
            </a:pPr>
            <a:r>
              <a:rPr dirty="0" sz="1500">
                <a:solidFill>
                  <a:srgbClr val="174F86"/>
                </a:solidFill>
                <a:latin typeface="Arial"/>
                <a:cs typeface="Arial"/>
              </a:rPr>
              <a:t>IPCO</a:t>
            </a:r>
            <a:endParaRPr sz="15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045434" y="3951345"/>
            <a:ext cx="1159622" cy="104623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5301067" y="4011388"/>
            <a:ext cx="647700" cy="8578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20">
                <a:solidFill>
                  <a:srgbClr val="174F86"/>
                </a:solidFill>
                <a:latin typeface="Arial"/>
                <a:cs typeface="Arial"/>
              </a:rPr>
              <a:t>09</a:t>
            </a:r>
            <a:endParaRPr sz="2400">
              <a:latin typeface="Arial"/>
              <a:cs typeface="Arial"/>
            </a:endParaRPr>
          </a:p>
          <a:p>
            <a:pPr marL="29209">
              <a:lnSpc>
                <a:spcPct val="100000"/>
              </a:lnSpc>
              <a:spcBef>
                <a:spcPts val="1620"/>
              </a:spcBef>
            </a:pPr>
            <a:r>
              <a:rPr dirty="0" sz="1750" b="1">
                <a:solidFill>
                  <a:srgbClr val="174F86"/>
                </a:solidFill>
                <a:latin typeface="Arial"/>
                <a:cs typeface="Arial"/>
              </a:rPr>
              <a:t>INEGI</a:t>
            </a:r>
            <a:endParaRPr sz="17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118517" y="3518472"/>
            <a:ext cx="605790" cy="6013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150" spc="20">
                <a:solidFill>
                  <a:srgbClr val="174F86"/>
                </a:solidFill>
                <a:latin typeface="Arial"/>
                <a:cs typeface="Arial"/>
              </a:rPr>
              <a:t>03</a:t>
            </a:r>
            <a:endParaRPr sz="2150">
              <a:latin typeface="Arial"/>
              <a:cs typeface="Arial"/>
            </a:endParaRPr>
          </a:p>
          <a:p>
            <a:pPr marL="63500">
              <a:lnSpc>
                <a:spcPct val="100000"/>
              </a:lnSpc>
              <a:spcBef>
                <a:spcPts val="819"/>
              </a:spcBef>
            </a:pPr>
            <a:r>
              <a:rPr dirty="0" sz="1000">
                <a:solidFill>
                  <a:srgbClr val="174F86"/>
                </a:solidFill>
                <a:latin typeface="Arial"/>
                <a:cs typeface="Arial"/>
              </a:rPr>
              <a:t>INCODIS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738855" y="3770859"/>
            <a:ext cx="1359669" cy="12267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2977264" y="4513129"/>
            <a:ext cx="873125" cy="2470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>
                <a:solidFill>
                  <a:srgbClr val="174F86"/>
                </a:solidFill>
                <a:latin typeface="Arial"/>
                <a:cs typeface="Arial"/>
              </a:rPr>
              <a:t>Cruz</a:t>
            </a:r>
            <a:r>
              <a:rPr dirty="0" sz="1500" spc="-100">
                <a:solidFill>
                  <a:srgbClr val="174F86"/>
                </a:solidFill>
                <a:latin typeface="Arial"/>
                <a:cs typeface="Arial"/>
              </a:rPr>
              <a:t> </a:t>
            </a:r>
            <a:r>
              <a:rPr dirty="0" sz="1500">
                <a:solidFill>
                  <a:srgbClr val="174F86"/>
                </a:solidFill>
                <a:latin typeface="Arial"/>
                <a:cs typeface="Arial"/>
              </a:rPr>
              <a:t>Roja</a:t>
            </a:r>
            <a:endParaRPr sz="15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094920" y="3910295"/>
            <a:ext cx="370205" cy="3892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20">
                <a:solidFill>
                  <a:srgbClr val="174F86"/>
                </a:solidFill>
                <a:latin typeface="Arial"/>
                <a:cs typeface="Arial"/>
              </a:rPr>
              <a:t>05</a:t>
            </a:r>
            <a:endParaRPr sz="24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879758" y="1778394"/>
            <a:ext cx="1431639" cy="129165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4172642" y="1998511"/>
            <a:ext cx="840105" cy="8350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050" spc="5">
                <a:solidFill>
                  <a:srgbClr val="174F86"/>
                </a:solidFill>
                <a:latin typeface="Arial"/>
                <a:cs typeface="Arial"/>
              </a:rPr>
              <a:t>04</a:t>
            </a:r>
            <a:endParaRPr sz="3050">
              <a:latin typeface="Arial"/>
              <a:cs typeface="Arial"/>
            </a:endParaRPr>
          </a:p>
          <a:p>
            <a:pPr marL="22225">
              <a:lnSpc>
                <a:spcPct val="100000"/>
              </a:lnSpc>
              <a:spcBef>
                <a:spcPts val="965"/>
              </a:spcBef>
            </a:pPr>
            <a:r>
              <a:rPr dirty="0" sz="1500">
                <a:solidFill>
                  <a:srgbClr val="174F86"/>
                </a:solidFill>
                <a:latin typeface="Arial"/>
                <a:cs typeface="Arial"/>
              </a:rPr>
              <a:t>Movilidad</a:t>
            </a:r>
            <a:endParaRPr sz="15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030331" y="1325156"/>
            <a:ext cx="967560" cy="87295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5196444" y="1495256"/>
            <a:ext cx="531495" cy="6407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50" spc="5">
                <a:solidFill>
                  <a:srgbClr val="174F86"/>
                </a:solidFill>
                <a:latin typeface="Arial"/>
                <a:cs typeface="Arial"/>
              </a:rPr>
              <a:t>08</a:t>
            </a:r>
            <a:endParaRPr sz="2050">
              <a:latin typeface="Arial"/>
              <a:cs typeface="Arial"/>
            </a:endParaRPr>
          </a:p>
          <a:p>
            <a:pPr marL="89535">
              <a:lnSpc>
                <a:spcPct val="100000"/>
              </a:lnSpc>
              <a:spcBef>
                <a:spcPts val="1125"/>
              </a:spcBef>
            </a:pPr>
            <a:r>
              <a:rPr dirty="0" sz="1100" spc="15">
                <a:solidFill>
                  <a:srgbClr val="174F86"/>
                </a:solidFill>
                <a:latin typeface="Arial"/>
                <a:cs typeface="Arial"/>
              </a:rPr>
              <a:t>ONG’s</a:t>
            </a:r>
            <a:endParaRPr sz="11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809028" y="3074344"/>
            <a:ext cx="1595314" cy="14393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4100150" y="3331669"/>
            <a:ext cx="1021080" cy="976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82550">
              <a:lnSpc>
                <a:spcPct val="100000"/>
              </a:lnSpc>
            </a:pPr>
            <a:r>
              <a:rPr dirty="0" sz="3050" spc="5">
                <a:solidFill>
                  <a:srgbClr val="174F86"/>
                </a:solidFill>
                <a:latin typeface="Arial"/>
                <a:cs typeface="Arial"/>
              </a:rPr>
              <a:t>01</a:t>
            </a:r>
            <a:endParaRPr sz="3050">
              <a:latin typeface="Arial"/>
              <a:cs typeface="Arial"/>
            </a:endParaRPr>
          </a:p>
          <a:p>
            <a:pPr marL="107950" marR="5080" indent="-95885">
              <a:lnSpc>
                <a:spcPts val="1750"/>
              </a:lnSpc>
              <a:spcBef>
                <a:spcPts val="430"/>
              </a:spcBef>
            </a:pPr>
            <a:r>
              <a:rPr dirty="0" sz="1500">
                <a:solidFill>
                  <a:srgbClr val="174F86"/>
                </a:solidFill>
                <a:latin typeface="Arial"/>
                <a:cs typeface="Arial"/>
              </a:rPr>
              <a:t>Presidencia  Municipal</a:t>
            </a:r>
            <a:endParaRPr sz="15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411558" y="2439192"/>
            <a:ext cx="1086485" cy="12471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050" spc="5">
                <a:solidFill>
                  <a:srgbClr val="174F86"/>
                </a:solidFill>
                <a:latin typeface="Arial"/>
                <a:cs typeface="Arial"/>
              </a:rPr>
              <a:t>02</a:t>
            </a:r>
            <a:endParaRPr sz="3050">
              <a:latin typeface="Arial"/>
              <a:cs typeface="Arial"/>
            </a:endParaRPr>
          </a:p>
          <a:p>
            <a:pPr marL="22860" marR="5080" indent="67945">
              <a:lnSpc>
                <a:spcPts val="2060"/>
              </a:lnSpc>
              <a:spcBef>
                <a:spcPts val="1945"/>
              </a:spcBef>
            </a:pPr>
            <a:r>
              <a:rPr dirty="0" sz="1750">
                <a:solidFill>
                  <a:srgbClr val="174F86"/>
                </a:solidFill>
                <a:latin typeface="Arial"/>
                <a:cs typeface="Arial"/>
              </a:rPr>
              <a:t>Gobierno  del</a:t>
            </a:r>
            <a:r>
              <a:rPr dirty="0" sz="1750" spc="-100">
                <a:solidFill>
                  <a:srgbClr val="174F86"/>
                </a:solidFill>
                <a:latin typeface="Arial"/>
                <a:cs typeface="Arial"/>
              </a:rPr>
              <a:t> </a:t>
            </a:r>
            <a:r>
              <a:rPr dirty="0" sz="1750">
                <a:solidFill>
                  <a:srgbClr val="174F86"/>
                </a:solidFill>
                <a:latin typeface="Arial"/>
                <a:cs typeface="Arial"/>
              </a:rPr>
              <a:t>Estado</a:t>
            </a:r>
            <a:endParaRPr sz="17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963064" y="2610342"/>
            <a:ext cx="834390" cy="9626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050" spc="5">
                <a:solidFill>
                  <a:srgbClr val="174F86"/>
                </a:solidFill>
                <a:latin typeface="Arial"/>
                <a:cs typeface="Arial"/>
              </a:rPr>
              <a:t>07</a:t>
            </a:r>
            <a:endParaRPr sz="3050">
              <a:latin typeface="Arial"/>
              <a:cs typeface="Arial"/>
            </a:endParaRPr>
          </a:p>
          <a:p>
            <a:pPr marL="17780">
              <a:lnSpc>
                <a:spcPct val="100000"/>
              </a:lnSpc>
              <a:spcBef>
                <a:spcPts val="1660"/>
              </a:spcBef>
            </a:pPr>
            <a:r>
              <a:rPr dirty="0" sz="1750">
                <a:solidFill>
                  <a:srgbClr val="174F86"/>
                </a:solidFill>
                <a:latin typeface="Arial"/>
                <a:cs typeface="Arial"/>
              </a:rPr>
              <a:t>Tránsito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75163" y="382372"/>
            <a:ext cx="2543810" cy="59055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65"/>
              <a:t>Road</a:t>
            </a:r>
            <a:r>
              <a:rPr dirty="0" spc="-65"/>
              <a:t> </a:t>
            </a:r>
            <a:r>
              <a:rPr dirty="0" spc="-60"/>
              <a:t>Safety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333375"/>
            <a:ext cx="9143998" cy="44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569762" y="6261784"/>
            <a:ext cx="777557" cy="3333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555775" y="6565349"/>
            <a:ext cx="887668" cy="1040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569762" y="6165303"/>
            <a:ext cx="887668" cy="1040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11560" y="6127393"/>
            <a:ext cx="1586913" cy="6139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388423" y="6165303"/>
            <a:ext cx="559333" cy="5593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339751" y="1268760"/>
            <a:ext cx="3453794" cy="230425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364087" y="3645024"/>
            <a:ext cx="3327727" cy="257112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012159" y="980728"/>
            <a:ext cx="2962800" cy="223224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95536" y="2082803"/>
            <a:ext cx="1728191" cy="30743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339751" y="3789040"/>
            <a:ext cx="2802916" cy="223224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30259" y="522392"/>
            <a:ext cx="796925" cy="302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COLIMA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6383655">
              <a:lnSpc>
                <a:spcPct val="100000"/>
              </a:lnSpc>
            </a:pPr>
            <a:r>
              <a:rPr dirty="0" spc="-165"/>
              <a:t>OBJETIVE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333375"/>
            <a:ext cx="9143998" cy="44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95535" y="3212976"/>
            <a:ext cx="8496935" cy="0"/>
          </a:xfrm>
          <a:custGeom>
            <a:avLst/>
            <a:gdLst/>
            <a:ahLst/>
            <a:cxnLst/>
            <a:rect l="l" t="t" r="r" b="b"/>
            <a:pathLst>
              <a:path w="8496935" h="0">
                <a:moveTo>
                  <a:pt x="0" y="0"/>
                </a:moveTo>
                <a:lnTo>
                  <a:pt x="8496940" y="1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97601" y="3930196"/>
            <a:ext cx="1473835" cy="392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35">
                <a:solidFill>
                  <a:srgbClr val="404040"/>
                </a:solidFill>
                <a:latin typeface="Lucida Sans"/>
                <a:cs typeface="Lucida Sans"/>
              </a:rPr>
              <a:t>STR</a:t>
            </a:r>
            <a:r>
              <a:rPr dirty="0" sz="2400" spc="-150">
                <a:solidFill>
                  <a:srgbClr val="404040"/>
                </a:solidFill>
                <a:latin typeface="Lucida Sans"/>
                <a:cs typeface="Lucida Sans"/>
              </a:rPr>
              <a:t>A</a:t>
            </a:r>
            <a:r>
              <a:rPr dirty="0" sz="2400" spc="-100">
                <a:solidFill>
                  <a:srgbClr val="404040"/>
                </a:solidFill>
                <a:latin typeface="Lucida Sans"/>
                <a:cs typeface="Lucida Sans"/>
              </a:rPr>
              <a:t>TEGY</a:t>
            </a:r>
            <a:endParaRPr sz="2400">
              <a:latin typeface="Lucida Sans"/>
              <a:cs typeface="Lucida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94755" y="1371850"/>
            <a:ext cx="3663950" cy="10864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99000"/>
              </a:lnSpc>
            </a:pPr>
            <a:r>
              <a:rPr dirty="0" sz="2400" spc="-85">
                <a:solidFill>
                  <a:srgbClr val="404040"/>
                </a:solidFill>
                <a:latin typeface="Calibri"/>
                <a:cs typeface="Calibri"/>
              </a:rPr>
              <a:t>To </a:t>
            </a:r>
            <a:r>
              <a:rPr dirty="0" sz="2400">
                <a:solidFill>
                  <a:srgbClr val="404040"/>
                </a:solidFill>
                <a:latin typeface="Calibri"/>
                <a:cs typeface="Calibri"/>
              </a:rPr>
              <a:t>reduce </a:t>
            </a:r>
            <a:r>
              <a:rPr dirty="0" sz="2400" spc="-30">
                <a:solidFill>
                  <a:srgbClr val="404040"/>
                </a:solidFill>
                <a:latin typeface="Calibri"/>
                <a:cs typeface="Calibri"/>
              </a:rPr>
              <a:t>the </a:t>
            </a:r>
            <a:r>
              <a:rPr dirty="0" sz="2400" spc="-20">
                <a:solidFill>
                  <a:srgbClr val="404040"/>
                </a:solidFill>
                <a:latin typeface="Calibri"/>
                <a:cs typeface="Calibri"/>
              </a:rPr>
              <a:t>number </a:t>
            </a:r>
            <a:r>
              <a:rPr dirty="0" sz="2400" spc="-10">
                <a:solidFill>
                  <a:srgbClr val="404040"/>
                </a:solidFill>
                <a:latin typeface="Calibri"/>
                <a:cs typeface="Calibri"/>
              </a:rPr>
              <a:t>of  </a:t>
            </a:r>
            <a:r>
              <a:rPr dirty="0" sz="2400" spc="5">
                <a:solidFill>
                  <a:srgbClr val="404040"/>
                </a:solidFill>
                <a:latin typeface="Calibri"/>
                <a:cs typeface="Calibri"/>
              </a:rPr>
              <a:t>deaths </a:t>
            </a:r>
            <a:r>
              <a:rPr dirty="0" sz="2400" spc="-10">
                <a:solidFill>
                  <a:srgbClr val="404040"/>
                </a:solidFill>
                <a:latin typeface="Calibri"/>
                <a:cs typeface="Calibri"/>
              </a:rPr>
              <a:t>and </a:t>
            </a:r>
            <a:r>
              <a:rPr dirty="0" sz="2400" spc="-5">
                <a:solidFill>
                  <a:srgbClr val="404040"/>
                </a:solidFill>
                <a:latin typeface="Calibri"/>
                <a:cs typeface="Calibri"/>
              </a:rPr>
              <a:t>injuries </a:t>
            </a:r>
            <a:r>
              <a:rPr dirty="0" sz="2400" spc="20">
                <a:solidFill>
                  <a:srgbClr val="404040"/>
                </a:solidFill>
                <a:latin typeface="Calibri"/>
                <a:cs typeface="Calibri"/>
              </a:rPr>
              <a:t>caused  </a:t>
            </a:r>
            <a:r>
              <a:rPr dirty="0" sz="2400" spc="45">
                <a:solidFill>
                  <a:srgbClr val="404040"/>
                </a:solidFill>
                <a:latin typeface="Calibri"/>
                <a:cs typeface="Calibri"/>
              </a:rPr>
              <a:t>by </a:t>
            </a:r>
            <a:r>
              <a:rPr dirty="0" sz="2400" spc="5">
                <a:solidFill>
                  <a:srgbClr val="404040"/>
                </a:solidFill>
                <a:latin typeface="Calibri"/>
                <a:cs typeface="Calibri"/>
              </a:rPr>
              <a:t>road</a:t>
            </a:r>
            <a:r>
              <a:rPr dirty="0" sz="2400" spc="1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404040"/>
                </a:solidFill>
                <a:latin typeface="Calibri"/>
                <a:cs typeface="Calibri"/>
              </a:rPr>
              <a:t>incidents.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34515" y="3738971"/>
            <a:ext cx="3376929" cy="831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99500"/>
              </a:lnSpc>
            </a:pPr>
            <a:r>
              <a:rPr dirty="0" sz="1800" spc="-50">
                <a:solidFill>
                  <a:srgbClr val="404040"/>
                </a:solidFill>
                <a:latin typeface="Arial Narrow"/>
                <a:cs typeface="Arial Narrow"/>
              </a:rPr>
              <a:t>To </a:t>
            </a:r>
            <a:r>
              <a:rPr dirty="0" sz="1800" spc="75">
                <a:solidFill>
                  <a:srgbClr val="404040"/>
                </a:solidFill>
                <a:latin typeface="Arial Narrow"/>
                <a:cs typeface="Arial Narrow"/>
              </a:rPr>
              <a:t>promote </a:t>
            </a:r>
            <a:r>
              <a:rPr dirty="0" sz="1800" spc="55">
                <a:solidFill>
                  <a:srgbClr val="404040"/>
                </a:solidFill>
                <a:latin typeface="Arial Narrow"/>
                <a:cs typeface="Arial Narrow"/>
              </a:rPr>
              <a:t>people-centered </a:t>
            </a:r>
            <a:r>
              <a:rPr dirty="0" sz="1800" spc="60">
                <a:solidFill>
                  <a:srgbClr val="404040"/>
                </a:solidFill>
                <a:latin typeface="Arial Narrow"/>
                <a:cs typeface="Arial Narrow"/>
              </a:rPr>
              <a:t>road  </a:t>
            </a:r>
            <a:r>
              <a:rPr dirty="0" sz="1800" spc="25">
                <a:solidFill>
                  <a:srgbClr val="404040"/>
                </a:solidFill>
                <a:latin typeface="Arial Narrow"/>
                <a:cs typeface="Arial Narrow"/>
              </a:rPr>
              <a:t>safety </a:t>
            </a:r>
            <a:r>
              <a:rPr dirty="0" sz="1800" spc="40">
                <a:solidFill>
                  <a:srgbClr val="404040"/>
                </a:solidFill>
                <a:latin typeface="Arial Narrow"/>
                <a:cs typeface="Arial Narrow"/>
              </a:rPr>
              <a:t>towards </a:t>
            </a:r>
            <a:r>
              <a:rPr dirty="0" sz="1800">
                <a:solidFill>
                  <a:srgbClr val="404040"/>
                </a:solidFill>
                <a:latin typeface="Arial Narrow"/>
                <a:cs typeface="Arial Narrow"/>
              </a:rPr>
              <a:t>a </a:t>
            </a:r>
            <a:r>
              <a:rPr dirty="0" sz="1800" spc="30">
                <a:solidFill>
                  <a:srgbClr val="404040"/>
                </a:solidFill>
                <a:latin typeface="Arial Narrow"/>
                <a:cs typeface="Arial Narrow"/>
              </a:rPr>
              <a:t>zero-incident-fatality  </a:t>
            </a:r>
            <a:r>
              <a:rPr dirty="0" sz="1800" spc="60">
                <a:solidFill>
                  <a:srgbClr val="404040"/>
                </a:solidFill>
                <a:latin typeface="Arial Narrow"/>
                <a:cs typeface="Arial Narrow"/>
              </a:rPr>
              <a:t>view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95535" y="5085184"/>
            <a:ext cx="8496935" cy="0"/>
          </a:xfrm>
          <a:custGeom>
            <a:avLst/>
            <a:gdLst/>
            <a:ahLst/>
            <a:cxnLst/>
            <a:rect l="l" t="t" r="r" b="b"/>
            <a:pathLst>
              <a:path w="8496935" h="0">
                <a:moveTo>
                  <a:pt x="0" y="0"/>
                </a:moveTo>
                <a:lnTo>
                  <a:pt x="8496940" y="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30778" y="827116"/>
            <a:ext cx="3483032" cy="21031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345277" y="3705857"/>
            <a:ext cx="2231232" cy="9564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305142" y="4576947"/>
            <a:ext cx="2547202" cy="2984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345277" y="3429000"/>
            <a:ext cx="2547202" cy="2984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762608" y="5445224"/>
            <a:ext cx="3513354" cy="9317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011079" y="5445224"/>
            <a:ext cx="865174" cy="8651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330259" y="522392"/>
            <a:ext cx="796925" cy="302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COLIMA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5595" y="443333"/>
            <a:ext cx="1058545" cy="4622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0" b="1">
                <a:solidFill>
                  <a:srgbClr val="404040"/>
                </a:solidFill>
                <a:latin typeface="Arial"/>
                <a:cs typeface="Arial"/>
              </a:rPr>
              <a:t>Safety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333375"/>
            <a:ext cx="9143998" cy="44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569762" y="6261784"/>
            <a:ext cx="777557" cy="3333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555775" y="6565349"/>
            <a:ext cx="887668" cy="1040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569762" y="6165303"/>
            <a:ext cx="887668" cy="1040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092279" y="6165303"/>
            <a:ext cx="1925584" cy="5106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11560" y="6127393"/>
            <a:ext cx="1586913" cy="6139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300191" y="6165303"/>
            <a:ext cx="559332" cy="5593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64523" y="1379913"/>
            <a:ext cx="2057400" cy="191192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393275" y="1234439"/>
            <a:ext cx="4189614" cy="41729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945177" y="3611881"/>
            <a:ext cx="2003366" cy="18786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6714989" y="436983"/>
            <a:ext cx="1961514" cy="47117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50" spc="-160" i="1" u="heavy">
                <a:latin typeface="Arial"/>
                <a:cs typeface="Arial"/>
              </a:rPr>
              <a:t>Road</a:t>
            </a:r>
            <a:r>
              <a:rPr dirty="0" sz="2850" spc="-75" i="1" u="heavy">
                <a:latin typeface="Arial"/>
                <a:cs typeface="Arial"/>
              </a:rPr>
              <a:t> </a:t>
            </a:r>
            <a:r>
              <a:rPr dirty="0" sz="2850" spc="-155" i="1" u="heavy">
                <a:latin typeface="Arial"/>
                <a:cs typeface="Arial"/>
              </a:rPr>
              <a:t>Audits</a:t>
            </a:r>
            <a:endParaRPr sz="2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5595" y="443333"/>
            <a:ext cx="3536315" cy="46228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5"/>
              <a:t>Safe </a:t>
            </a:r>
            <a:r>
              <a:rPr dirty="0" sz="2800" spc="-140"/>
              <a:t>Routes </a:t>
            </a:r>
            <a:r>
              <a:rPr dirty="0" sz="2800" spc="-100"/>
              <a:t>to</a:t>
            </a:r>
            <a:r>
              <a:rPr dirty="0" sz="2800" spc="165"/>
              <a:t> </a:t>
            </a:r>
            <a:r>
              <a:rPr dirty="0" sz="2800" spc="-150"/>
              <a:t>School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0" y="333375"/>
            <a:ext cx="9143998" cy="44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569762" y="6261784"/>
            <a:ext cx="777557" cy="3333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555775" y="6565349"/>
            <a:ext cx="887668" cy="1040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569762" y="6165303"/>
            <a:ext cx="887668" cy="1040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092279" y="6165303"/>
            <a:ext cx="1925584" cy="5106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11560" y="6127393"/>
            <a:ext cx="1586913" cy="6139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300191" y="6165303"/>
            <a:ext cx="559332" cy="5593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60152" y="1052737"/>
            <a:ext cx="7616301" cy="37444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206187" y="4738218"/>
            <a:ext cx="3785235" cy="1191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05765" marR="509905" indent="429895">
              <a:lnSpc>
                <a:spcPct val="108200"/>
              </a:lnSpc>
              <a:tabLst>
                <a:tab pos="1792605" algn="l"/>
              </a:tabLst>
            </a:pPr>
            <a:r>
              <a:rPr dirty="0" baseline="23809" sz="4200" spc="37" b="1">
                <a:solidFill>
                  <a:srgbClr val="404040"/>
                </a:solidFill>
                <a:latin typeface="Arial"/>
                <a:cs typeface="Arial"/>
              </a:rPr>
              <a:t>5</a:t>
            </a:r>
            <a:r>
              <a:rPr dirty="0" baseline="23809" sz="4200" spc="15" b="1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dirty="0" baseline="23809" sz="4200" spc="-209" b="1">
                <a:solidFill>
                  <a:srgbClr val="404040"/>
                </a:solidFill>
                <a:latin typeface="Arial"/>
                <a:cs typeface="Arial"/>
              </a:rPr>
              <a:t>E’s</a:t>
            </a:r>
            <a:r>
              <a:rPr dirty="0" baseline="23809" sz="4200" b="1">
                <a:solidFill>
                  <a:srgbClr val="404040"/>
                </a:solidFill>
                <a:latin typeface="Arial"/>
                <a:cs typeface="Arial"/>
              </a:rPr>
              <a:t>	</a:t>
            </a:r>
            <a:r>
              <a:rPr dirty="0" sz="2000" b="1" i="1">
                <a:solidFill>
                  <a:srgbClr val="3366FF"/>
                </a:solidFill>
                <a:latin typeface="Calibri"/>
                <a:cs typeface="Calibri"/>
              </a:rPr>
              <a:t>ENGINEERING </a:t>
            </a:r>
            <a:r>
              <a:rPr dirty="0" sz="2000" b="1" i="1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dirty="0" baseline="31944" sz="3000" b="1" i="1">
                <a:solidFill>
                  <a:srgbClr val="3366FF"/>
                </a:solidFill>
                <a:latin typeface="Calibri"/>
                <a:cs typeface="Calibri"/>
              </a:rPr>
              <a:t>EDUCATION</a:t>
            </a:r>
            <a:r>
              <a:rPr dirty="0" baseline="31944" sz="3000" spc="600" b="1" i="1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dirty="0" sz="2000" b="1" i="1">
                <a:solidFill>
                  <a:srgbClr val="3366FF"/>
                </a:solidFill>
                <a:latin typeface="Calibri"/>
                <a:cs typeface="Calibri"/>
              </a:rPr>
              <a:t>EVALUATION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  <a:tabLst>
                <a:tab pos="1792605" algn="l"/>
              </a:tabLst>
            </a:pPr>
            <a:r>
              <a:rPr dirty="0" baseline="31944" sz="3000" b="1" i="1">
                <a:solidFill>
                  <a:srgbClr val="3366FF"/>
                </a:solidFill>
                <a:latin typeface="Calibri"/>
                <a:cs typeface="Calibri"/>
              </a:rPr>
              <a:t>ENFORCEMENT	</a:t>
            </a:r>
            <a:r>
              <a:rPr dirty="0" sz="2000" b="1" i="1">
                <a:solidFill>
                  <a:srgbClr val="3366FF"/>
                </a:solidFill>
                <a:latin typeface="Calibri"/>
                <a:cs typeface="Calibri"/>
              </a:rPr>
              <a:t>ENCOURAGEMENT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33375"/>
            <a:ext cx="9143998" cy="44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59631" y="3883695"/>
            <a:ext cx="7529089" cy="19886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74275" y="1563856"/>
            <a:ext cx="3145155" cy="13627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130"/>
              </a:lnSpc>
            </a:pPr>
            <a:r>
              <a:rPr dirty="0" sz="1800" b="1">
                <a:solidFill>
                  <a:srgbClr val="404040"/>
                </a:solidFill>
                <a:latin typeface="Calibri"/>
                <a:cs typeface="Calibri"/>
              </a:rPr>
              <a:t>Rodrigo Guerrero Maldonado</a:t>
            </a:r>
            <a:r>
              <a:rPr dirty="0" sz="1800" spc="-10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404040"/>
                </a:solidFill>
                <a:latin typeface="Calibri"/>
                <a:cs typeface="Calibri"/>
              </a:rPr>
              <a:t>M.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1880"/>
              </a:lnSpc>
            </a:pP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Non Motorized Mobility</a:t>
            </a:r>
            <a:r>
              <a:rPr dirty="0" sz="1600" spc="-10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404040"/>
                </a:solidFill>
                <a:latin typeface="Calibri"/>
                <a:cs typeface="Calibri"/>
              </a:rPr>
              <a:t>Director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430"/>
              </a:lnSpc>
            </a:pPr>
            <a:r>
              <a:rPr dirty="0" sz="1200" i="1">
                <a:solidFill>
                  <a:srgbClr val="404040"/>
                </a:solidFill>
                <a:latin typeface="Calibri"/>
                <a:cs typeface="Calibri"/>
              </a:rPr>
              <a:t>Road Safety</a:t>
            </a:r>
            <a:r>
              <a:rPr dirty="0" sz="1200" spc="-100" i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200" i="1">
                <a:solidFill>
                  <a:srgbClr val="404040"/>
                </a:solidFill>
                <a:latin typeface="Calibri"/>
                <a:cs typeface="Calibri"/>
              </a:rPr>
              <a:t>Director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ts val="1910"/>
              </a:lnSpc>
            </a:pPr>
            <a:r>
              <a:rPr dirty="0" sz="1600" b="1" i="1" u="sng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r</a:t>
            </a:r>
            <a:r>
              <a:rPr dirty="0" sz="1600" b="1" i="1" u="sng">
                <a:solidFill>
                  <a:srgbClr val="0433FF"/>
                </a:solidFill>
                <a:latin typeface="Calibri"/>
                <a:cs typeface="Calibri"/>
                <a:hlinkClick r:id="rId4"/>
              </a:rPr>
              <a:t>odrigo.guerrero.semov@gmail.com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910"/>
              </a:lnSpc>
            </a:pPr>
            <a:r>
              <a:rPr dirty="0" sz="1600" b="1" i="1">
                <a:solidFill>
                  <a:srgbClr val="0000FF"/>
                </a:solidFill>
                <a:latin typeface="Calibri"/>
                <a:cs typeface="Calibri"/>
              </a:rPr>
              <a:t>+521</a:t>
            </a:r>
            <a:r>
              <a:rPr dirty="0" sz="1600" spc="-100" b="1" i="1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600" b="1" i="1">
                <a:solidFill>
                  <a:srgbClr val="0000FF"/>
                </a:solidFill>
                <a:latin typeface="Calibri"/>
                <a:cs typeface="Calibri"/>
              </a:rPr>
              <a:t>5521154832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71480" y="5657606"/>
            <a:ext cx="7258684" cy="6908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840"/>
              </a:lnSpc>
            </a:pPr>
            <a:r>
              <a:rPr dirty="0" sz="2400" b="1">
                <a:solidFill>
                  <a:srgbClr val="404040"/>
                </a:solidFill>
                <a:latin typeface="Calibri"/>
                <a:cs typeface="Calibri"/>
              </a:rPr>
              <a:t>“If you </a:t>
            </a:r>
            <a:r>
              <a:rPr dirty="0" sz="2400" spc="-5" b="1">
                <a:solidFill>
                  <a:srgbClr val="404040"/>
                </a:solidFill>
                <a:latin typeface="Calibri"/>
                <a:cs typeface="Calibri"/>
              </a:rPr>
              <a:t>can change </a:t>
            </a:r>
            <a:r>
              <a:rPr dirty="0" sz="2400" b="1">
                <a:solidFill>
                  <a:srgbClr val="404040"/>
                </a:solidFill>
                <a:latin typeface="Calibri"/>
                <a:cs typeface="Calibri"/>
              </a:rPr>
              <a:t>one </a:t>
            </a:r>
            <a:r>
              <a:rPr dirty="0" sz="2400" spc="-5" b="1">
                <a:solidFill>
                  <a:srgbClr val="404040"/>
                </a:solidFill>
                <a:latin typeface="Calibri"/>
                <a:cs typeface="Calibri"/>
              </a:rPr>
              <a:t>street, </a:t>
            </a:r>
            <a:r>
              <a:rPr dirty="0" sz="2400" b="1">
                <a:solidFill>
                  <a:srgbClr val="404040"/>
                </a:solidFill>
                <a:latin typeface="Calibri"/>
                <a:cs typeface="Calibri"/>
              </a:rPr>
              <a:t>you </a:t>
            </a:r>
            <a:r>
              <a:rPr dirty="0" sz="2400" spc="-5" b="1">
                <a:solidFill>
                  <a:srgbClr val="404040"/>
                </a:solidFill>
                <a:latin typeface="Calibri"/>
                <a:cs typeface="Calibri"/>
              </a:rPr>
              <a:t>can change </a:t>
            </a:r>
            <a:r>
              <a:rPr dirty="0" sz="2400" b="1">
                <a:solidFill>
                  <a:srgbClr val="404040"/>
                </a:solidFill>
                <a:latin typeface="Calibri"/>
                <a:cs typeface="Calibri"/>
              </a:rPr>
              <a:t>the</a:t>
            </a:r>
            <a:r>
              <a:rPr dirty="0" sz="2400" spc="1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404040"/>
                </a:solidFill>
                <a:latin typeface="Calibri"/>
                <a:cs typeface="Calibri"/>
              </a:rPr>
              <a:t>world”</a:t>
            </a:r>
            <a:endParaRPr sz="2400">
              <a:latin typeface="Calibri"/>
              <a:cs typeface="Calibri"/>
            </a:endParaRPr>
          </a:p>
          <a:p>
            <a:pPr marL="499745">
              <a:lnSpc>
                <a:spcPts val="2360"/>
              </a:lnSpc>
            </a:pPr>
            <a:r>
              <a:rPr dirty="0" sz="2000" spc="45">
                <a:solidFill>
                  <a:srgbClr val="404040"/>
                </a:solidFill>
                <a:latin typeface="Calibri"/>
                <a:cs typeface="Calibri"/>
              </a:rPr>
              <a:t>Jane^e </a:t>
            </a:r>
            <a:r>
              <a:rPr dirty="0" sz="2000" spc="-5">
                <a:solidFill>
                  <a:srgbClr val="404040"/>
                </a:solidFill>
                <a:latin typeface="Calibri"/>
                <a:cs typeface="Calibri"/>
              </a:rPr>
              <a:t>Sadik-Khan, Former </a:t>
            </a:r>
            <a:r>
              <a:rPr dirty="0" sz="2000">
                <a:solidFill>
                  <a:srgbClr val="404040"/>
                </a:solidFill>
                <a:latin typeface="Calibri"/>
                <a:cs typeface="Calibri"/>
              </a:rPr>
              <a:t>Transport Comissionate for </a:t>
            </a:r>
            <a:r>
              <a:rPr dirty="0" sz="2000" spc="-5">
                <a:solidFill>
                  <a:srgbClr val="404040"/>
                </a:solidFill>
                <a:latin typeface="Calibri"/>
                <a:cs typeface="Calibri"/>
              </a:rPr>
              <a:t>New</a:t>
            </a:r>
            <a:r>
              <a:rPr dirty="0" sz="2000" spc="-55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404040"/>
                </a:solidFill>
                <a:latin typeface="Calibri"/>
                <a:cs typeface="Calibri"/>
              </a:rPr>
              <a:t>York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83967" y="989721"/>
            <a:ext cx="4629663" cy="17912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64287" y="6093295"/>
            <a:ext cx="1334681" cy="620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548681"/>
            <a:ext cx="9139179" cy="44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23528" y="1196752"/>
            <a:ext cx="3782970" cy="34563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147185" marR="5080">
              <a:lnSpc>
                <a:spcPts val="2000"/>
              </a:lnSpc>
            </a:pPr>
            <a:r>
              <a:rPr dirty="0"/>
              <a:t>Mexico City engaged with Mexico’s </a:t>
            </a:r>
            <a:r>
              <a:rPr dirty="0" spc="30"/>
              <a:t>NaLonal  </a:t>
            </a:r>
            <a:r>
              <a:rPr dirty="0"/>
              <a:t>Autonomous University (UNAM) to develop the  documents under the guidance of </a:t>
            </a:r>
            <a:r>
              <a:rPr dirty="0" spc="-5" b="1">
                <a:latin typeface="Calibri"/>
                <a:cs typeface="Calibri"/>
              </a:rPr>
              <a:t>Gehl</a:t>
            </a:r>
            <a:r>
              <a:rPr dirty="0" spc="-9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Architects.</a:t>
            </a:r>
          </a:p>
          <a:p>
            <a:pPr marL="4134485">
              <a:lnSpc>
                <a:spcPct val="100000"/>
              </a:lnSpc>
              <a:spcBef>
                <a:spcPts val="40"/>
              </a:spcBef>
            </a:pPr>
            <a:endParaRPr sz="1650">
              <a:latin typeface="Times New Roman"/>
              <a:cs typeface="Times New Roman"/>
            </a:endParaRPr>
          </a:p>
          <a:p>
            <a:pPr marL="4147185" marR="5080">
              <a:lnSpc>
                <a:spcPct val="102899"/>
              </a:lnSpc>
            </a:pPr>
            <a:r>
              <a:rPr dirty="0"/>
              <a:t>The strategy was developed as the core reference</a:t>
            </a:r>
            <a:r>
              <a:rPr dirty="0" spc="-100"/>
              <a:t> </a:t>
            </a:r>
            <a:r>
              <a:rPr dirty="0"/>
              <a:t>for  policy development, </a:t>
            </a:r>
            <a:r>
              <a:rPr dirty="0" spc="35"/>
              <a:t>ciLzen </a:t>
            </a:r>
            <a:r>
              <a:rPr dirty="0"/>
              <a:t>and government</a:t>
            </a:r>
            <a:r>
              <a:rPr dirty="0" spc="-95"/>
              <a:t> </a:t>
            </a:r>
            <a:r>
              <a:rPr dirty="0" spc="30"/>
              <a:t>acLons.</a:t>
            </a:r>
          </a:p>
          <a:p>
            <a:pPr marL="4134485">
              <a:lnSpc>
                <a:spcPct val="100000"/>
              </a:lnSpc>
            </a:pPr>
          </a:p>
          <a:p>
            <a:pPr marL="4147185">
              <a:lnSpc>
                <a:spcPct val="100000"/>
              </a:lnSpc>
            </a:pPr>
            <a:r>
              <a:rPr dirty="0"/>
              <a:t>It</a:t>
            </a:r>
            <a:r>
              <a:rPr dirty="0" spc="-100"/>
              <a:t> </a:t>
            </a:r>
            <a:r>
              <a:rPr dirty="0"/>
              <a:t>includes:</a:t>
            </a:r>
          </a:p>
          <a:p>
            <a:pPr marL="4432935" indent="-285750">
              <a:lnSpc>
                <a:spcPts val="2020"/>
              </a:lnSpc>
              <a:spcBef>
                <a:spcPts val="55"/>
              </a:spcBef>
              <a:buFont typeface="Arial"/>
              <a:buChar char="•"/>
              <a:tabLst>
                <a:tab pos="4432300" algn="l"/>
                <a:tab pos="4432935" algn="l"/>
              </a:tabLst>
            </a:pPr>
            <a:r>
              <a:rPr dirty="0"/>
              <a:t>Integrated</a:t>
            </a:r>
            <a:r>
              <a:rPr dirty="0" spc="-100"/>
              <a:t> </a:t>
            </a:r>
            <a:r>
              <a:rPr dirty="0"/>
              <a:t>vision</a:t>
            </a:r>
          </a:p>
          <a:p>
            <a:pPr marL="4432935" indent="-285750">
              <a:lnSpc>
                <a:spcPts val="2000"/>
              </a:lnSpc>
              <a:buFont typeface="Arial"/>
              <a:buChar char="•"/>
              <a:tabLst>
                <a:tab pos="4432300" algn="l"/>
                <a:tab pos="4432935" algn="l"/>
              </a:tabLst>
            </a:pPr>
            <a:r>
              <a:rPr dirty="0"/>
              <a:t>Bicycle Mobility</a:t>
            </a:r>
            <a:r>
              <a:rPr dirty="0" spc="-100"/>
              <a:t> </a:t>
            </a:r>
            <a:r>
              <a:rPr dirty="0"/>
              <a:t>Strategy</a:t>
            </a:r>
          </a:p>
          <a:p>
            <a:pPr marL="4432935" indent="-285750">
              <a:lnSpc>
                <a:spcPts val="2020"/>
              </a:lnSpc>
              <a:buFont typeface="Arial"/>
              <a:buChar char="•"/>
              <a:tabLst>
                <a:tab pos="4432300" algn="l"/>
                <a:tab pos="4432935" algn="l"/>
              </a:tabLst>
            </a:pPr>
            <a:r>
              <a:rPr dirty="0"/>
              <a:t>Bicycle Infrastructure</a:t>
            </a:r>
            <a:r>
              <a:rPr dirty="0" spc="-100"/>
              <a:t> </a:t>
            </a:r>
            <a:r>
              <a:rPr dirty="0"/>
              <a:t>Toolkit</a:t>
            </a:r>
          </a:p>
          <a:p>
            <a:pPr marL="4432935" indent="-285750">
              <a:lnSpc>
                <a:spcPts val="2020"/>
              </a:lnSpc>
              <a:spcBef>
                <a:spcPts val="55"/>
              </a:spcBef>
              <a:buFont typeface="Arial"/>
              <a:buChar char="•"/>
              <a:tabLst>
                <a:tab pos="4432300" algn="l"/>
                <a:tab pos="4432935" algn="l"/>
              </a:tabLst>
            </a:pPr>
            <a:r>
              <a:rPr dirty="0"/>
              <a:t>Bicycle Culture and</a:t>
            </a:r>
            <a:r>
              <a:rPr dirty="0" spc="-50"/>
              <a:t> </a:t>
            </a:r>
            <a:r>
              <a:rPr dirty="0" spc="15"/>
              <a:t>SocializaLon</a:t>
            </a:r>
          </a:p>
          <a:p>
            <a:pPr marL="4432935" indent="-285750">
              <a:lnSpc>
                <a:spcPts val="2020"/>
              </a:lnSpc>
              <a:buFont typeface="Arial"/>
              <a:buChar char="•"/>
              <a:tabLst>
                <a:tab pos="4432300" algn="l"/>
                <a:tab pos="4432935" algn="l"/>
              </a:tabLst>
            </a:pPr>
            <a:r>
              <a:rPr dirty="0"/>
              <a:t>Best</a:t>
            </a:r>
            <a:r>
              <a:rPr dirty="0" spc="-70"/>
              <a:t> </a:t>
            </a:r>
            <a:r>
              <a:rPr dirty="0" spc="25"/>
              <a:t>PracLces</a:t>
            </a:r>
          </a:p>
          <a:p>
            <a:pPr marL="4432935" indent="-285750">
              <a:lnSpc>
                <a:spcPts val="2020"/>
              </a:lnSpc>
              <a:spcBef>
                <a:spcPts val="60"/>
              </a:spcBef>
              <a:buFont typeface="Arial"/>
              <a:buChar char="•"/>
              <a:tabLst>
                <a:tab pos="4432300" algn="l"/>
                <a:tab pos="4432935" algn="l"/>
              </a:tabLst>
            </a:pPr>
            <a:r>
              <a:rPr dirty="0"/>
              <a:t>Monitoring and</a:t>
            </a:r>
            <a:r>
              <a:rPr dirty="0" spc="-95"/>
              <a:t> </a:t>
            </a:r>
            <a:r>
              <a:rPr dirty="0" spc="25"/>
              <a:t>EvaluaLon</a:t>
            </a:r>
          </a:p>
          <a:p>
            <a:pPr marL="4432935" indent="-285750">
              <a:lnSpc>
                <a:spcPts val="2020"/>
              </a:lnSpc>
              <a:buFont typeface="Arial"/>
              <a:buChar char="•"/>
              <a:tabLst>
                <a:tab pos="4432300" algn="l"/>
                <a:tab pos="4432935" algn="l"/>
              </a:tabLst>
            </a:pPr>
            <a:r>
              <a:rPr dirty="0"/>
              <a:t>Cartography </a:t>
            </a:r>
            <a:r>
              <a:rPr dirty="0" spc="20"/>
              <a:t>(addiLonal </a:t>
            </a:r>
            <a:r>
              <a:rPr dirty="0"/>
              <a:t>support</a:t>
            </a:r>
            <a:r>
              <a:rPr dirty="0" spc="-90"/>
              <a:t> </a:t>
            </a:r>
            <a:r>
              <a:rPr dirty="0"/>
              <a:t>volume)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586843" y="162352"/>
            <a:ext cx="3317875" cy="302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Bicycle Mobility Strategic</a:t>
            </a:r>
            <a:r>
              <a:rPr dirty="0" sz="1800" spc="-10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Alliances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34581" y="4869160"/>
            <a:ext cx="2333362" cy="11853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58251" y="162352"/>
            <a:ext cx="1264920" cy="30289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000000"/>
                </a:solidFill>
                <a:latin typeface="Calibri"/>
                <a:cs typeface="Calibri"/>
              </a:rPr>
              <a:t>MEXICO</a:t>
            </a:r>
            <a:r>
              <a:rPr dirty="0" sz="1800" spc="-10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0000"/>
                </a:solidFill>
                <a:latin typeface="Calibri"/>
                <a:cs typeface="Calibri"/>
              </a:rPr>
              <a:t>CITY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64287" y="6093295"/>
            <a:ext cx="1334681" cy="620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548681"/>
            <a:ext cx="9139179" cy="44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823155" y="955812"/>
            <a:ext cx="4763770" cy="1939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128270">
              <a:lnSpc>
                <a:spcPct val="99500"/>
              </a:lnSpc>
            </a:pPr>
            <a:r>
              <a:rPr dirty="0" sz="1800">
                <a:latin typeface="Calibri"/>
                <a:cs typeface="Calibri"/>
              </a:rPr>
              <a:t>Transforming the city’s transport system</a:t>
            </a:r>
            <a:r>
              <a:rPr dirty="0" sz="1800" spc="-10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required  a common agenda and shared goals across  </a:t>
            </a:r>
            <a:r>
              <a:rPr dirty="0" sz="1800" spc="35">
                <a:latin typeface="Calibri"/>
                <a:cs typeface="Calibri"/>
              </a:rPr>
              <a:t>mulLple </a:t>
            </a:r>
            <a:r>
              <a:rPr dirty="0" sz="1800">
                <a:latin typeface="Calibri"/>
                <a:cs typeface="Calibri"/>
              </a:rPr>
              <a:t>government</a:t>
            </a:r>
            <a:r>
              <a:rPr dirty="0" sz="1800" spc="-1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ministries.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5080">
              <a:lnSpc>
                <a:spcPct val="99500"/>
              </a:lnSpc>
            </a:pPr>
            <a:r>
              <a:rPr dirty="0" sz="1800" b="1">
                <a:latin typeface="Calibri"/>
                <a:cs typeface="Calibri"/>
              </a:rPr>
              <a:t>Led by the the City </a:t>
            </a:r>
            <a:r>
              <a:rPr dirty="0" sz="1800" spc="-5" b="1">
                <a:latin typeface="Calibri"/>
                <a:cs typeface="Calibri"/>
              </a:rPr>
              <a:t>Major</a:t>
            </a:r>
            <a:r>
              <a:rPr dirty="0" sz="1800" spc="-5">
                <a:latin typeface="Calibri"/>
                <a:cs typeface="Calibri"/>
              </a:rPr>
              <a:t>, </a:t>
            </a:r>
            <a:r>
              <a:rPr dirty="0" sz="1800">
                <a:latin typeface="Calibri"/>
                <a:cs typeface="Calibri"/>
              </a:rPr>
              <a:t>the highest</a:t>
            </a:r>
            <a:r>
              <a:rPr dirty="0" sz="1800" spc="-7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government  </a:t>
            </a:r>
            <a:r>
              <a:rPr dirty="0" sz="1800" spc="35">
                <a:latin typeface="Calibri"/>
                <a:cs typeface="Calibri"/>
              </a:rPr>
              <a:t>posiLon </a:t>
            </a:r>
            <a:r>
              <a:rPr dirty="0" sz="1800">
                <a:latin typeface="Calibri"/>
                <a:cs typeface="Calibri"/>
              </a:rPr>
              <a:t>and the individual able to overcome  possible breakdowns in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 spc="15">
                <a:latin typeface="Calibri"/>
                <a:cs typeface="Calibri"/>
              </a:rPr>
              <a:t>communicaLons.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149297" y="162352"/>
            <a:ext cx="1717675" cy="30289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000000"/>
                </a:solidFill>
                <a:latin typeface="Calibri"/>
                <a:cs typeface="Calibri"/>
              </a:rPr>
              <a:t>Project</a:t>
            </a:r>
            <a:r>
              <a:rPr dirty="0" sz="1800" spc="-8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0000"/>
                </a:solidFill>
                <a:latin typeface="Calibri"/>
                <a:cs typeface="Calibri"/>
              </a:rPr>
              <a:t>Champion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5536" y="1052736"/>
            <a:ext cx="2973435" cy="29249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58251" y="162352"/>
            <a:ext cx="1264920" cy="302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MEXICO</a:t>
            </a:r>
            <a:r>
              <a:rPr dirty="0" sz="1800" spc="-10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CITY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067943" y="3212976"/>
            <a:ext cx="3600399" cy="32575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64287" y="6093295"/>
            <a:ext cx="1334681" cy="620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548681"/>
            <a:ext cx="9139179" cy="44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636008" y="162352"/>
            <a:ext cx="3359785" cy="30289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000000"/>
                </a:solidFill>
                <a:latin typeface="Calibri"/>
                <a:cs typeface="Calibri"/>
              </a:rPr>
              <a:t>Bicycle </a:t>
            </a:r>
            <a:r>
              <a:rPr dirty="0" sz="1800" spc="10">
                <a:solidFill>
                  <a:srgbClr val="000000"/>
                </a:solidFill>
                <a:latin typeface="Calibri"/>
                <a:cs typeface="Calibri"/>
              </a:rPr>
              <a:t>Interven2ons </a:t>
            </a:r>
            <a:r>
              <a:rPr dirty="0" sz="1800">
                <a:solidFill>
                  <a:srgbClr val="000000"/>
                </a:solidFill>
                <a:latin typeface="Calibri"/>
                <a:cs typeface="Calibri"/>
              </a:rPr>
              <a:t>(2007 </a:t>
            </a:r>
            <a:r>
              <a:rPr dirty="0" sz="1800">
                <a:solidFill>
                  <a:srgbClr val="000000"/>
                </a:solidFill>
              </a:rPr>
              <a:t>–</a:t>
            </a:r>
            <a:r>
              <a:rPr dirty="0" sz="1800" spc="-185">
                <a:solidFill>
                  <a:srgbClr val="000000"/>
                </a:solidFill>
              </a:rPr>
              <a:t> </a:t>
            </a:r>
            <a:r>
              <a:rPr dirty="0" sz="1800">
                <a:solidFill>
                  <a:srgbClr val="000000"/>
                </a:solidFill>
                <a:latin typeface="Calibri"/>
                <a:cs typeface="Calibri"/>
              </a:rPr>
              <a:t>2012)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8251" y="162352"/>
            <a:ext cx="1264920" cy="302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MEXICO</a:t>
            </a:r>
            <a:r>
              <a:rPr dirty="0" sz="1800" spc="-10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CITY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1124745"/>
            <a:ext cx="9143998" cy="43605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64287" y="6093295"/>
            <a:ext cx="1334681" cy="620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548681"/>
            <a:ext cx="9139179" cy="44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963106" y="162352"/>
            <a:ext cx="758190" cy="30289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000000"/>
                </a:solidFill>
                <a:latin typeface="Calibri"/>
                <a:cs typeface="Calibri"/>
              </a:rPr>
              <a:t>Insights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8251" y="162352"/>
            <a:ext cx="1264920" cy="302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MEXICO</a:t>
            </a:r>
            <a:r>
              <a:rPr dirty="0" sz="1800" spc="-10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CITY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8294" y="1325278"/>
            <a:ext cx="3906112" cy="3960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224122" y="761638"/>
            <a:ext cx="4740910" cy="4684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30">
                <a:latin typeface="Calibri"/>
                <a:cs typeface="Calibri"/>
              </a:rPr>
              <a:t>PoliLcal </a:t>
            </a:r>
            <a:r>
              <a:rPr dirty="0" sz="1800">
                <a:latin typeface="Calibri"/>
                <a:cs typeface="Calibri"/>
              </a:rPr>
              <a:t>decisions</a:t>
            </a:r>
            <a:r>
              <a:rPr dirty="0" sz="1800" spc="-1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include: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50">
              <a:latin typeface="Times New Roman"/>
              <a:cs typeface="Times New Roman"/>
            </a:endParaRPr>
          </a:p>
          <a:p>
            <a:pPr marL="292100" marR="508634" indent="-279400">
              <a:lnSpc>
                <a:spcPct val="99500"/>
              </a:lnSpc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dirty="0" sz="1800" spc="20">
                <a:latin typeface="Calibri"/>
                <a:cs typeface="Calibri"/>
              </a:rPr>
              <a:t>AdverLsing </a:t>
            </a:r>
            <a:r>
              <a:rPr dirty="0" sz="1800">
                <a:latin typeface="Calibri"/>
                <a:cs typeface="Calibri"/>
              </a:rPr>
              <a:t>companies will always look</a:t>
            </a:r>
            <a:r>
              <a:rPr dirty="0" sz="1800" spc="-7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for  proﬁt (public bikes scheme operators); so  establishing levels of service is</a:t>
            </a:r>
            <a:r>
              <a:rPr dirty="0" sz="1800" spc="-10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vital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1800">
              <a:latin typeface="Times New Roman"/>
              <a:cs typeface="Times New Roman"/>
            </a:endParaRPr>
          </a:p>
          <a:p>
            <a:pPr marL="292100" marR="8890" indent="-279400">
              <a:lnSpc>
                <a:spcPct val="101899"/>
              </a:lnSpc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dirty="0" sz="1800">
                <a:latin typeface="Calibri"/>
                <a:cs typeface="Calibri"/>
              </a:rPr>
              <a:t>Not providing cycle parking </a:t>
            </a:r>
            <a:r>
              <a:rPr dirty="0" sz="1800" spc="25">
                <a:latin typeface="Calibri"/>
                <a:cs typeface="Calibri"/>
              </a:rPr>
              <a:t>faciliLes </a:t>
            </a:r>
            <a:r>
              <a:rPr dirty="0" sz="1800">
                <a:latin typeface="Calibri"/>
                <a:cs typeface="Calibri"/>
              </a:rPr>
              <a:t>may end</a:t>
            </a:r>
            <a:r>
              <a:rPr dirty="0" sz="1800" spc="-10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in  conﬂicts between pedestrians and</a:t>
            </a:r>
            <a:r>
              <a:rPr dirty="0" sz="1800" spc="-10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cyclists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1850">
              <a:latin typeface="Times New Roman"/>
              <a:cs typeface="Times New Roman"/>
            </a:endParaRPr>
          </a:p>
          <a:p>
            <a:pPr marL="292100" marR="116205" indent="-279400">
              <a:lnSpc>
                <a:spcPct val="99500"/>
              </a:lnSpc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dirty="0" sz="1800">
                <a:latin typeface="Calibri"/>
                <a:cs typeface="Calibri"/>
              </a:rPr>
              <a:t>Bicycle accounts are needed and needed to</a:t>
            </a:r>
            <a:r>
              <a:rPr dirty="0" sz="1800" spc="-10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be  delivered year </a:t>
            </a:r>
            <a:r>
              <a:rPr dirty="0" sz="1800" spc="55">
                <a:latin typeface="Calibri"/>
                <a:cs typeface="Calibri"/>
              </a:rPr>
              <a:t>aYer </a:t>
            </a:r>
            <a:r>
              <a:rPr dirty="0" sz="1800">
                <a:latin typeface="Calibri"/>
                <a:cs typeface="Calibri"/>
              </a:rPr>
              <a:t>year in the same date so  data may be</a:t>
            </a:r>
            <a:r>
              <a:rPr dirty="0" sz="1800" spc="-10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comparable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850">
              <a:latin typeface="Times New Roman"/>
              <a:cs typeface="Times New Roman"/>
            </a:endParaRPr>
          </a:p>
          <a:p>
            <a:pPr marL="292100" marR="5080" indent="-279400">
              <a:lnSpc>
                <a:spcPct val="100299"/>
              </a:lnSpc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dirty="0" sz="1800">
                <a:latin typeface="Calibri"/>
                <a:cs typeface="Calibri"/>
              </a:rPr>
              <a:t>Alliances between projects may result in  beneﬁts for both of them </a:t>
            </a:r>
            <a:r>
              <a:rPr dirty="0" sz="1800" spc="-5">
                <a:latin typeface="Calibri"/>
                <a:cs typeface="Calibri"/>
              </a:rPr>
              <a:t>(Parkimeters </a:t>
            </a:r>
            <a:r>
              <a:rPr dirty="0" sz="1800">
                <a:latin typeface="Calibri"/>
                <a:cs typeface="Calibri"/>
              </a:rPr>
              <a:t>and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bike  share schemes working as </a:t>
            </a:r>
            <a:r>
              <a:rPr dirty="0" sz="1800" spc="-5">
                <a:latin typeface="Calibri"/>
                <a:cs typeface="Calibri"/>
              </a:rPr>
              <a:t>complementary  </a:t>
            </a:r>
            <a:r>
              <a:rPr dirty="0" sz="1800">
                <a:latin typeface="Calibri"/>
                <a:cs typeface="Calibri"/>
              </a:rPr>
              <a:t>projects for</a:t>
            </a:r>
            <a:r>
              <a:rPr dirty="0" sz="1800" spc="-10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example)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64287" y="6093295"/>
            <a:ext cx="1334681" cy="620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548681"/>
            <a:ext cx="9139179" cy="44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594954" y="162352"/>
            <a:ext cx="2092325" cy="302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5" b="1">
                <a:latin typeface="Calibri"/>
                <a:cs typeface="Calibri"/>
              </a:rPr>
              <a:t>Design for</a:t>
            </a:r>
            <a:r>
              <a:rPr dirty="0" sz="1800" spc="-6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Movement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8251" y="162352"/>
            <a:ext cx="1447800" cy="30289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000000"/>
                </a:solidFill>
                <a:latin typeface="Calibri"/>
                <a:cs typeface="Calibri"/>
              </a:rPr>
              <a:t>CONSULTANCY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9511" y="908720"/>
            <a:ext cx="5628660" cy="29523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62307" y="4452992"/>
            <a:ext cx="7660005" cy="22301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ts val="2000"/>
              </a:lnSpc>
            </a:pPr>
            <a:r>
              <a:rPr dirty="0" sz="1700">
                <a:latin typeface="Calibri"/>
                <a:cs typeface="Calibri"/>
              </a:rPr>
              <a:t>A </a:t>
            </a:r>
            <a:r>
              <a:rPr dirty="0" sz="1700" spc="10">
                <a:latin typeface="Calibri"/>
                <a:cs typeface="Calibri"/>
              </a:rPr>
              <a:t>mulL-disciplinary </a:t>
            </a:r>
            <a:r>
              <a:rPr dirty="0" sz="1700">
                <a:latin typeface="Calibri"/>
                <a:cs typeface="Calibri"/>
              </a:rPr>
              <a:t>approach to the design of public spaces, transport </a:t>
            </a:r>
            <a:r>
              <a:rPr dirty="0" sz="1700" spc="25">
                <a:latin typeface="Calibri"/>
                <a:cs typeface="Calibri"/>
              </a:rPr>
              <a:t>faciliLes </a:t>
            </a:r>
            <a:r>
              <a:rPr dirty="0" sz="1700">
                <a:latin typeface="Calibri"/>
                <a:cs typeface="Calibri"/>
              </a:rPr>
              <a:t>and the  </a:t>
            </a:r>
            <a:r>
              <a:rPr dirty="0" sz="1700" spc="25">
                <a:latin typeface="Calibri"/>
                <a:cs typeface="Calibri"/>
              </a:rPr>
              <a:t>ameniLes </a:t>
            </a:r>
            <a:r>
              <a:rPr dirty="0" sz="1700">
                <a:latin typeface="Calibri"/>
                <a:cs typeface="Calibri"/>
              </a:rPr>
              <a:t>they contain; ranging from concept and detailed design, to design</a:t>
            </a:r>
            <a:r>
              <a:rPr dirty="0" sz="1700" spc="-9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standards,  guidelines and</a:t>
            </a:r>
            <a:r>
              <a:rPr dirty="0" sz="1700" spc="-10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policy.</a:t>
            </a:r>
            <a:endParaRPr sz="1700">
              <a:latin typeface="Calibri"/>
              <a:cs typeface="Calibri"/>
            </a:endParaRPr>
          </a:p>
          <a:p>
            <a:pPr algn="just" marL="298450" indent="-285750">
              <a:lnSpc>
                <a:spcPts val="2020"/>
              </a:lnSpc>
              <a:spcBef>
                <a:spcPts val="1200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700">
                <a:latin typeface="Calibri"/>
                <a:cs typeface="Calibri"/>
              </a:rPr>
              <a:t>Urban and landscape</a:t>
            </a:r>
            <a:r>
              <a:rPr dirty="0" sz="1700" spc="-10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design</a:t>
            </a:r>
            <a:endParaRPr sz="1700">
              <a:latin typeface="Calibri"/>
              <a:cs typeface="Calibri"/>
            </a:endParaRPr>
          </a:p>
          <a:p>
            <a:pPr algn="just" marL="298450" indent="-285750">
              <a:lnSpc>
                <a:spcPts val="2020"/>
              </a:lnSpc>
              <a:buFont typeface="Arial"/>
              <a:buChar char="•"/>
              <a:tabLst>
                <a:tab pos="298450" algn="l"/>
              </a:tabLst>
            </a:pPr>
            <a:r>
              <a:rPr dirty="0" sz="1700">
                <a:latin typeface="Calibri"/>
                <a:cs typeface="Calibri"/>
              </a:rPr>
              <a:t>Wayﬁnding, signing and</a:t>
            </a:r>
            <a:r>
              <a:rPr dirty="0" sz="1700" spc="-10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cartography</a:t>
            </a:r>
            <a:endParaRPr sz="1700">
              <a:latin typeface="Calibri"/>
              <a:cs typeface="Calibri"/>
            </a:endParaRPr>
          </a:p>
          <a:p>
            <a:pPr algn="just" marL="298450" indent="-285750">
              <a:lnSpc>
                <a:spcPts val="2020"/>
              </a:lnSpc>
              <a:spcBef>
                <a:spcPts val="60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700">
                <a:latin typeface="Calibri"/>
                <a:cs typeface="Calibri"/>
              </a:rPr>
              <a:t>Pedestrian and cycle planning and</a:t>
            </a:r>
            <a:r>
              <a:rPr dirty="0" sz="1700" spc="-10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design</a:t>
            </a:r>
            <a:endParaRPr sz="1700">
              <a:latin typeface="Calibri"/>
              <a:cs typeface="Calibri"/>
            </a:endParaRPr>
          </a:p>
          <a:p>
            <a:pPr algn="just" marL="298450" indent="-285750">
              <a:lnSpc>
                <a:spcPts val="2000"/>
              </a:lnSpc>
              <a:buFont typeface="Arial"/>
              <a:buChar char="•"/>
              <a:tabLst>
                <a:tab pos="298450" algn="l"/>
              </a:tabLst>
            </a:pPr>
            <a:r>
              <a:rPr dirty="0" sz="1700">
                <a:latin typeface="Calibri"/>
                <a:cs typeface="Calibri"/>
              </a:rPr>
              <a:t>Transport facility and interchange</a:t>
            </a:r>
            <a:r>
              <a:rPr dirty="0" sz="1700" spc="-10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design</a:t>
            </a:r>
            <a:endParaRPr sz="1700">
              <a:latin typeface="Calibri"/>
              <a:cs typeface="Calibri"/>
            </a:endParaRPr>
          </a:p>
          <a:p>
            <a:pPr algn="just" marL="298450" indent="-285750">
              <a:lnSpc>
                <a:spcPts val="2020"/>
              </a:lnSpc>
              <a:buFont typeface="Arial"/>
              <a:buChar char="•"/>
              <a:tabLst>
                <a:tab pos="298450" algn="l"/>
              </a:tabLst>
            </a:pPr>
            <a:r>
              <a:rPr dirty="0" sz="1700">
                <a:latin typeface="Calibri"/>
                <a:cs typeface="Calibri"/>
              </a:rPr>
              <a:t>Accessibility</a:t>
            </a:r>
            <a:r>
              <a:rPr dirty="0" sz="1700" spc="-10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audits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00191" y="3861048"/>
            <a:ext cx="2717558" cy="3600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452319" y="3212976"/>
            <a:ext cx="1037218" cy="5269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940151" y="2965630"/>
            <a:ext cx="1224134" cy="8234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100391" y="764704"/>
            <a:ext cx="802927" cy="8029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228184" y="908720"/>
            <a:ext cx="1475654" cy="5941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940151" y="1700808"/>
            <a:ext cx="3123088" cy="6480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598988" y="2492896"/>
            <a:ext cx="1545010" cy="5162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976664" y="2420628"/>
            <a:ext cx="1547663" cy="43230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64287" y="6093295"/>
            <a:ext cx="1334681" cy="620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548681"/>
            <a:ext cx="9139179" cy="44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586843" y="162352"/>
            <a:ext cx="3343275" cy="30289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000000"/>
                </a:solidFill>
                <a:latin typeface="Calibri"/>
                <a:cs typeface="Calibri"/>
              </a:rPr>
              <a:t>Diﬀerent </a:t>
            </a:r>
            <a:r>
              <a:rPr dirty="0" sz="1800" spc="20">
                <a:solidFill>
                  <a:srgbClr val="000000"/>
                </a:solidFill>
                <a:latin typeface="Calibri"/>
                <a:cs typeface="Calibri"/>
              </a:rPr>
              <a:t>Ci2es; </a:t>
            </a:r>
            <a:r>
              <a:rPr dirty="0" sz="1800" spc="-5">
                <a:solidFill>
                  <a:srgbClr val="000000"/>
                </a:solidFill>
                <a:latin typeface="Calibri"/>
                <a:cs typeface="Calibri"/>
              </a:rPr>
              <a:t>Diﬀerent</a:t>
            </a:r>
            <a:r>
              <a:rPr dirty="0" sz="1800" spc="-4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000000"/>
                </a:solidFill>
                <a:latin typeface="Calibri"/>
                <a:cs typeface="Calibri"/>
              </a:rPr>
              <a:t>Solu2ons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8251" y="162352"/>
            <a:ext cx="1447800" cy="302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CONSULTANCY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19871" y="2348880"/>
            <a:ext cx="5514848" cy="35283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156175" y="836712"/>
            <a:ext cx="2689658" cy="18880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9511" y="3717032"/>
            <a:ext cx="3878535" cy="26895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9511" y="764705"/>
            <a:ext cx="3068425" cy="24582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2644"/>
            <a:ext cx="9143998" cy="460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211959" y="2513827"/>
            <a:ext cx="944418" cy="4832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11959" y="3727079"/>
            <a:ext cx="533960" cy="5339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211959" y="5257684"/>
            <a:ext cx="1152127" cy="11521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227839" y="6162809"/>
            <a:ext cx="553020" cy="5530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436096" y="5545717"/>
            <a:ext cx="645191" cy="6451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211959" y="4964211"/>
            <a:ext cx="656886" cy="65688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211959" y="1124744"/>
            <a:ext cx="1088582" cy="6809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211959" y="2862984"/>
            <a:ext cx="1226837" cy="7907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231198" y="1834776"/>
            <a:ext cx="1244298" cy="54915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211959" y="1834776"/>
            <a:ext cx="1295749" cy="54915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191444" y="4462650"/>
            <a:ext cx="397306" cy="39730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337206" y="620688"/>
            <a:ext cx="1419024" cy="60406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271917" y="631672"/>
            <a:ext cx="1065288" cy="59308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211959" y="620688"/>
            <a:ext cx="1065288" cy="6150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794755" y="787382"/>
            <a:ext cx="4124960" cy="57962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180715">
              <a:lnSpc>
                <a:spcPct val="100000"/>
              </a:lnSpc>
            </a:pPr>
            <a:r>
              <a:rPr dirty="0" sz="1800" spc="80">
                <a:solidFill>
                  <a:srgbClr val="404040"/>
                </a:solidFill>
                <a:latin typeface="Lucida Sans"/>
                <a:cs typeface="Lucida Sans"/>
              </a:rPr>
              <a:t>SUB</a:t>
            </a:r>
            <a:r>
              <a:rPr dirty="0" sz="1800" spc="45">
                <a:solidFill>
                  <a:srgbClr val="404040"/>
                </a:solidFill>
                <a:latin typeface="Lucida Sans"/>
                <a:cs typeface="Lucida Sans"/>
              </a:rPr>
              <a:t>W</a:t>
            </a:r>
            <a:r>
              <a:rPr dirty="0" sz="1800" spc="-114">
                <a:solidFill>
                  <a:srgbClr val="404040"/>
                </a:solidFill>
                <a:latin typeface="Lucida Sans"/>
                <a:cs typeface="Lucida Sans"/>
              </a:rPr>
              <a:t>A</a:t>
            </a:r>
            <a:r>
              <a:rPr dirty="0" sz="1800" spc="-10">
                <a:solidFill>
                  <a:srgbClr val="404040"/>
                </a:solidFill>
                <a:latin typeface="Lucida Sans"/>
                <a:cs typeface="Lucida Sans"/>
              </a:rPr>
              <a:t>Y</a:t>
            </a:r>
            <a:endParaRPr sz="18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50">
              <a:latin typeface="Times New Roman"/>
              <a:cs typeface="Times New Roman"/>
            </a:endParaRPr>
          </a:p>
          <a:p>
            <a:pPr algn="ctr" marR="1330960">
              <a:lnSpc>
                <a:spcPct val="100000"/>
              </a:lnSpc>
            </a:pPr>
            <a:r>
              <a:rPr dirty="0" sz="1800" spc="-100">
                <a:solidFill>
                  <a:srgbClr val="404040"/>
                </a:solidFill>
                <a:latin typeface="Lucida Sans"/>
                <a:cs typeface="Lucida Sans"/>
              </a:rPr>
              <a:t>LIGHT</a:t>
            </a:r>
            <a:r>
              <a:rPr dirty="0" sz="1800" spc="-165">
                <a:solidFill>
                  <a:srgbClr val="404040"/>
                </a:solidFill>
                <a:latin typeface="Lucida Sans"/>
                <a:cs typeface="Lucida Sans"/>
              </a:rPr>
              <a:t> </a:t>
            </a:r>
            <a:r>
              <a:rPr dirty="0" sz="1800" spc="-45">
                <a:solidFill>
                  <a:srgbClr val="404040"/>
                </a:solidFill>
                <a:latin typeface="Lucida Sans"/>
                <a:cs typeface="Lucida Sans"/>
              </a:rPr>
              <a:t>TRAIN</a:t>
            </a:r>
            <a:endParaRPr sz="18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50">
              <a:latin typeface="Times New Roman"/>
              <a:cs typeface="Times New Roman"/>
            </a:endParaRPr>
          </a:p>
          <a:p>
            <a:pPr algn="ctr" marL="342900">
              <a:lnSpc>
                <a:spcPct val="100000"/>
              </a:lnSpc>
            </a:pPr>
            <a:r>
              <a:rPr dirty="0" sz="1800" spc="-30">
                <a:solidFill>
                  <a:srgbClr val="404040"/>
                </a:solidFill>
                <a:latin typeface="Lucida Sans"/>
                <a:cs typeface="Lucida Sans"/>
              </a:rPr>
              <a:t>BRT</a:t>
            </a:r>
            <a:endParaRPr sz="18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50">
              <a:latin typeface="Times New Roman"/>
              <a:cs typeface="Times New Roman"/>
            </a:endParaRPr>
          </a:p>
          <a:p>
            <a:pPr marL="660400">
              <a:lnSpc>
                <a:spcPct val="100000"/>
              </a:lnSpc>
            </a:pPr>
            <a:r>
              <a:rPr dirty="0" sz="1800" spc="80">
                <a:solidFill>
                  <a:srgbClr val="404040"/>
                </a:solidFill>
                <a:latin typeface="Lucida Sans"/>
                <a:cs typeface="Lucida Sans"/>
              </a:rPr>
              <a:t>BUSES</a:t>
            </a:r>
            <a:endParaRPr sz="18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50">
              <a:latin typeface="Times New Roman"/>
              <a:cs typeface="Times New Roman"/>
            </a:endParaRPr>
          </a:p>
          <a:p>
            <a:pPr algn="ctr" marR="1285240">
              <a:lnSpc>
                <a:spcPct val="100000"/>
              </a:lnSpc>
            </a:pPr>
            <a:r>
              <a:rPr dirty="0" sz="1800" spc="-50">
                <a:solidFill>
                  <a:srgbClr val="404040"/>
                </a:solidFill>
                <a:latin typeface="Lucida Sans"/>
                <a:cs typeface="Lucida Sans"/>
              </a:rPr>
              <a:t>TROLLEY</a:t>
            </a:r>
            <a:endParaRPr sz="18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50">
              <a:latin typeface="Times New Roman"/>
              <a:cs typeface="Times New Roman"/>
            </a:endParaRPr>
          </a:p>
          <a:p>
            <a:pPr marL="120650">
              <a:lnSpc>
                <a:spcPct val="100000"/>
              </a:lnSpc>
              <a:spcBef>
                <a:spcPts val="5"/>
              </a:spcBef>
            </a:pPr>
            <a:r>
              <a:rPr dirty="0" sz="1800" spc="-75">
                <a:solidFill>
                  <a:srgbClr val="404040"/>
                </a:solidFill>
                <a:latin typeface="Lucida Sans"/>
                <a:cs typeface="Lucida Sans"/>
              </a:rPr>
              <a:t>TAXI</a:t>
            </a:r>
            <a:endParaRPr sz="1800">
              <a:latin typeface="Lucida Sans"/>
              <a:cs typeface="Lucida Sans"/>
            </a:endParaRPr>
          </a:p>
          <a:p>
            <a:pPr marL="300355" marR="1649730" indent="-288290">
              <a:lnSpc>
                <a:spcPct val="222800"/>
              </a:lnSpc>
              <a:spcBef>
                <a:spcPts val="114"/>
              </a:spcBef>
            </a:pPr>
            <a:r>
              <a:rPr dirty="0" sz="1800" spc="40">
                <a:solidFill>
                  <a:srgbClr val="404040"/>
                </a:solidFill>
                <a:latin typeface="Lucida Sans"/>
                <a:cs typeface="Lucida Sans"/>
              </a:rPr>
              <a:t>BIKE </a:t>
            </a:r>
            <a:r>
              <a:rPr dirty="0" sz="1800" spc="15">
                <a:solidFill>
                  <a:srgbClr val="404040"/>
                </a:solidFill>
                <a:latin typeface="Lucida Sans"/>
                <a:cs typeface="Lucida Sans"/>
              </a:rPr>
              <a:t>SHARE</a:t>
            </a:r>
            <a:r>
              <a:rPr dirty="0" sz="1800" spc="-275">
                <a:solidFill>
                  <a:srgbClr val="404040"/>
                </a:solidFill>
                <a:latin typeface="Lucida Sans"/>
                <a:cs typeface="Lucida Sans"/>
              </a:rPr>
              <a:t> </a:t>
            </a:r>
            <a:r>
              <a:rPr dirty="0" sz="1800" spc="-5">
                <a:solidFill>
                  <a:srgbClr val="404040"/>
                </a:solidFill>
                <a:latin typeface="Lucida Sans"/>
                <a:cs typeface="Lucida Sans"/>
              </a:rPr>
              <a:t>PROGRAM  </a:t>
            </a:r>
            <a:r>
              <a:rPr dirty="0" sz="1800" spc="-45">
                <a:solidFill>
                  <a:srgbClr val="404040"/>
                </a:solidFill>
                <a:latin typeface="Lucida Sans"/>
                <a:cs typeface="Lucida Sans"/>
              </a:rPr>
              <a:t>PARTICULAR</a:t>
            </a:r>
            <a:endParaRPr sz="1800">
              <a:latin typeface="Lucida Sans"/>
              <a:cs typeface="Lucida Sans"/>
            </a:endParaRPr>
          </a:p>
          <a:p>
            <a:pPr marL="893444" marR="1413510" indent="558800">
              <a:lnSpc>
                <a:spcPct val="209100"/>
              </a:lnSpc>
              <a:spcBef>
                <a:spcPts val="60"/>
              </a:spcBef>
            </a:pPr>
            <a:r>
              <a:rPr dirty="0" sz="1800" spc="-50">
                <a:solidFill>
                  <a:srgbClr val="404040"/>
                </a:solidFill>
                <a:latin typeface="Lucida Sans"/>
                <a:cs typeface="Lucida Sans"/>
              </a:rPr>
              <a:t>FREIGHT  </a:t>
            </a:r>
            <a:r>
              <a:rPr dirty="0" sz="1800">
                <a:solidFill>
                  <a:srgbClr val="404040"/>
                </a:solidFill>
                <a:latin typeface="Lucida Sans"/>
                <a:cs typeface="Lucida Sans"/>
              </a:rPr>
              <a:t>RURAL</a:t>
            </a:r>
            <a:r>
              <a:rPr dirty="0" sz="1800" spc="-180">
                <a:solidFill>
                  <a:srgbClr val="404040"/>
                </a:solidFill>
                <a:latin typeface="Lucida Sans"/>
                <a:cs typeface="Lucida Sans"/>
              </a:rPr>
              <a:t> </a:t>
            </a:r>
            <a:r>
              <a:rPr dirty="0" sz="1800" spc="-15">
                <a:solidFill>
                  <a:srgbClr val="404040"/>
                </a:solidFill>
                <a:latin typeface="Lucida Sans"/>
                <a:cs typeface="Lucida Sans"/>
              </a:rPr>
              <a:t>VEHICLES</a:t>
            </a:r>
            <a:endParaRPr sz="1800">
              <a:latin typeface="Lucida Sans"/>
              <a:cs typeface="Lucida San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860032" y="6139765"/>
            <a:ext cx="539551" cy="53955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058451" y="162352"/>
            <a:ext cx="2118995" cy="29781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732155" algn="l"/>
              </a:tabLst>
            </a:pPr>
            <a:r>
              <a:rPr dirty="0" sz="1800" spc="-125" b="0">
                <a:latin typeface="Lucida Sans"/>
                <a:cs typeface="Lucida Sans"/>
              </a:rPr>
              <a:t>GDL	</a:t>
            </a:r>
            <a:r>
              <a:rPr dirty="0" baseline="1543" sz="2700" spc="-30" b="0">
                <a:latin typeface="Lucida Sans"/>
                <a:cs typeface="Lucida Sans"/>
              </a:rPr>
              <a:t>MEXICO</a:t>
            </a:r>
            <a:r>
              <a:rPr dirty="0" baseline="1543" sz="2700" spc="-240" b="0">
                <a:latin typeface="Lucida Sans"/>
                <a:cs typeface="Lucida Sans"/>
              </a:rPr>
              <a:t> </a:t>
            </a:r>
            <a:r>
              <a:rPr dirty="0" baseline="1543" sz="2700" spc="-157" b="0">
                <a:latin typeface="Lucida Sans"/>
                <a:cs typeface="Lucida Sans"/>
              </a:rPr>
              <a:t>CITY</a:t>
            </a:r>
            <a:endParaRPr baseline="1543" sz="2700">
              <a:latin typeface="Lucida Sans"/>
              <a:cs typeface="Lucida San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131840" y="669653"/>
            <a:ext cx="504055" cy="50405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131840" y="1317725"/>
            <a:ext cx="504055" cy="50405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131840" y="1883741"/>
            <a:ext cx="504055" cy="50405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131840" y="2490784"/>
            <a:ext cx="504055" cy="50405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131840" y="3127973"/>
            <a:ext cx="504055" cy="50405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131840" y="3776045"/>
            <a:ext cx="504055" cy="50405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131840" y="5013176"/>
            <a:ext cx="504055" cy="50405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131840" y="4390642"/>
            <a:ext cx="504055" cy="50405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131840" y="5594682"/>
            <a:ext cx="504055" cy="50405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116915" y="162352"/>
            <a:ext cx="499109" cy="297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30">
                <a:solidFill>
                  <a:srgbClr val="404040"/>
                </a:solidFill>
                <a:latin typeface="Lucida Sans"/>
                <a:cs typeface="Lucida Sans"/>
              </a:rPr>
              <a:t>MTY</a:t>
            </a:r>
            <a:endParaRPr sz="1800">
              <a:latin typeface="Lucida Sans"/>
              <a:cs typeface="Lucida San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10183" y="669653"/>
            <a:ext cx="504055" cy="50405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110183" y="1883741"/>
            <a:ext cx="504055" cy="50405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110183" y="2490784"/>
            <a:ext cx="504055" cy="50405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110183" y="3776045"/>
            <a:ext cx="504055" cy="50405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110183" y="5013176"/>
            <a:ext cx="504055" cy="50405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110183" y="5594682"/>
            <a:ext cx="504055" cy="50405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051719" y="1268760"/>
            <a:ext cx="504055" cy="50405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051719" y="1834776"/>
            <a:ext cx="504055" cy="50405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051719" y="2441819"/>
            <a:ext cx="504055" cy="50405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051719" y="3079007"/>
            <a:ext cx="504055" cy="50405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051719" y="3727080"/>
            <a:ext cx="504055" cy="50405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051719" y="4964211"/>
            <a:ext cx="504055" cy="50405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051719" y="4341677"/>
            <a:ext cx="504055" cy="50405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2051719" y="5545716"/>
            <a:ext cx="504055" cy="50405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051719" y="692697"/>
            <a:ext cx="444252" cy="44425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115616" y="1268760"/>
            <a:ext cx="444252" cy="44425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115616" y="3140968"/>
            <a:ext cx="444252" cy="44425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115616" y="4437111"/>
            <a:ext cx="444252" cy="44425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115616" y="6237312"/>
            <a:ext cx="444252" cy="44425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2051719" y="6237312"/>
            <a:ext cx="444252" cy="44425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131840" y="6237312"/>
            <a:ext cx="444252" cy="44425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2017-07-11T11:55:49Z</dcterms:created>
  <dcterms:modified xsi:type="dcterms:W3CDTF">2017-07-11T11:55:49Z</dcterms:modified>
</cp:coreProperties>
</file>