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6" r:id="rId1"/>
    <p:sldMasterId id="2147483792" r:id="rId2"/>
    <p:sldMasterId id="2147483802" r:id="rId3"/>
    <p:sldMasterId id="2147483812" r:id="rId4"/>
    <p:sldMasterId id="2147483822" r:id="rId5"/>
    <p:sldMasterId id="2147483830" r:id="rId6"/>
    <p:sldMasterId id="2147483838" r:id="rId7"/>
    <p:sldMasterId id="2147483848" r:id="rId8"/>
    <p:sldMasterId id="2147483858" r:id="rId9"/>
    <p:sldMasterId id="2147483869" r:id="rId10"/>
  </p:sldMasterIdLst>
  <p:notesMasterIdLst>
    <p:notesMasterId r:id="rId26"/>
  </p:notesMasterIdLst>
  <p:handoutMasterIdLst>
    <p:handoutMasterId r:id="rId27"/>
  </p:handoutMasterIdLst>
  <p:sldIdLst>
    <p:sldId id="841" r:id="rId11"/>
    <p:sldId id="933" r:id="rId12"/>
    <p:sldId id="880" r:id="rId13"/>
    <p:sldId id="923" r:id="rId14"/>
    <p:sldId id="924" r:id="rId15"/>
    <p:sldId id="922" r:id="rId16"/>
    <p:sldId id="910" r:id="rId17"/>
    <p:sldId id="951" r:id="rId18"/>
    <p:sldId id="959" r:id="rId19"/>
    <p:sldId id="958" r:id="rId20"/>
    <p:sldId id="957" r:id="rId21"/>
    <p:sldId id="960" r:id="rId22"/>
    <p:sldId id="949" r:id="rId23"/>
    <p:sldId id="955" r:id="rId24"/>
    <p:sldId id="950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DiValerio" initials="AD" lastIdx="0" clrIdx="0"/>
  <p:cmAuthor id="1" name="Melissa Kraemer Badtke" initials="MKB" lastIdx="2" clrIdx="1"/>
  <p:cmAuthor id="2" name="Kevin Luecke" initials="KL" lastIdx="3" clrIdx="2">
    <p:extLst/>
  </p:cmAuthor>
  <p:cmAuthor id="3" name="Eric Mongelli" initials="EM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6C"/>
    <a:srgbClr val="7D8F00"/>
    <a:srgbClr val="006180"/>
    <a:srgbClr val="BF7329"/>
    <a:srgbClr val="808080"/>
    <a:srgbClr val="1E7755"/>
    <a:srgbClr val="D1403C"/>
    <a:srgbClr val="000000"/>
    <a:srgbClr val="AFDC7E"/>
    <a:srgbClr val="6CA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 snapToGrid="0" snapToObjects="1">
      <p:cViewPr varScale="1">
        <p:scale>
          <a:sx n="63" d="100"/>
          <a:sy n="63" d="100"/>
        </p:scale>
        <p:origin x="13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254"/>
    </p:cViewPr>
  </p:sorterViewPr>
  <p:notesViewPr>
    <p:cSldViewPr snapToGrid="0" snapToObjects="1">
      <p:cViewPr varScale="1">
        <p:scale>
          <a:sx n="96" d="100"/>
          <a:sy n="96" d="100"/>
        </p:scale>
        <p:origin x="351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DCBAB3F9-5407-954D-B463-E146B0210C26}" type="datetimeFigureOut">
              <a:rPr lang="en-US" smtClean="0"/>
              <a:pPr/>
              <a:t>7/11/2017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6ACCD51C-74D3-1A40-B8AA-BB706C56E3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73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7C886005-8A59-6640-A204-C7C3A0DEAE5E}" type="datetimeFigureOut">
              <a:rPr lang="en-US" smtClean="0"/>
              <a:pPr/>
              <a:t>7/11/2017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0DAF5250-3C1B-1B41-8D50-11D65ACB85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4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5250-3C1B-1B41-8D50-11D65ACB851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5250-3C1B-1B41-8D50-11D65ACB851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1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5250-3C1B-1B41-8D50-11D65ACB851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3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5250-3C1B-1B41-8D50-11D65ACB85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8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CA44-56A4-49E9-8408-EBA308DAB3F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12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CA44-56A4-49E9-8408-EBA308DAB3F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1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37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1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9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10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641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02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10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1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770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51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2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80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53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7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69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45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77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64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13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39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3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45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683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277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6180"/>
              </a:buClr>
              <a:defRPr sz="2800"/>
            </a:lvl1pPr>
            <a:lvl2pPr>
              <a:buClr>
                <a:srgbClr val="006180"/>
              </a:buClr>
              <a:defRPr sz="2400"/>
            </a:lvl2pPr>
            <a:lvl3pPr>
              <a:buClr>
                <a:srgbClr val="006180"/>
              </a:buClr>
              <a:defRPr sz="2000"/>
            </a:lvl3pPr>
            <a:lvl4pPr>
              <a:buClr>
                <a:srgbClr val="006180"/>
              </a:buClr>
              <a:defRPr sz="1800"/>
            </a:lvl4pPr>
            <a:lvl5pPr>
              <a:buClr>
                <a:srgbClr val="00618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6180"/>
              </a:buClr>
              <a:defRPr sz="2800"/>
            </a:lvl1pPr>
            <a:lvl2pPr>
              <a:buClr>
                <a:srgbClr val="006180"/>
              </a:buClr>
              <a:defRPr sz="2400"/>
            </a:lvl2pPr>
            <a:lvl3pPr>
              <a:buClr>
                <a:srgbClr val="006180"/>
              </a:buClr>
              <a:defRPr sz="2000"/>
            </a:lvl3pPr>
            <a:lvl4pPr>
              <a:buClr>
                <a:srgbClr val="006180"/>
              </a:buClr>
              <a:defRPr sz="1800"/>
            </a:lvl4pPr>
            <a:lvl5pPr>
              <a:buClr>
                <a:srgbClr val="00618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095444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15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180"/>
              </a:buClr>
              <a:defRPr/>
            </a:lvl1pPr>
            <a:lvl2pPr>
              <a:buClr>
                <a:srgbClr val="006180"/>
              </a:buClr>
              <a:defRPr/>
            </a:lvl2pPr>
            <a:lvl3pPr>
              <a:buClr>
                <a:srgbClr val="006180"/>
              </a:buClr>
              <a:defRPr/>
            </a:lvl3pPr>
            <a:lvl4pPr>
              <a:buClr>
                <a:srgbClr val="006180"/>
              </a:buClr>
              <a:defRPr/>
            </a:lvl4pPr>
            <a:lvl5pPr>
              <a:buClr>
                <a:srgbClr val="00618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94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166DB6"/>
              </a:buClr>
              <a:defRPr sz="2800"/>
            </a:lvl1pPr>
            <a:lvl2pPr>
              <a:buClr>
                <a:srgbClr val="166DB6"/>
              </a:buClr>
              <a:defRPr sz="2400"/>
            </a:lvl2pPr>
            <a:lvl3pPr>
              <a:buClr>
                <a:srgbClr val="166DB6"/>
              </a:buClr>
              <a:defRPr sz="2000"/>
            </a:lvl3pPr>
            <a:lvl4pPr>
              <a:buClr>
                <a:srgbClr val="166DB6"/>
              </a:buClr>
              <a:defRPr sz="1800"/>
            </a:lvl4pPr>
            <a:lvl5pPr>
              <a:buClr>
                <a:srgbClr val="166DB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166DB6"/>
              </a:buClr>
              <a:defRPr sz="2800"/>
            </a:lvl1pPr>
            <a:lvl2pPr>
              <a:buClr>
                <a:srgbClr val="166DB6"/>
              </a:buClr>
              <a:defRPr sz="2400"/>
            </a:lvl2pPr>
            <a:lvl3pPr>
              <a:buClr>
                <a:srgbClr val="166DB6"/>
              </a:buClr>
              <a:defRPr sz="2000"/>
            </a:lvl3pPr>
            <a:lvl4pPr>
              <a:buClr>
                <a:srgbClr val="166DB6"/>
              </a:buClr>
              <a:defRPr sz="1800"/>
            </a:lvl4pPr>
            <a:lvl5pPr>
              <a:buClr>
                <a:srgbClr val="166DB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3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68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1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22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166DB6"/>
              </a:buClr>
              <a:defRPr sz="3200"/>
            </a:lvl1pPr>
            <a:lvl2pPr>
              <a:buClr>
                <a:srgbClr val="166DB6"/>
              </a:buClr>
              <a:defRPr sz="2800"/>
            </a:lvl2pPr>
            <a:lvl3pPr>
              <a:buClr>
                <a:srgbClr val="166DB6"/>
              </a:buClr>
              <a:defRPr sz="2400"/>
            </a:lvl3pPr>
            <a:lvl4pPr>
              <a:buClr>
                <a:srgbClr val="166DB6"/>
              </a:buClr>
              <a:defRPr sz="2000"/>
            </a:lvl4pPr>
            <a:lvl5pPr>
              <a:buClr>
                <a:srgbClr val="166DB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7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663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6180"/>
              </a:buClr>
              <a:defRPr sz="2800"/>
            </a:lvl1pPr>
            <a:lvl2pPr>
              <a:buClr>
                <a:srgbClr val="006180"/>
              </a:buClr>
              <a:defRPr sz="2400"/>
            </a:lvl2pPr>
            <a:lvl3pPr>
              <a:buClr>
                <a:srgbClr val="006180"/>
              </a:buClr>
              <a:defRPr sz="2000"/>
            </a:lvl3pPr>
            <a:lvl4pPr>
              <a:buClr>
                <a:srgbClr val="006180"/>
              </a:buClr>
              <a:defRPr sz="1800"/>
            </a:lvl4pPr>
            <a:lvl5pPr>
              <a:buClr>
                <a:srgbClr val="00618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6180"/>
              </a:buClr>
              <a:defRPr sz="2800"/>
            </a:lvl1pPr>
            <a:lvl2pPr>
              <a:buClr>
                <a:srgbClr val="006180"/>
              </a:buClr>
              <a:defRPr sz="2400"/>
            </a:lvl2pPr>
            <a:lvl3pPr>
              <a:buClr>
                <a:srgbClr val="006180"/>
              </a:buClr>
              <a:defRPr sz="2000"/>
            </a:lvl3pPr>
            <a:lvl4pPr>
              <a:buClr>
                <a:srgbClr val="006180"/>
              </a:buClr>
              <a:defRPr sz="1800"/>
            </a:lvl4pPr>
            <a:lvl5pPr>
              <a:buClr>
                <a:srgbClr val="00618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095444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1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098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180"/>
              </a:buClr>
              <a:defRPr/>
            </a:lvl1pPr>
            <a:lvl2pPr>
              <a:buClr>
                <a:srgbClr val="006180"/>
              </a:buClr>
              <a:defRPr/>
            </a:lvl2pPr>
            <a:lvl3pPr>
              <a:buClr>
                <a:srgbClr val="006180"/>
              </a:buClr>
              <a:defRPr/>
            </a:lvl3pPr>
            <a:lvl4pPr>
              <a:buClr>
                <a:srgbClr val="006180"/>
              </a:buClr>
              <a:defRPr/>
            </a:lvl4pPr>
            <a:lvl5pPr>
              <a:buClr>
                <a:srgbClr val="00618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4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166DB6"/>
              </a:buClr>
              <a:defRPr sz="2800"/>
            </a:lvl1pPr>
            <a:lvl2pPr>
              <a:buClr>
                <a:srgbClr val="166DB6"/>
              </a:buClr>
              <a:defRPr sz="2400"/>
            </a:lvl2pPr>
            <a:lvl3pPr>
              <a:buClr>
                <a:srgbClr val="166DB6"/>
              </a:buClr>
              <a:defRPr sz="2000"/>
            </a:lvl3pPr>
            <a:lvl4pPr>
              <a:buClr>
                <a:srgbClr val="166DB6"/>
              </a:buClr>
              <a:defRPr sz="1800"/>
            </a:lvl4pPr>
            <a:lvl5pPr>
              <a:buClr>
                <a:srgbClr val="166DB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166DB6"/>
              </a:buClr>
              <a:defRPr sz="2800"/>
            </a:lvl1pPr>
            <a:lvl2pPr>
              <a:buClr>
                <a:srgbClr val="166DB6"/>
              </a:buClr>
              <a:defRPr sz="2400"/>
            </a:lvl2pPr>
            <a:lvl3pPr>
              <a:buClr>
                <a:srgbClr val="166DB6"/>
              </a:buClr>
              <a:defRPr sz="2000"/>
            </a:lvl3pPr>
            <a:lvl4pPr>
              <a:buClr>
                <a:srgbClr val="166DB6"/>
              </a:buClr>
              <a:defRPr sz="1800"/>
            </a:lvl4pPr>
            <a:lvl5pPr>
              <a:buClr>
                <a:srgbClr val="166DB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77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53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80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55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166DB6"/>
              </a:buClr>
              <a:defRPr sz="3200"/>
            </a:lvl1pPr>
            <a:lvl2pPr>
              <a:buClr>
                <a:srgbClr val="166DB6"/>
              </a:buClr>
              <a:defRPr sz="2800"/>
            </a:lvl2pPr>
            <a:lvl3pPr>
              <a:buClr>
                <a:srgbClr val="166DB6"/>
              </a:buClr>
              <a:defRPr sz="2400"/>
            </a:lvl3pPr>
            <a:lvl4pPr>
              <a:buClr>
                <a:srgbClr val="166DB6"/>
              </a:buClr>
              <a:defRPr sz="2000"/>
            </a:lvl4pPr>
            <a:lvl5pPr>
              <a:buClr>
                <a:srgbClr val="166DB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2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28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440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196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0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91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39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509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577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545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981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21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97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31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26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1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1131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9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71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556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16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12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722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1075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77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917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25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2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32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471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38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69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58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8276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374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231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2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2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155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7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4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76200" y="3505200"/>
            <a:ext cx="9220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D8E6-CDA2-41E1-959B-F029BDCD2ACD}" type="datetimeFigureOut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506F-BDF8-4883-BC58-9DAF767A4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 flipV="1">
            <a:off x="-76200" y="3505200"/>
            <a:ext cx="4419600" cy="3401646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4419600"/>
              <a:gd name="connsiteY0" fmla="*/ 6906846 h 6906846"/>
              <a:gd name="connsiteX1" fmla="*/ 3908 w 4419600"/>
              <a:gd name="connsiteY1" fmla="*/ 48846 h 6906846"/>
              <a:gd name="connsiteX2" fmla="*/ 2975708 w 4419600"/>
              <a:gd name="connsiteY2" fmla="*/ 48846 h 6906846"/>
              <a:gd name="connsiteX3" fmla="*/ 4419600 w 4419600"/>
              <a:gd name="connsiteY3" fmla="*/ 3401646 h 6906846"/>
              <a:gd name="connsiteX4" fmla="*/ 3908 w 4419600"/>
              <a:gd name="connsiteY4" fmla="*/ 6906846 h 6906846"/>
              <a:gd name="connsiteX0" fmla="*/ 0 w 4419600"/>
              <a:gd name="connsiteY0" fmla="*/ 3401646 h 3401646"/>
              <a:gd name="connsiteX1" fmla="*/ 3908 w 4419600"/>
              <a:gd name="connsiteY1" fmla="*/ 48846 h 3401646"/>
              <a:gd name="connsiteX2" fmla="*/ 2975708 w 4419600"/>
              <a:gd name="connsiteY2" fmla="*/ 48846 h 3401646"/>
              <a:gd name="connsiteX3" fmla="*/ 4419600 w 4419600"/>
              <a:gd name="connsiteY3" fmla="*/ 3401646 h 3401646"/>
              <a:gd name="connsiteX4" fmla="*/ 0 w 4419600"/>
              <a:gd name="connsiteY4" fmla="*/ 3401646 h 340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3401646">
                <a:moveTo>
                  <a:pt x="0" y="3401646"/>
                </a:moveTo>
                <a:cubicBezTo>
                  <a:pt x="3908" y="2768600"/>
                  <a:pt x="5861" y="34192"/>
                  <a:pt x="3908" y="48846"/>
                </a:cubicBezTo>
                <a:cubicBezTo>
                  <a:pt x="0" y="0"/>
                  <a:pt x="2047631" y="59592"/>
                  <a:pt x="2975708" y="48846"/>
                </a:cubicBezTo>
                <a:lnTo>
                  <a:pt x="4419600" y="3401646"/>
                </a:lnTo>
                <a:lnTo>
                  <a:pt x="0" y="3401646"/>
                </a:lnTo>
                <a:close/>
              </a:path>
            </a:pathLst>
          </a:custGeom>
          <a:solidFill>
            <a:srgbClr val="8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-124070" y="0"/>
            <a:ext cx="5991470" cy="3534507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4423508 w 5947508"/>
              <a:gd name="connsiteY2" fmla="*/ 34016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3505200 h 3505200"/>
              <a:gd name="connsiteX1" fmla="*/ 3908 w 5947508"/>
              <a:gd name="connsiteY1" fmla="*/ 7620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05200 h 3505200"/>
              <a:gd name="connsiteX1" fmla="*/ 3908 w 5947508"/>
              <a:gd name="connsiteY1" fmla="*/ 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47870 w 5991470"/>
              <a:gd name="connsiteY0" fmla="*/ 3534507 h 3534507"/>
              <a:gd name="connsiteX1" fmla="*/ 47870 w 5991470"/>
              <a:gd name="connsiteY1" fmla="*/ 29307 h 3534507"/>
              <a:gd name="connsiteX2" fmla="*/ 4467470 w 5991470"/>
              <a:gd name="connsiteY2" fmla="*/ 29307 h 3534507"/>
              <a:gd name="connsiteX3" fmla="*/ 5991470 w 5991470"/>
              <a:gd name="connsiteY3" fmla="*/ 3534507 h 3534507"/>
              <a:gd name="connsiteX4" fmla="*/ 47870 w 5991470"/>
              <a:gd name="connsiteY4" fmla="*/ 3534507 h 35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470" h="3534507">
                <a:moveTo>
                  <a:pt x="47870" y="3534507"/>
                </a:moveTo>
                <a:cubicBezTo>
                  <a:pt x="51778" y="2901461"/>
                  <a:pt x="49823" y="0"/>
                  <a:pt x="47870" y="29307"/>
                </a:cubicBezTo>
                <a:cubicBezTo>
                  <a:pt x="0" y="18561"/>
                  <a:pt x="4456724" y="45915"/>
                  <a:pt x="4467470" y="29307"/>
                </a:cubicBezTo>
                <a:lnTo>
                  <a:pt x="5991470" y="3534507"/>
                </a:lnTo>
                <a:lnTo>
                  <a:pt x="47870" y="353450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D8E6-CDA2-41E1-959B-F029BDCD2A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506F-BDF8-4883-BC58-9DAF767A4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 flipV="1">
            <a:off x="-76200" y="3505200"/>
            <a:ext cx="4419600" cy="3401646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4419600"/>
              <a:gd name="connsiteY0" fmla="*/ 6906846 h 6906846"/>
              <a:gd name="connsiteX1" fmla="*/ 3908 w 4419600"/>
              <a:gd name="connsiteY1" fmla="*/ 48846 h 6906846"/>
              <a:gd name="connsiteX2" fmla="*/ 2975708 w 4419600"/>
              <a:gd name="connsiteY2" fmla="*/ 48846 h 6906846"/>
              <a:gd name="connsiteX3" fmla="*/ 4419600 w 4419600"/>
              <a:gd name="connsiteY3" fmla="*/ 3401646 h 6906846"/>
              <a:gd name="connsiteX4" fmla="*/ 3908 w 4419600"/>
              <a:gd name="connsiteY4" fmla="*/ 6906846 h 6906846"/>
              <a:gd name="connsiteX0" fmla="*/ 0 w 4419600"/>
              <a:gd name="connsiteY0" fmla="*/ 3401646 h 3401646"/>
              <a:gd name="connsiteX1" fmla="*/ 3908 w 4419600"/>
              <a:gd name="connsiteY1" fmla="*/ 48846 h 3401646"/>
              <a:gd name="connsiteX2" fmla="*/ 2975708 w 4419600"/>
              <a:gd name="connsiteY2" fmla="*/ 48846 h 3401646"/>
              <a:gd name="connsiteX3" fmla="*/ 4419600 w 4419600"/>
              <a:gd name="connsiteY3" fmla="*/ 3401646 h 3401646"/>
              <a:gd name="connsiteX4" fmla="*/ 0 w 4419600"/>
              <a:gd name="connsiteY4" fmla="*/ 3401646 h 340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3401646">
                <a:moveTo>
                  <a:pt x="0" y="3401646"/>
                </a:moveTo>
                <a:cubicBezTo>
                  <a:pt x="3908" y="2768600"/>
                  <a:pt x="5861" y="34192"/>
                  <a:pt x="3908" y="48846"/>
                </a:cubicBezTo>
                <a:cubicBezTo>
                  <a:pt x="0" y="0"/>
                  <a:pt x="2047631" y="59592"/>
                  <a:pt x="2975708" y="48846"/>
                </a:cubicBezTo>
                <a:lnTo>
                  <a:pt x="4419600" y="3401646"/>
                </a:lnTo>
                <a:lnTo>
                  <a:pt x="0" y="3401646"/>
                </a:lnTo>
                <a:close/>
              </a:path>
            </a:pathLst>
          </a:custGeom>
          <a:solidFill>
            <a:srgbClr val="0061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flipV="1">
            <a:off x="-124070" y="0"/>
            <a:ext cx="5991470" cy="3534507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4423508 w 5947508"/>
              <a:gd name="connsiteY2" fmla="*/ 34016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3505200 h 3505200"/>
              <a:gd name="connsiteX1" fmla="*/ 3908 w 5947508"/>
              <a:gd name="connsiteY1" fmla="*/ 7620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05200 h 3505200"/>
              <a:gd name="connsiteX1" fmla="*/ 3908 w 5947508"/>
              <a:gd name="connsiteY1" fmla="*/ 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47870 w 5991470"/>
              <a:gd name="connsiteY0" fmla="*/ 3534507 h 3534507"/>
              <a:gd name="connsiteX1" fmla="*/ 47870 w 5991470"/>
              <a:gd name="connsiteY1" fmla="*/ 29307 h 3534507"/>
              <a:gd name="connsiteX2" fmla="*/ 4467470 w 5991470"/>
              <a:gd name="connsiteY2" fmla="*/ 29307 h 3534507"/>
              <a:gd name="connsiteX3" fmla="*/ 5991470 w 5991470"/>
              <a:gd name="connsiteY3" fmla="*/ 3534507 h 3534507"/>
              <a:gd name="connsiteX4" fmla="*/ 47870 w 5991470"/>
              <a:gd name="connsiteY4" fmla="*/ 3534507 h 35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470" h="3534507">
                <a:moveTo>
                  <a:pt x="47870" y="3534507"/>
                </a:moveTo>
                <a:cubicBezTo>
                  <a:pt x="51778" y="2901461"/>
                  <a:pt x="49823" y="0"/>
                  <a:pt x="47870" y="29307"/>
                </a:cubicBezTo>
                <a:cubicBezTo>
                  <a:pt x="0" y="18561"/>
                  <a:pt x="4456724" y="45915"/>
                  <a:pt x="4467470" y="29307"/>
                </a:cubicBezTo>
                <a:lnTo>
                  <a:pt x="5991470" y="3534507"/>
                </a:lnTo>
                <a:lnTo>
                  <a:pt x="47870" y="3534507"/>
                </a:lnTo>
                <a:close/>
              </a:path>
            </a:pathLst>
          </a:custGeom>
          <a:solidFill>
            <a:srgbClr val="006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D8E6-CDA2-41E1-959B-F029BDCD2ACD}" type="datetimeFigureOut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506F-BDF8-4883-BC58-9DAF767A4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 flipV="1">
            <a:off x="-76200" y="3505200"/>
            <a:ext cx="4419600" cy="3401646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4419600"/>
              <a:gd name="connsiteY0" fmla="*/ 6906846 h 6906846"/>
              <a:gd name="connsiteX1" fmla="*/ 3908 w 4419600"/>
              <a:gd name="connsiteY1" fmla="*/ 48846 h 6906846"/>
              <a:gd name="connsiteX2" fmla="*/ 2975708 w 4419600"/>
              <a:gd name="connsiteY2" fmla="*/ 48846 h 6906846"/>
              <a:gd name="connsiteX3" fmla="*/ 4419600 w 4419600"/>
              <a:gd name="connsiteY3" fmla="*/ 3401646 h 6906846"/>
              <a:gd name="connsiteX4" fmla="*/ 3908 w 4419600"/>
              <a:gd name="connsiteY4" fmla="*/ 6906846 h 6906846"/>
              <a:gd name="connsiteX0" fmla="*/ 0 w 4419600"/>
              <a:gd name="connsiteY0" fmla="*/ 3401646 h 3401646"/>
              <a:gd name="connsiteX1" fmla="*/ 3908 w 4419600"/>
              <a:gd name="connsiteY1" fmla="*/ 48846 h 3401646"/>
              <a:gd name="connsiteX2" fmla="*/ 2975708 w 4419600"/>
              <a:gd name="connsiteY2" fmla="*/ 48846 h 3401646"/>
              <a:gd name="connsiteX3" fmla="*/ 4419600 w 4419600"/>
              <a:gd name="connsiteY3" fmla="*/ 3401646 h 3401646"/>
              <a:gd name="connsiteX4" fmla="*/ 0 w 4419600"/>
              <a:gd name="connsiteY4" fmla="*/ 3401646 h 340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3401646">
                <a:moveTo>
                  <a:pt x="0" y="3401646"/>
                </a:moveTo>
                <a:cubicBezTo>
                  <a:pt x="3908" y="2768600"/>
                  <a:pt x="5861" y="34192"/>
                  <a:pt x="3908" y="48846"/>
                </a:cubicBezTo>
                <a:cubicBezTo>
                  <a:pt x="0" y="0"/>
                  <a:pt x="2047631" y="59592"/>
                  <a:pt x="2975708" y="48846"/>
                </a:cubicBezTo>
                <a:lnTo>
                  <a:pt x="4419600" y="3401646"/>
                </a:lnTo>
                <a:lnTo>
                  <a:pt x="0" y="3401646"/>
                </a:lnTo>
                <a:close/>
              </a:path>
            </a:pathLst>
          </a:custGeom>
          <a:solidFill>
            <a:srgbClr val="BF732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-124070" y="0"/>
            <a:ext cx="5991470" cy="3534507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4423508 w 5947508"/>
              <a:gd name="connsiteY2" fmla="*/ 34016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3505200 h 3505200"/>
              <a:gd name="connsiteX1" fmla="*/ 3908 w 5947508"/>
              <a:gd name="connsiteY1" fmla="*/ 7620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05200 h 3505200"/>
              <a:gd name="connsiteX1" fmla="*/ 3908 w 5947508"/>
              <a:gd name="connsiteY1" fmla="*/ 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47870 w 5991470"/>
              <a:gd name="connsiteY0" fmla="*/ 3534507 h 3534507"/>
              <a:gd name="connsiteX1" fmla="*/ 47870 w 5991470"/>
              <a:gd name="connsiteY1" fmla="*/ 29307 h 3534507"/>
              <a:gd name="connsiteX2" fmla="*/ 4467470 w 5991470"/>
              <a:gd name="connsiteY2" fmla="*/ 29307 h 3534507"/>
              <a:gd name="connsiteX3" fmla="*/ 5991470 w 5991470"/>
              <a:gd name="connsiteY3" fmla="*/ 3534507 h 3534507"/>
              <a:gd name="connsiteX4" fmla="*/ 47870 w 5991470"/>
              <a:gd name="connsiteY4" fmla="*/ 3534507 h 35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470" h="3534507">
                <a:moveTo>
                  <a:pt x="47870" y="3534507"/>
                </a:moveTo>
                <a:cubicBezTo>
                  <a:pt x="51778" y="2901461"/>
                  <a:pt x="49823" y="0"/>
                  <a:pt x="47870" y="29307"/>
                </a:cubicBezTo>
                <a:cubicBezTo>
                  <a:pt x="0" y="18561"/>
                  <a:pt x="4456724" y="45915"/>
                  <a:pt x="4467470" y="29307"/>
                </a:cubicBezTo>
                <a:lnTo>
                  <a:pt x="5991470" y="3534507"/>
                </a:lnTo>
                <a:lnTo>
                  <a:pt x="47870" y="3534507"/>
                </a:lnTo>
                <a:close/>
              </a:path>
            </a:pathLst>
          </a:custGeom>
          <a:solidFill>
            <a:srgbClr val="BF7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D8E6-CDA2-41E1-959B-F029BDCD2ACD}" type="datetimeFigureOut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506F-BDF8-4883-BC58-9DAF767A4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 flipV="1">
            <a:off x="-76200" y="3505200"/>
            <a:ext cx="4419600" cy="3401646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4419600"/>
              <a:gd name="connsiteY0" fmla="*/ 6906846 h 6906846"/>
              <a:gd name="connsiteX1" fmla="*/ 3908 w 4419600"/>
              <a:gd name="connsiteY1" fmla="*/ 48846 h 6906846"/>
              <a:gd name="connsiteX2" fmla="*/ 2975708 w 4419600"/>
              <a:gd name="connsiteY2" fmla="*/ 48846 h 6906846"/>
              <a:gd name="connsiteX3" fmla="*/ 4419600 w 4419600"/>
              <a:gd name="connsiteY3" fmla="*/ 3401646 h 6906846"/>
              <a:gd name="connsiteX4" fmla="*/ 3908 w 4419600"/>
              <a:gd name="connsiteY4" fmla="*/ 6906846 h 6906846"/>
              <a:gd name="connsiteX0" fmla="*/ 0 w 4419600"/>
              <a:gd name="connsiteY0" fmla="*/ 3401646 h 3401646"/>
              <a:gd name="connsiteX1" fmla="*/ 3908 w 4419600"/>
              <a:gd name="connsiteY1" fmla="*/ 48846 h 3401646"/>
              <a:gd name="connsiteX2" fmla="*/ 2975708 w 4419600"/>
              <a:gd name="connsiteY2" fmla="*/ 48846 h 3401646"/>
              <a:gd name="connsiteX3" fmla="*/ 4419600 w 4419600"/>
              <a:gd name="connsiteY3" fmla="*/ 3401646 h 3401646"/>
              <a:gd name="connsiteX4" fmla="*/ 0 w 4419600"/>
              <a:gd name="connsiteY4" fmla="*/ 3401646 h 340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3401646">
                <a:moveTo>
                  <a:pt x="0" y="3401646"/>
                </a:moveTo>
                <a:cubicBezTo>
                  <a:pt x="3908" y="2768600"/>
                  <a:pt x="5861" y="34192"/>
                  <a:pt x="3908" y="48846"/>
                </a:cubicBezTo>
                <a:cubicBezTo>
                  <a:pt x="0" y="0"/>
                  <a:pt x="2047631" y="59592"/>
                  <a:pt x="2975708" y="48846"/>
                </a:cubicBezTo>
                <a:lnTo>
                  <a:pt x="4419600" y="3401646"/>
                </a:lnTo>
                <a:lnTo>
                  <a:pt x="0" y="3401646"/>
                </a:lnTo>
                <a:close/>
              </a:path>
            </a:pathLst>
          </a:custGeom>
          <a:solidFill>
            <a:srgbClr val="7D8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-124070" y="0"/>
            <a:ext cx="5991470" cy="3534507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4423508 w 5947508"/>
              <a:gd name="connsiteY2" fmla="*/ 34016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3505200 h 3505200"/>
              <a:gd name="connsiteX1" fmla="*/ 3908 w 5947508"/>
              <a:gd name="connsiteY1" fmla="*/ 7620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05200 h 3505200"/>
              <a:gd name="connsiteX1" fmla="*/ 3908 w 5947508"/>
              <a:gd name="connsiteY1" fmla="*/ 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47870 w 5991470"/>
              <a:gd name="connsiteY0" fmla="*/ 3534507 h 3534507"/>
              <a:gd name="connsiteX1" fmla="*/ 47870 w 5991470"/>
              <a:gd name="connsiteY1" fmla="*/ 29307 h 3534507"/>
              <a:gd name="connsiteX2" fmla="*/ 4467470 w 5991470"/>
              <a:gd name="connsiteY2" fmla="*/ 29307 h 3534507"/>
              <a:gd name="connsiteX3" fmla="*/ 5991470 w 5991470"/>
              <a:gd name="connsiteY3" fmla="*/ 3534507 h 3534507"/>
              <a:gd name="connsiteX4" fmla="*/ 47870 w 5991470"/>
              <a:gd name="connsiteY4" fmla="*/ 3534507 h 35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470" h="3534507">
                <a:moveTo>
                  <a:pt x="47870" y="3534507"/>
                </a:moveTo>
                <a:cubicBezTo>
                  <a:pt x="51778" y="2901461"/>
                  <a:pt x="49823" y="0"/>
                  <a:pt x="47870" y="29307"/>
                </a:cubicBezTo>
                <a:cubicBezTo>
                  <a:pt x="0" y="18561"/>
                  <a:pt x="4456724" y="45915"/>
                  <a:pt x="4467470" y="29307"/>
                </a:cubicBezTo>
                <a:lnTo>
                  <a:pt x="5991470" y="3534507"/>
                </a:lnTo>
                <a:lnTo>
                  <a:pt x="47870" y="3534507"/>
                </a:lnTo>
                <a:close/>
              </a:path>
            </a:pathLst>
          </a:custGeom>
          <a:solidFill>
            <a:srgbClr val="7D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4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D8E6-CDA2-41E1-959B-F029BDCD2ACD}" type="datetimeFigureOut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506F-BDF8-4883-BC58-9DAF767A4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 flipV="1">
            <a:off x="-76200" y="3505200"/>
            <a:ext cx="4419600" cy="3401646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4419600"/>
              <a:gd name="connsiteY0" fmla="*/ 6906846 h 6906846"/>
              <a:gd name="connsiteX1" fmla="*/ 3908 w 4419600"/>
              <a:gd name="connsiteY1" fmla="*/ 48846 h 6906846"/>
              <a:gd name="connsiteX2" fmla="*/ 2975708 w 4419600"/>
              <a:gd name="connsiteY2" fmla="*/ 48846 h 6906846"/>
              <a:gd name="connsiteX3" fmla="*/ 4419600 w 4419600"/>
              <a:gd name="connsiteY3" fmla="*/ 3401646 h 6906846"/>
              <a:gd name="connsiteX4" fmla="*/ 3908 w 4419600"/>
              <a:gd name="connsiteY4" fmla="*/ 6906846 h 6906846"/>
              <a:gd name="connsiteX0" fmla="*/ 0 w 4419600"/>
              <a:gd name="connsiteY0" fmla="*/ 3401646 h 3401646"/>
              <a:gd name="connsiteX1" fmla="*/ 3908 w 4419600"/>
              <a:gd name="connsiteY1" fmla="*/ 48846 h 3401646"/>
              <a:gd name="connsiteX2" fmla="*/ 2975708 w 4419600"/>
              <a:gd name="connsiteY2" fmla="*/ 48846 h 3401646"/>
              <a:gd name="connsiteX3" fmla="*/ 4419600 w 4419600"/>
              <a:gd name="connsiteY3" fmla="*/ 3401646 h 3401646"/>
              <a:gd name="connsiteX4" fmla="*/ 0 w 4419600"/>
              <a:gd name="connsiteY4" fmla="*/ 3401646 h 340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3401646">
                <a:moveTo>
                  <a:pt x="0" y="3401646"/>
                </a:moveTo>
                <a:cubicBezTo>
                  <a:pt x="3908" y="2768600"/>
                  <a:pt x="5861" y="34192"/>
                  <a:pt x="3908" y="48846"/>
                </a:cubicBezTo>
                <a:cubicBezTo>
                  <a:pt x="0" y="0"/>
                  <a:pt x="2047631" y="59592"/>
                  <a:pt x="2975708" y="48846"/>
                </a:cubicBezTo>
                <a:lnTo>
                  <a:pt x="4419600" y="3401646"/>
                </a:lnTo>
                <a:lnTo>
                  <a:pt x="0" y="3401646"/>
                </a:lnTo>
                <a:close/>
              </a:path>
            </a:pathLst>
          </a:custGeom>
          <a:solidFill>
            <a:srgbClr val="0061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-124070" y="0"/>
            <a:ext cx="5991470" cy="3534507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4423508 w 5947508"/>
              <a:gd name="connsiteY2" fmla="*/ 34016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3505200 h 3505200"/>
              <a:gd name="connsiteX1" fmla="*/ 3908 w 5947508"/>
              <a:gd name="connsiteY1" fmla="*/ 7620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05200 h 3505200"/>
              <a:gd name="connsiteX1" fmla="*/ 3908 w 5947508"/>
              <a:gd name="connsiteY1" fmla="*/ 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47870 w 5991470"/>
              <a:gd name="connsiteY0" fmla="*/ 3534507 h 3534507"/>
              <a:gd name="connsiteX1" fmla="*/ 47870 w 5991470"/>
              <a:gd name="connsiteY1" fmla="*/ 29307 h 3534507"/>
              <a:gd name="connsiteX2" fmla="*/ 4467470 w 5991470"/>
              <a:gd name="connsiteY2" fmla="*/ 29307 h 3534507"/>
              <a:gd name="connsiteX3" fmla="*/ 5991470 w 5991470"/>
              <a:gd name="connsiteY3" fmla="*/ 3534507 h 3534507"/>
              <a:gd name="connsiteX4" fmla="*/ 47870 w 5991470"/>
              <a:gd name="connsiteY4" fmla="*/ 3534507 h 35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470" h="3534507">
                <a:moveTo>
                  <a:pt x="47870" y="3534507"/>
                </a:moveTo>
                <a:cubicBezTo>
                  <a:pt x="51778" y="2901461"/>
                  <a:pt x="49823" y="0"/>
                  <a:pt x="47870" y="29307"/>
                </a:cubicBezTo>
                <a:cubicBezTo>
                  <a:pt x="0" y="18561"/>
                  <a:pt x="4456724" y="45915"/>
                  <a:pt x="4467470" y="29307"/>
                </a:cubicBezTo>
                <a:lnTo>
                  <a:pt x="5991470" y="3534507"/>
                </a:lnTo>
                <a:lnTo>
                  <a:pt x="47870" y="3534507"/>
                </a:lnTo>
                <a:close/>
              </a:path>
            </a:pathLst>
          </a:custGeom>
          <a:solidFill>
            <a:srgbClr val="006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7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F732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37960"/>
            <a:ext cx="9144000" cy="320040"/>
          </a:xfrm>
          <a:prstGeom prst="rect">
            <a:avLst/>
          </a:prstGeom>
          <a:solidFill>
            <a:srgbClr val="BF732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" y="0"/>
            <a:ext cx="76885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7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79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Corbel" panose="020B0503020204020204" pitchFamily="34" charset="0"/>
          <a:ea typeface="+mj-ea"/>
          <a:cs typeface="Corbel" panose="020B05030202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6180"/>
        </a:buClr>
        <a:buFont typeface="Arial"/>
        <a:buChar char="•"/>
        <a:defRPr lang="en-US" sz="2800" kern="1200" dirty="0" smtClean="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6180"/>
        </a:buClr>
        <a:buFont typeface="Arial"/>
        <a:buChar char="–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6180"/>
        </a:buClr>
        <a:buFont typeface="Arial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6180"/>
        </a:buClr>
        <a:buFont typeface="Arial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6180"/>
        </a:buClr>
        <a:buFont typeface="Arial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7D8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37960"/>
            <a:ext cx="9144000" cy="320040"/>
          </a:xfrm>
          <a:prstGeom prst="rect">
            <a:avLst/>
          </a:prstGeom>
          <a:solidFill>
            <a:srgbClr val="7D8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" y="0"/>
            <a:ext cx="76885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37961"/>
            <a:ext cx="637006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9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Corbel" panose="020B0503020204020204" pitchFamily="34" charset="0"/>
          <a:ea typeface="+mj-ea"/>
          <a:cs typeface="Corbel" panose="020B05030202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6180"/>
        </a:buClr>
        <a:buFont typeface="Arial"/>
        <a:buChar char="•"/>
        <a:defRPr lang="en-US" sz="2800" kern="1200" dirty="0" smtClean="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6180"/>
        </a:buClr>
        <a:buFont typeface="Arial"/>
        <a:buChar char="–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6180"/>
        </a:buClr>
        <a:buFont typeface="Arial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6180"/>
        </a:buClr>
        <a:buFont typeface="Arial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6180"/>
        </a:buClr>
        <a:buFont typeface="Arial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D8E6-CDA2-41E1-959B-F029BDCD2A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506F-BDF8-4883-BC58-9DAF767A4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 flipV="1">
            <a:off x="-76200" y="3505200"/>
            <a:ext cx="4419600" cy="3401646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4419600"/>
              <a:gd name="connsiteY0" fmla="*/ 6906846 h 6906846"/>
              <a:gd name="connsiteX1" fmla="*/ 3908 w 4419600"/>
              <a:gd name="connsiteY1" fmla="*/ 48846 h 6906846"/>
              <a:gd name="connsiteX2" fmla="*/ 2975708 w 4419600"/>
              <a:gd name="connsiteY2" fmla="*/ 48846 h 6906846"/>
              <a:gd name="connsiteX3" fmla="*/ 4419600 w 4419600"/>
              <a:gd name="connsiteY3" fmla="*/ 3401646 h 6906846"/>
              <a:gd name="connsiteX4" fmla="*/ 3908 w 4419600"/>
              <a:gd name="connsiteY4" fmla="*/ 6906846 h 6906846"/>
              <a:gd name="connsiteX0" fmla="*/ 0 w 4419600"/>
              <a:gd name="connsiteY0" fmla="*/ 3401646 h 3401646"/>
              <a:gd name="connsiteX1" fmla="*/ 3908 w 4419600"/>
              <a:gd name="connsiteY1" fmla="*/ 48846 h 3401646"/>
              <a:gd name="connsiteX2" fmla="*/ 2975708 w 4419600"/>
              <a:gd name="connsiteY2" fmla="*/ 48846 h 3401646"/>
              <a:gd name="connsiteX3" fmla="*/ 4419600 w 4419600"/>
              <a:gd name="connsiteY3" fmla="*/ 3401646 h 3401646"/>
              <a:gd name="connsiteX4" fmla="*/ 0 w 4419600"/>
              <a:gd name="connsiteY4" fmla="*/ 3401646 h 340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3401646">
                <a:moveTo>
                  <a:pt x="0" y="3401646"/>
                </a:moveTo>
                <a:cubicBezTo>
                  <a:pt x="3908" y="2768600"/>
                  <a:pt x="5861" y="34192"/>
                  <a:pt x="3908" y="48846"/>
                </a:cubicBezTo>
                <a:cubicBezTo>
                  <a:pt x="0" y="0"/>
                  <a:pt x="2047631" y="59592"/>
                  <a:pt x="2975708" y="48846"/>
                </a:cubicBezTo>
                <a:lnTo>
                  <a:pt x="4419600" y="3401646"/>
                </a:lnTo>
                <a:lnTo>
                  <a:pt x="0" y="3401646"/>
                </a:lnTo>
                <a:close/>
              </a:path>
            </a:pathLst>
          </a:custGeom>
          <a:solidFill>
            <a:srgbClr val="BF732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flipV="1">
            <a:off x="-124070" y="0"/>
            <a:ext cx="5991470" cy="3534507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4423508 w 5947508"/>
              <a:gd name="connsiteY2" fmla="*/ 34016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3505200 h 3505200"/>
              <a:gd name="connsiteX1" fmla="*/ 3908 w 5947508"/>
              <a:gd name="connsiteY1" fmla="*/ 7620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05200 h 3505200"/>
              <a:gd name="connsiteX1" fmla="*/ 3908 w 5947508"/>
              <a:gd name="connsiteY1" fmla="*/ 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47870 w 5991470"/>
              <a:gd name="connsiteY0" fmla="*/ 3534507 h 3534507"/>
              <a:gd name="connsiteX1" fmla="*/ 47870 w 5991470"/>
              <a:gd name="connsiteY1" fmla="*/ 29307 h 3534507"/>
              <a:gd name="connsiteX2" fmla="*/ 4467470 w 5991470"/>
              <a:gd name="connsiteY2" fmla="*/ 29307 h 3534507"/>
              <a:gd name="connsiteX3" fmla="*/ 5991470 w 5991470"/>
              <a:gd name="connsiteY3" fmla="*/ 3534507 h 3534507"/>
              <a:gd name="connsiteX4" fmla="*/ 47870 w 5991470"/>
              <a:gd name="connsiteY4" fmla="*/ 3534507 h 35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470" h="3534507">
                <a:moveTo>
                  <a:pt x="47870" y="3534507"/>
                </a:moveTo>
                <a:cubicBezTo>
                  <a:pt x="51778" y="2901461"/>
                  <a:pt x="49823" y="0"/>
                  <a:pt x="47870" y="29307"/>
                </a:cubicBezTo>
                <a:cubicBezTo>
                  <a:pt x="0" y="18561"/>
                  <a:pt x="4456724" y="45915"/>
                  <a:pt x="4467470" y="29307"/>
                </a:cubicBezTo>
                <a:lnTo>
                  <a:pt x="5991470" y="3534507"/>
                </a:lnTo>
                <a:lnTo>
                  <a:pt x="47870" y="3534507"/>
                </a:lnTo>
                <a:close/>
              </a:path>
            </a:pathLst>
          </a:custGeom>
          <a:solidFill>
            <a:srgbClr val="BF7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6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D8E6-CDA2-41E1-959B-F029BDCD2A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506F-BDF8-4883-BC58-9DAF767A4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 flipV="1">
            <a:off x="-76200" y="3505200"/>
            <a:ext cx="4419600" cy="3401646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4419600"/>
              <a:gd name="connsiteY0" fmla="*/ 6906846 h 6906846"/>
              <a:gd name="connsiteX1" fmla="*/ 3908 w 4419600"/>
              <a:gd name="connsiteY1" fmla="*/ 48846 h 6906846"/>
              <a:gd name="connsiteX2" fmla="*/ 2975708 w 4419600"/>
              <a:gd name="connsiteY2" fmla="*/ 48846 h 6906846"/>
              <a:gd name="connsiteX3" fmla="*/ 4419600 w 4419600"/>
              <a:gd name="connsiteY3" fmla="*/ 3401646 h 6906846"/>
              <a:gd name="connsiteX4" fmla="*/ 3908 w 4419600"/>
              <a:gd name="connsiteY4" fmla="*/ 6906846 h 6906846"/>
              <a:gd name="connsiteX0" fmla="*/ 0 w 4419600"/>
              <a:gd name="connsiteY0" fmla="*/ 3401646 h 3401646"/>
              <a:gd name="connsiteX1" fmla="*/ 3908 w 4419600"/>
              <a:gd name="connsiteY1" fmla="*/ 48846 h 3401646"/>
              <a:gd name="connsiteX2" fmla="*/ 2975708 w 4419600"/>
              <a:gd name="connsiteY2" fmla="*/ 48846 h 3401646"/>
              <a:gd name="connsiteX3" fmla="*/ 4419600 w 4419600"/>
              <a:gd name="connsiteY3" fmla="*/ 3401646 h 3401646"/>
              <a:gd name="connsiteX4" fmla="*/ 0 w 4419600"/>
              <a:gd name="connsiteY4" fmla="*/ 3401646 h 340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3401646">
                <a:moveTo>
                  <a:pt x="0" y="3401646"/>
                </a:moveTo>
                <a:cubicBezTo>
                  <a:pt x="3908" y="2768600"/>
                  <a:pt x="5861" y="34192"/>
                  <a:pt x="3908" y="48846"/>
                </a:cubicBezTo>
                <a:cubicBezTo>
                  <a:pt x="0" y="0"/>
                  <a:pt x="2047631" y="59592"/>
                  <a:pt x="2975708" y="48846"/>
                </a:cubicBezTo>
                <a:lnTo>
                  <a:pt x="4419600" y="3401646"/>
                </a:lnTo>
                <a:lnTo>
                  <a:pt x="0" y="3401646"/>
                </a:lnTo>
                <a:close/>
              </a:path>
            </a:pathLst>
          </a:custGeom>
          <a:solidFill>
            <a:srgbClr val="BF732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flipV="1">
            <a:off x="-124070" y="0"/>
            <a:ext cx="5991470" cy="3534507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4423508 w 5947508"/>
              <a:gd name="connsiteY2" fmla="*/ 34016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3505200 h 3505200"/>
              <a:gd name="connsiteX1" fmla="*/ 3908 w 5947508"/>
              <a:gd name="connsiteY1" fmla="*/ 7620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05200 h 3505200"/>
              <a:gd name="connsiteX1" fmla="*/ 3908 w 5947508"/>
              <a:gd name="connsiteY1" fmla="*/ 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47870 w 5991470"/>
              <a:gd name="connsiteY0" fmla="*/ 3534507 h 3534507"/>
              <a:gd name="connsiteX1" fmla="*/ 47870 w 5991470"/>
              <a:gd name="connsiteY1" fmla="*/ 29307 h 3534507"/>
              <a:gd name="connsiteX2" fmla="*/ 4467470 w 5991470"/>
              <a:gd name="connsiteY2" fmla="*/ 29307 h 3534507"/>
              <a:gd name="connsiteX3" fmla="*/ 5991470 w 5991470"/>
              <a:gd name="connsiteY3" fmla="*/ 3534507 h 3534507"/>
              <a:gd name="connsiteX4" fmla="*/ 47870 w 5991470"/>
              <a:gd name="connsiteY4" fmla="*/ 3534507 h 35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470" h="3534507">
                <a:moveTo>
                  <a:pt x="47870" y="3534507"/>
                </a:moveTo>
                <a:cubicBezTo>
                  <a:pt x="51778" y="2901461"/>
                  <a:pt x="49823" y="0"/>
                  <a:pt x="47870" y="29307"/>
                </a:cubicBezTo>
                <a:cubicBezTo>
                  <a:pt x="0" y="18561"/>
                  <a:pt x="4456724" y="45915"/>
                  <a:pt x="4467470" y="29307"/>
                </a:cubicBezTo>
                <a:lnTo>
                  <a:pt x="5991470" y="3534507"/>
                </a:lnTo>
                <a:lnTo>
                  <a:pt x="47870" y="3534507"/>
                </a:lnTo>
                <a:close/>
              </a:path>
            </a:pathLst>
          </a:custGeom>
          <a:solidFill>
            <a:srgbClr val="BF7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4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D8E6-CDA2-41E1-959B-F029BDCD2A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506F-BDF8-4883-BC58-9DAF767A4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 flipV="1">
            <a:off x="-76200" y="3505200"/>
            <a:ext cx="4419600" cy="3401646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4419600"/>
              <a:gd name="connsiteY0" fmla="*/ 6906846 h 6906846"/>
              <a:gd name="connsiteX1" fmla="*/ 3908 w 4419600"/>
              <a:gd name="connsiteY1" fmla="*/ 48846 h 6906846"/>
              <a:gd name="connsiteX2" fmla="*/ 2975708 w 4419600"/>
              <a:gd name="connsiteY2" fmla="*/ 48846 h 6906846"/>
              <a:gd name="connsiteX3" fmla="*/ 4419600 w 4419600"/>
              <a:gd name="connsiteY3" fmla="*/ 3401646 h 6906846"/>
              <a:gd name="connsiteX4" fmla="*/ 3908 w 4419600"/>
              <a:gd name="connsiteY4" fmla="*/ 6906846 h 6906846"/>
              <a:gd name="connsiteX0" fmla="*/ 0 w 4419600"/>
              <a:gd name="connsiteY0" fmla="*/ 3401646 h 3401646"/>
              <a:gd name="connsiteX1" fmla="*/ 3908 w 4419600"/>
              <a:gd name="connsiteY1" fmla="*/ 48846 h 3401646"/>
              <a:gd name="connsiteX2" fmla="*/ 2975708 w 4419600"/>
              <a:gd name="connsiteY2" fmla="*/ 48846 h 3401646"/>
              <a:gd name="connsiteX3" fmla="*/ 4419600 w 4419600"/>
              <a:gd name="connsiteY3" fmla="*/ 3401646 h 3401646"/>
              <a:gd name="connsiteX4" fmla="*/ 0 w 4419600"/>
              <a:gd name="connsiteY4" fmla="*/ 3401646 h 340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3401646">
                <a:moveTo>
                  <a:pt x="0" y="3401646"/>
                </a:moveTo>
                <a:cubicBezTo>
                  <a:pt x="3908" y="2768600"/>
                  <a:pt x="5861" y="34192"/>
                  <a:pt x="3908" y="48846"/>
                </a:cubicBezTo>
                <a:cubicBezTo>
                  <a:pt x="0" y="0"/>
                  <a:pt x="2047631" y="59592"/>
                  <a:pt x="2975708" y="48846"/>
                </a:cubicBezTo>
                <a:lnTo>
                  <a:pt x="4419600" y="3401646"/>
                </a:lnTo>
                <a:lnTo>
                  <a:pt x="0" y="3401646"/>
                </a:lnTo>
                <a:close/>
              </a:path>
            </a:pathLst>
          </a:custGeom>
          <a:solidFill>
            <a:srgbClr val="0061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flipV="1">
            <a:off x="-124070" y="0"/>
            <a:ext cx="5991470" cy="3534507"/>
          </a:xfrm>
          <a:custGeom>
            <a:avLst/>
            <a:gdLst>
              <a:gd name="connsiteX0" fmla="*/ 0 w 4953000"/>
              <a:gd name="connsiteY0" fmla="*/ 5334000 h 5334000"/>
              <a:gd name="connsiteX1" fmla="*/ 0 w 4953000"/>
              <a:gd name="connsiteY1" fmla="*/ 0 h 5334000"/>
              <a:gd name="connsiteX2" fmla="*/ 4953000 w 4953000"/>
              <a:gd name="connsiteY2" fmla="*/ 5334000 h 5334000"/>
              <a:gd name="connsiteX3" fmla="*/ 0 w 4953000"/>
              <a:gd name="connsiteY3" fmla="*/ 5334000 h 5334000"/>
              <a:gd name="connsiteX0" fmla="*/ 11469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1469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1146908 w 6099908"/>
              <a:gd name="connsiteY2" fmla="*/ 2440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170962 w 6114562"/>
              <a:gd name="connsiteY0" fmla="*/ 7774354 h 7774354"/>
              <a:gd name="connsiteX1" fmla="*/ 18562 w 6114562"/>
              <a:gd name="connsiteY1" fmla="*/ 1144954 h 7774354"/>
              <a:gd name="connsiteX2" fmla="*/ 3142762 w 6114562"/>
              <a:gd name="connsiteY2" fmla="*/ 916354 h 7774354"/>
              <a:gd name="connsiteX3" fmla="*/ 6114562 w 6114562"/>
              <a:gd name="connsiteY3" fmla="*/ 7774354 h 7774354"/>
              <a:gd name="connsiteX4" fmla="*/ 170962 w 6114562"/>
              <a:gd name="connsiteY4" fmla="*/ 7774354 h 7774354"/>
              <a:gd name="connsiteX0" fmla="*/ 156308 w 6099908"/>
              <a:gd name="connsiteY0" fmla="*/ 7774354 h 7774354"/>
              <a:gd name="connsiteX1" fmla="*/ 3908 w 6099908"/>
              <a:gd name="connsiteY1" fmla="*/ 1144954 h 7774354"/>
              <a:gd name="connsiteX2" fmla="*/ 3128108 w 6099908"/>
              <a:gd name="connsiteY2" fmla="*/ 916354 h 7774354"/>
              <a:gd name="connsiteX3" fmla="*/ 6099908 w 6099908"/>
              <a:gd name="connsiteY3" fmla="*/ 7774354 h 7774354"/>
              <a:gd name="connsiteX4" fmla="*/ 156308 w 6099908"/>
              <a:gd name="connsiteY4" fmla="*/ 7774354 h 7774354"/>
              <a:gd name="connsiteX0" fmla="*/ 3908 w 5947508"/>
              <a:gd name="connsiteY0" fmla="*/ 7164754 h 7164754"/>
              <a:gd name="connsiteX1" fmla="*/ 3908 w 5947508"/>
              <a:gd name="connsiteY1" fmla="*/ 1144954 h 7164754"/>
              <a:gd name="connsiteX2" fmla="*/ 2975708 w 5947508"/>
              <a:gd name="connsiteY2" fmla="*/ 306754 h 7164754"/>
              <a:gd name="connsiteX3" fmla="*/ 5947508 w 5947508"/>
              <a:gd name="connsiteY3" fmla="*/ 7164754 h 7164754"/>
              <a:gd name="connsiteX4" fmla="*/ 3908 w 5947508"/>
              <a:gd name="connsiteY4" fmla="*/ 7164754 h 7164754"/>
              <a:gd name="connsiteX0" fmla="*/ 3908 w 5947508"/>
              <a:gd name="connsiteY0" fmla="*/ 6858000 h 6858000"/>
              <a:gd name="connsiteX1" fmla="*/ 3908 w 5947508"/>
              <a:gd name="connsiteY1" fmla="*/ 838200 h 6858000"/>
              <a:gd name="connsiteX2" fmla="*/ 2975708 w 5947508"/>
              <a:gd name="connsiteY2" fmla="*/ 0 h 6858000"/>
              <a:gd name="connsiteX3" fmla="*/ 5947508 w 5947508"/>
              <a:gd name="connsiteY3" fmla="*/ 6858000 h 6858000"/>
              <a:gd name="connsiteX4" fmla="*/ 3908 w 5947508"/>
              <a:gd name="connsiteY4" fmla="*/ 6858000 h 6858000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2975708 w 5947508"/>
              <a:gd name="connsiteY2" fmla="*/ 488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6906846 h 6906846"/>
              <a:gd name="connsiteX1" fmla="*/ 3908 w 5947508"/>
              <a:gd name="connsiteY1" fmla="*/ 48846 h 6906846"/>
              <a:gd name="connsiteX2" fmla="*/ 4423508 w 5947508"/>
              <a:gd name="connsiteY2" fmla="*/ 3401646 h 6906846"/>
              <a:gd name="connsiteX3" fmla="*/ 5947508 w 5947508"/>
              <a:gd name="connsiteY3" fmla="*/ 6906846 h 6906846"/>
              <a:gd name="connsiteX4" fmla="*/ 3908 w 5947508"/>
              <a:gd name="connsiteY4" fmla="*/ 6906846 h 6906846"/>
              <a:gd name="connsiteX0" fmla="*/ 3908 w 5947508"/>
              <a:gd name="connsiteY0" fmla="*/ 3505200 h 3505200"/>
              <a:gd name="connsiteX1" fmla="*/ 3908 w 5947508"/>
              <a:gd name="connsiteY1" fmla="*/ 7620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54046 h 3554046"/>
              <a:gd name="connsiteX1" fmla="*/ 3908 w 5947508"/>
              <a:gd name="connsiteY1" fmla="*/ 48846 h 3554046"/>
              <a:gd name="connsiteX2" fmla="*/ 4423508 w 5947508"/>
              <a:gd name="connsiteY2" fmla="*/ 48846 h 3554046"/>
              <a:gd name="connsiteX3" fmla="*/ 5947508 w 5947508"/>
              <a:gd name="connsiteY3" fmla="*/ 3554046 h 3554046"/>
              <a:gd name="connsiteX4" fmla="*/ 3908 w 5947508"/>
              <a:gd name="connsiteY4" fmla="*/ 3554046 h 3554046"/>
              <a:gd name="connsiteX0" fmla="*/ 3908 w 5947508"/>
              <a:gd name="connsiteY0" fmla="*/ 3505200 h 3505200"/>
              <a:gd name="connsiteX1" fmla="*/ 3908 w 5947508"/>
              <a:gd name="connsiteY1" fmla="*/ 0 h 3505200"/>
              <a:gd name="connsiteX2" fmla="*/ 4423508 w 5947508"/>
              <a:gd name="connsiteY2" fmla="*/ 0 h 3505200"/>
              <a:gd name="connsiteX3" fmla="*/ 5947508 w 5947508"/>
              <a:gd name="connsiteY3" fmla="*/ 3505200 h 3505200"/>
              <a:gd name="connsiteX4" fmla="*/ 3908 w 5947508"/>
              <a:gd name="connsiteY4" fmla="*/ 3505200 h 3505200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3908 w 5947508"/>
              <a:gd name="connsiteY0" fmla="*/ 3534507 h 3534507"/>
              <a:gd name="connsiteX1" fmla="*/ 3908 w 5947508"/>
              <a:gd name="connsiteY1" fmla="*/ 29307 h 3534507"/>
              <a:gd name="connsiteX2" fmla="*/ 4423508 w 5947508"/>
              <a:gd name="connsiteY2" fmla="*/ 29307 h 3534507"/>
              <a:gd name="connsiteX3" fmla="*/ 5947508 w 5947508"/>
              <a:gd name="connsiteY3" fmla="*/ 3534507 h 3534507"/>
              <a:gd name="connsiteX4" fmla="*/ 3908 w 5947508"/>
              <a:gd name="connsiteY4" fmla="*/ 3534507 h 3534507"/>
              <a:gd name="connsiteX0" fmla="*/ 47870 w 5991470"/>
              <a:gd name="connsiteY0" fmla="*/ 3534507 h 3534507"/>
              <a:gd name="connsiteX1" fmla="*/ 47870 w 5991470"/>
              <a:gd name="connsiteY1" fmla="*/ 29307 h 3534507"/>
              <a:gd name="connsiteX2" fmla="*/ 4467470 w 5991470"/>
              <a:gd name="connsiteY2" fmla="*/ 29307 h 3534507"/>
              <a:gd name="connsiteX3" fmla="*/ 5991470 w 5991470"/>
              <a:gd name="connsiteY3" fmla="*/ 3534507 h 3534507"/>
              <a:gd name="connsiteX4" fmla="*/ 47870 w 5991470"/>
              <a:gd name="connsiteY4" fmla="*/ 3534507 h 35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470" h="3534507">
                <a:moveTo>
                  <a:pt x="47870" y="3534507"/>
                </a:moveTo>
                <a:cubicBezTo>
                  <a:pt x="51778" y="2901461"/>
                  <a:pt x="49823" y="0"/>
                  <a:pt x="47870" y="29307"/>
                </a:cubicBezTo>
                <a:cubicBezTo>
                  <a:pt x="0" y="18561"/>
                  <a:pt x="4456724" y="45915"/>
                  <a:pt x="4467470" y="29307"/>
                </a:cubicBezTo>
                <a:lnTo>
                  <a:pt x="5991470" y="3534507"/>
                </a:lnTo>
                <a:lnTo>
                  <a:pt x="47870" y="3534507"/>
                </a:lnTo>
                <a:close/>
              </a:path>
            </a:pathLst>
          </a:custGeom>
          <a:solidFill>
            <a:srgbClr val="006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 txBox="1">
            <a:spLocks/>
          </p:cNvSpPr>
          <p:nvPr/>
        </p:nvSpPr>
        <p:spPr>
          <a:xfrm>
            <a:off x="339266" y="139699"/>
            <a:ext cx="4450448" cy="3259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Clr>
                <a:srgbClr val="166DB6"/>
              </a:buClr>
              <a:buFont typeface="Arial"/>
              <a:buNone/>
              <a:defRPr sz="2400" kern="1200" baseline="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166DB6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166DB6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166DB6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166DB6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Building Connected Multimodal Networks in Rural and Suburban Communities</a:t>
            </a:r>
            <a:endParaRPr lang="en-US" sz="4000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018092" y="2318429"/>
            <a:ext cx="3538408" cy="3259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Clr>
                <a:srgbClr val="166DB6"/>
              </a:buClr>
              <a:buFont typeface="Arial"/>
              <a:buNone/>
              <a:defRPr sz="2400" kern="1200" baseline="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166DB6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166DB6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166DB6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166DB6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1027" name="Picture 3" descr="C:\Users\Daniel.Goodman\Desktop\Cycle Tracks\Final Report\February 3\Final Edits\Horizontal Whit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7" y="3798889"/>
            <a:ext cx="3217862" cy="12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Daniel.Goodman\Desktop\OST\Assessment Initiative\New folder\Kansas_Group.bmp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2721" y="4491286"/>
            <a:ext cx="3377783" cy="23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niel.Goodman\Desktop\OST\Assessment Initiative\New folder\ar_group (1).bmp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943439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iel.Goodman\Desktop\OST\Assessment Initiative\New folder\Connecticut_Group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3439" y="0"/>
            <a:ext cx="3268676" cy="20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niel.Goodman\Desktop\OST\Assessment Initiative\New folder\Florida_Group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305" y="2124574"/>
            <a:ext cx="4064200" cy="2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niel.Goodman\Desktop\OST\Assessment Initiative\New folder\Hawaii_Group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2114" y="-29448"/>
            <a:ext cx="2931885" cy="20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niel.Goodman\Desktop\OST\Assessment Initiative\New folder\Idaho_Group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475681"/>
            <a:ext cx="2943439" cy="24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niel.Goodman\Desktop\OST\Assessment Initiative\New folder\Iowa_Group2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3439" y="4371974"/>
            <a:ext cx="3268676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aniel.Goodman\Desktop\OST\Assessment Initiative\New folder\miss_group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15600"/>
            <a:ext cx="3513310" cy="247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aniel.Goodman\Desktop\OST\Assessment Initiative\New folder\Indiana_Group.bmp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3439" y="2005261"/>
            <a:ext cx="3268676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2012950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1" y="4485207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43438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1211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35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Measuring Multimodal Network Connectivity</a:t>
            </a:r>
          </a:p>
          <a:p>
            <a:pPr lvl="1"/>
            <a:r>
              <a:rPr lang="en-US" dirty="0"/>
              <a:t>How to measure multimodal network connectivity and track change in connectivity over time?</a:t>
            </a:r>
          </a:p>
          <a:p>
            <a:r>
              <a:rPr lang="en-US" dirty="0"/>
              <a:t>Bike Facility Selection Guide</a:t>
            </a:r>
          </a:p>
          <a:p>
            <a:pPr lvl="1"/>
            <a:r>
              <a:rPr lang="en-US" dirty="0"/>
              <a:t>How to identify the most appropriate bike facilities?</a:t>
            </a:r>
          </a:p>
          <a:p>
            <a:r>
              <a:rPr lang="en-US" dirty="0"/>
              <a:t>Innovative Street Design and Accessibility</a:t>
            </a:r>
          </a:p>
          <a:p>
            <a:pPr lvl="1"/>
            <a:r>
              <a:rPr lang="en-US" dirty="0"/>
              <a:t>How to ensure that people with disabilities can navigate around new and emerging designs such as separated bike lanes and shared streets?</a:t>
            </a:r>
          </a:p>
          <a:p>
            <a:r>
              <a:rPr lang="en-US" dirty="0"/>
              <a:t>Scalable Risk Assessment Methodology</a:t>
            </a:r>
          </a:p>
          <a:p>
            <a:pPr lvl="1"/>
            <a:r>
              <a:rPr lang="en-US" dirty="0"/>
              <a:t>How to measure exposure to risk for walking and biking?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" y="0"/>
            <a:ext cx="8775750" cy="1083212"/>
          </a:xfrm>
        </p:spPr>
        <p:txBody>
          <a:bodyPr>
            <a:normAutofit/>
          </a:bodyPr>
          <a:lstStyle/>
          <a:p>
            <a:r>
              <a:rPr lang="en-US" dirty="0"/>
              <a:t>Filling Gaps — Resources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13125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9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18" y="1269424"/>
            <a:ext cx="3585177" cy="3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13" y="4949948"/>
            <a:ext cx="1504950" cy="11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969" y="4892151"/>
            <a:ext cx="1217931" cy="126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101" y="4981051"/>
            <a:ext cx="1212299" cy="132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400" y="4942951"/>
            <a:ext cx="1206248" cy="132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19" y="0"/>
            <a:ext cx="891219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Agenda for Pedestrian and Bicycle Transportation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3835401" y="1259493"/>
            <a:ext cx="5184922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Aspirational Goals</a:t>
            </a:r>
          </a:p>
          <a:p>
            <a:r>
              <a:rPr lang="en-US" sz="1800" dirty="0"/>
              <a:t>Achieve an 80 percent reduction in pedestrian and bicycle fatalities and serious injuries in 15 years and </a:t>
            </a:r>
            <a:r>
              <a:rPr lang="en-US" sz="1800" b="1" dirty="0"/>
              <a:t>zero pedestrian and bicycle fatalities and serious injuries in the next 20 to 30 years</a:t>
            </a:r>
            <a:r>
              <a:rPr lang="en-US" sz="1800" dirty="0"/>
              <a:t>. </a:t>
            </a:r>
          </a:p>
          <a:p>
            <a:r>
              <a:rPr lang="en-US" sz="1800" dirty="0"/>
              <a:t>Increase the percentage of short trips represented by bicycling and walking to 30 percent by the year 2025. This will indicate a 50 percent increase over the 2009 value of 20 percent. Short trips are defined as trips 5 miles or less for bicyclists and 1 mile or less for pedestrians.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530" y="4557383"/>
            <a:ext cx="1676778" cy="2168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3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719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5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F51B4674-DCAA-4F5F-87AC-0E63DE6735E4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8100" y="18288"/>
            <a:ext cx="92202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Selected FHWA Contacts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600200"/>
            <a:ext cx="4114800" cy="51054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Dan Goodman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Office of Planning, Environment, and Realty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Daniel.Goodman@dot.gov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Christopher Douwes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Office of Planning, Environment, and Realty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Christopher.Douwes@dot.gov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1800" dirty="0"/>
          </a:p>
          <a:p>
            <a:pPr lvl="0"/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257800" y="1600200"/>
            <a:ext cx="4114800" cy="51054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Gabriel Rousseau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Office of Safety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Gabe.Rousseau@dot.gov</a:t>
            </a:r>
          </a:p>
          <a:p>
            <a:pPr marL="0" lv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Elizabeth Hilton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Office of Infrastructure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Elizabeth.Hilton@dot.gov</a:t>
            </a:r>
          </a:p>
          <a:p>
            <a:pPr marL="0" lv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Dave Kirschner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Office of Operations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David.Kirschner@dot.gov</a:t>
            </a:r>
          </a:p>
          <a:p>
            <a:pPr marL="0" lv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1800" dirty="0"/>
          </a:p>
          <a:p>
            <a:pPr lvl="0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648200" y="1676400"/>
            <a:ext cx="0" cy="4876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86325" y="5997294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bg1"/>
                </a:solidFill>
              </a:rPr>
              <a:t>For More Information: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www.fhwa.dot.gov/environment/bicycle_pedestrian</a:t>
            </a:r>
          </a:p>
        </p:txBody>
      </p:sp>
    </p:spTree>
    <p:extLst>
      <p:ext uri="{BB962C8B-B14F-4D97-AF65-F5344CB8AC3E}">
        <p14:creationId xmlns:p14="http://schemas.microsoft.com/office/powerpoint/2010/main" val="254075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Corbel" panose="020B0503020204020204" pitchFamily="34" charset="0"/>
              </a:rPr>
              <a:t>FHWA Achieving Multimodal Networks: Applying Design Flexibility and Reducing Conflicts</a:t>
            </a:r>
            <a:endParaRPr lang="en-US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0" y="-1"/>
            <a:ext cx="9138870" cy="721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457199" cy="1506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4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Context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3159" y="1447800"/>
            <a:ext cx="4275789" cy="38862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4F81BD"/>
              </a:buClr>
              <a:buNone/>
            </a:pPr>
            <a:r>
              <a:rPr lang="en-US" sz="2800" dirty="0">
                <a:solidFill>
                  <a:srgbClr val="FF6600"/>
                </a:solidFill>
              </a:rPr>
              <a:t>FHWA Support For</a:t>
            </a:r>
            <a:endParaRPr lang="en-US" sz="2400" dirty="0">
              <a:solidFill>
                <a:srgbClr val="FF6600"/>
              </a:solidFill>
            </a:endParaRPr>
          </a:p>
          <a:p>
            <a:pPr lvl="1" indent="-457200"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An integrated, safe, accessible, and convenient transportation system for all users</a:t>
            </a:r>
          </a:p>
          <a:p>
            <a:pPr marL="0" lvl="1" indent="0">
              <a:buClr>
                <a:srgbClr val="4F81BD"/>
              </a:buClr>
              <a:buNone/>
            </a:pPr>
            <a:endParaRPr lang="en-US" sz="1400" dirty="0">
              <a:solidFill>
                <a:srgbClr val="FF6600"/>
              </a:solidFill>
            </a:endParaRPr>
          </a:p>
          <a:p>
            <a:pPr marL="0" lvl="1" indent="0">
              <a:buClr>
                <a:srgbClr val="4F81BD"/>
              </a:buClr>
              <a:buNone/>
            </a:pPr>
            <a:r>
              <a:rPr lang="en-US" sz="2800" dirty="0">
                <a:solidFill>
                  <a:srgbClr val="FF6600"/>
                </a:solidFill>
              </a:rPr>
              <a:t>Background</a:t>
            </a:r>
          </a:p>
          <a:p>
            <a:pPr lvl="1" indent="-457200"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Safety is the #1 priority</a:t>
            </a:r>
          </a:p>
          <a:p>
            <a:pPr lvl="1" indent="-457200"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State and local demand</a:t>
            </a:r>
          </a:p>
          <a:p>
            <a:pPr lvl="1" indent="-457200"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Design flexibility</a:t>
            </a:r>
          </a:p>
          <a:p>
            <a:pPr lvl="1" indent="-457200"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Accelerated project delivery</a:t>
            </a:r>
          </a:p>
          <a:p>
            <a:pPr lvl="1" indent="-457200"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System efficiency</a:t>
            </a:r>
          </a:p>
          <a:p>
            <a:pPr lvl="1" indent="-457200"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Economic development</a:t>
            </a:r>
          </a:p>
          <a:p>
            <a:pPr lvl="1" indent="-457200">
              <a:buClr>
                <a:srgbClr val="4F81BD"/>
              </a:buClr>
            </a:pP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85" y="1143000"/>
            <a:ext cx="3577116" cy="53984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8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and Guidance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3400" y="1524000"/>
            <a:ext cx="8001000" cy="38100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4F81BD"/>
              </a:buClr>
              <a:buNone/>
            </a:pPr>
            <a:r>
              <a:rPr lang="en-US" sz="2400" b="1" dirty="0">
                <a:solidFill>
                  <a:srgbClr val="0070C0"/>
                </a:solidFill>
              </a:rPr>
              <a:t>Policy Statement on Bicycle and Pedestrian Accommodation</a:t>
            </a:r>
          </a:p>
          <a:p>
            <a:pPr marL="0" lvl="1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The DOT </a:t>
            </a:r>
            <a:r>
              <a:rPr lang="en-US" sz="2400" b="1" dirty="0">
                <a:solidFill>
                  <a:srgbClr val="FF0000"/>
                </a:solidFill>
              </a:rPr>
              <a:t>policy is to incorporate </a:t>
            </a:r>
            <a:r>
              <a:rPr lang="en-US" sz="2400" dirty="0">
                <a:solidFill>
                  <a:prstClr val="black"/>
                </a:solidFill>
              </a:rPr>
              <a:t>safe and convenient walking and bicycling facilities into transportation projects. Every transportation agency, including DOT, has the </a:t>
            </a:r>
            <a:r>
              <a:rPr lang="en-US" sz="2400" b="1" dirty="0">
                <a:solidFill>
                  <a:srgbClr val="FF0000"/>
                </a:solidFill>
              </a:rPr>
              <a:t>responsibility to improve conditions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and opportunities </a:t>
            </a:r>
            <a:r>
              <a:rPr lang="en-US" sz="2400" dirty="0">
                <a:solidFill>
                  <a:prstClr val="black"/>
                </a:solidFill>
              </a:rPr>
              <a:t>for walking and bicycling and to integrate walking and bicycling into their transportation systems. Because of the numerous individual and community benefits that walking and bicycling provide — including health, safety, environmental, transportation, and quality of life — transportation agencies are </a:t>
            </a:r>
            <a:r>
              <a:rPr lang="en-US" sz="2400" b="1" dirty="0">
                <a:solidFill>
                  <a:srgbClr val="FF0000"/>
                </a:solidFill>
              </a:rPr>
              <a:t>encouraged to go beyond minimum standards</a:t>
            </a:r>
            <a:r>
              <a:rPr lang="en-US" sz="2400" dirty="0">
                <a:solidFill>
                  <a:prstClr val="black"/>
                </a:solidFill>
              </a:rPr>
              <a:t> to provide safe and convenient facilities for these modes.</a:t>
            </a:r>
          </a:p>
          <a:p>
            <a:pPr marL="182880" lvl="1">
              <a:buClr>
                <a:srgbClr val="4F81BD"/>
              </a:buClr>
            </a:pPr>
            <a:endParaRPr lang="en-US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0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71" y="-560"/>
            <a:ext cx="80555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4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/>
          </p:cNvSpPr>
          <p:nvPr/>
        </p:nvSpPr>
        <p:spPr>
          <a:xfrm>
            <a:off x="0" y="6537961"/>
            <a:ext cx="9144000" cy="3200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prstClr val="white"/>
                </a:solidFill>
                <a:latin typeface="Corbel" panose="020B0503020204020204" pitchFamily="34" charset="0"/>
              </a:rPr>
              <a:t>Available at www.fhwa.dot.gov/environment/bicycle_pedestrian</a:t>
            </a:r>
            <a:endParaRPr lang="en-US" b="1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82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57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" y="0"/>
            <a:ext cx="8912199" cy="1143000"/>
          </a:xfrm>
        </p:spPr>
        <p:txBody>
          <a:bodyPr>
            <a:normAutofit/>
          </a:bodyPr>
          <a:lstStyle/>
          <a:p>
            <a:r>
              <a:rPr lang="en-US" dirty="0"/>
              <a:t>Planning and Design Guidance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047" y="1342281"/>
            <a:ext cx="1847551" cy="238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481" y="3936259"/>
            <a:ext cx="176690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7" y="1341434"/>
            <a:ext cx="3085583" cy="238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4" y="3939991"/>
            <a:ext cx="176594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096" y="3936259"/>
            <a:ext cx="176519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537961"/>
            <a:ext cx="9144000" cy="320039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Corbel" panose="020B0503020204020204" pitchFamily="34" charset="0"/>
              </a:rPr>
              <a:t>Available at www.fhwa.dot.gov/environment/bicycle_pedestrian</a:t>
            </a:r>
            <a:endParaRPr lang="en-US" sz="1800" b="1" dirty="0">
              <a:solidFill>
                <a:srgbClr val="01AA8B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384" y="1338848"/>
            <a:ext cx="1845074" cy="238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893" y="3939991"/>
            <a:ext cx="1758751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747" y="3939991"/>
            <a:ext cx="176115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939" y="1344472"/>
            <a:ext cx="1845760" cy="2386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035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5219" y="1876426"/>
            <a:ext cx="6720397" cy="31337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dirty="0"/>
              <a:t>Multimodal networks are interconnected pedestrian and/or bicycle transportation facilities that allow people of all ages and abilities to safely and conveniently get where they want to go.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dirty="0"/>
              <a:t>FHWA Case Studies in Delivering Safe, Comfortable, and Connected Pedestrian and Bicycle Networks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" y="0"/>
            <a:ext cx="7688580" cy="1143000"/>
          </a:xfrm>
        </p:spPr>
        <p:txBody>
          <a:bodyPr/>
          <a:lstStyle/>
          <a:p>
            <a:r>
              <a:rPr lang="en-US" dirty="0"/>
              <a:t>Multimodal Networks</a:t>
            </a:r>
          </a:p>
        </p:txBody>
      </p:sp>
    </p:spTree>
    <p:extLst>
      <p:ext uri="{BB962C8B-B14F-4D97-AF65-F5344CB8AC3E}">
        <p14:creationId xmlns:p14="http://schemas.microsoft.com/office/powerpoint/2010/main" val="138023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 Network Principles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3159" y="1447800"/>
            <a:ext cx="3113641" cy="38862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buClr>
                <a:srgbClr val="4F81BD"/>
              </a:buClr>
            </a:pPr>
            <a:r>
              <a:rPr lang="en-US" sz="3600" dirty="0">
                <a:solidFill>
                  <a:prstClr val="black"/>
                </a:solidFill>
              </a:rPr>
              <a:t>Cohesion</a:t>
            </a:r>
          </a:p>
          <a:p>
            <a:pPr lvl="1" indent="-457200">
              <a:buClr>
                <a:srgbClr val="4F81BD"/>
              </a:buClr>
            </a:pPr>
            <a:r>
              <a:rPr lang="en-US" sz="3600" dirty="0">
                <a:solidFill>
                  <a:prstClr val="black"/>
                </a:solidFill>
              </a:rPr>
              <a:t>Directness</a:t>
            </a:r>
          </a:p>
          <a:p>
            <a:pPr lvl="1" indent="-457200">
              <a:buClr>
                <a:srgbClr val="4F81BD"/>
              </a:buClr>
            </a:pPr>
            <a:r>
              <a:rPr lang="en-US" sz="3600" dirty="0">
                <a:solidFill>
                  <a:prstClr val="black"/>
                </a:solidFill>
              </a:rPr>
              <a:t>Accessibility</a:t>
            </a:r>
          </a:p>
          <a:p>
            <a:pPr lvl="1" indent="-457200">
              <a:buClr>
                <a:srgbClr val="4F81BD"/>
              </a:buClr>
            </a:pPr>
            <a:r>
              <a:rPr lang="en-US" sz="3600" dirty="0">
                <a:solidFill>
                  <a:prstClr val="black"/>
                </a:solidFill>
              </a:rPr>
              <a:t>Alternatives</a:t>
            </a:r>
          </a:p>
          <a:p>
            <a:pPr lvl="1" indent="-457200">
              <a:buClr>
                <a:srgbClr val="4F81BD"/>
              </a:buClr>
            </a:pPr>
            <a:r>
              <a:rPr lang="en-US" sz="3600" dirty="0">
                <a:solidFill>
                  <a:prstClr val="black"/>
                </a:solidFill>
              </a:rPr>
              <a:t>Safety and Security</a:t>
            </a:r>
          </a:p>
          <a:p>
            <a:pPr lvl="1" indent="-457200">
              <a:buClr>
                <a:srgbClr val="4F81BD"/>
              </a:buClr>
            </a:pPr>
            <a:r>
              <a:rPr lang="en-US" sz="3600" dirty="0">
                <a:solidFill>
                  <a:prstClr val="black"/>
                </a:solidFill>
              </a:rPr>
              <a:t>Comfort</a:t>
            </a:r>
          </a:p>
          <a:p>
            <a:pPr marL="0" lvl="1" indent="0">
              <a:buClr>
                <a:srgbClr val="4F81BD"/>
              </a:buClr>
              <a:buNone/>
            </a:pP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310" y="1676400"/>
            <a:ext cx="4876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93159" y="6014569"/>
            <a:ext cx="8201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FHWA Case Studies in Delivering Safe, Comfortable, and Connected Pedestrian and Bicycle Networks</a:t>
            </a:r>
          </a:p>
        </p:txBody>
      </p:sp>
    </p:spTree>
    <p:extLst>
      <p:ext uri="{BB962C8B-B14F-4D97-AF65-F5344CB8AC3E}">
        <p14:creationId xmlns:p14="http://schemas.microsoft.com/office/powerpoint/2010/main" val="3240457629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10078</TotalTime>
  <Words>554</Words>
  <Application>Microsoft Office PowerPoint</Application>
  <PresentationFormat>On-screen Show (4:3)</PresentationFormat>
  <Paragraphs>76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Gill Sans</vt:lpstr>
      <vt:lpstr>Gill Sans MT</vt:lpstr>
      <vt:lpstr>6_Custom Design</vt:lpstr>
      <vt:lpstr>7_Custom Design</vt:lpstr>
      <vt:lpstr>8_Custom Design</vt:lpstr>
      <vt:lpstr>9_Custom Design</vt:lpstr>
      <vt:lpstr>1_Office Theme</vt:lpstr>
      <vt:lpstr>2_Office Theme</vt:lpstr>
      <vt:lpstr>10_Custom Design</vt:lpstr>
      <vt:lpstr>11_Custom Design</vt:lpstr>
      <vt:lpstr>12_Custom Design</vt:lpstr>
      <vt:lpstr>13_Custom Design</vt:lpstr>
      <vt:lpstr>PowerPoint Presentation</vt:lpstr>
      <vt:lpstr>PowerPoint Presentation</vt:lpstr>
      <vt:lpstr>National Context</vt:lpstr>
      <vt:lpstr>Policy and Guidance</vt:lpstr>
      <vt:lpstr>PowerPoint Presentation</vt:lpstr>
      <vt:lpstr>PowerPoint Presentation</vt:lpstr>
      <vt:lpstr>Planning and Design Guidance</vt:lpstr>
      <vt:lpstr>Multimodal Networks</vt:lpstr>
      <vt:lpstr>Multimodal Network Principles</vt:lpstr>
      <vt:lpstr>PowerPoint Presentation</vt:lpstr>
      <vt:lpstr>Filling Gaps — Resources in Development</vt:lpstr>
      <vt:lpstr>PowerPoint Presentation</vt:lpstr>
      <vt:lpstr>Strategic Agenda for Pedestrian and Bicycle Transportation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DiValerio</dc:creator>
  <cp:lastModifiedBy>Heather Scott</cp:lastModifiedBy>
  <cp:revision>782</cp:revision>
  <cp:lastPrinted>2017-04-04T20:45:30Z</cp:lastPrinted>
  <dcterms:created xsi:type="dcterms:W3CDTF">2013-05-05T22:06:03Z</dcterms:created>
  <dcterms:modified xsi:type="dcterms:W3CDTF">2017-07-11T14:48:24Z</dcterms:modified>
</cp:coreProperties>
</file>