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7" r:id="rId2"/>
    <p:sldId id="258" r:id="rId3"/>
    <p:sldId id="331" r:id="rId4"/>
    <p:sldId id="306" r:id="rId5"/>
    <p:sldId id="311" r:id="rId6"/>
    <p:sldId id="310" r:id="rId7"/>
    <p:sldId id="317" r:id="rId8"/>
    <p:sldId id="312" r:id="rId9"/>
    <p:sldId id="313" r:id="rId10"/>
    <p:sldId id="314" r:id="rId11"/>
    <p:sldId id="315" r:id="rId12"/>
    <p:sldId id="309" r:id="rId13"/>
    <p:sldId id="308" r:id="rId14"/>
    <p:sldId id="307" r:id="rId15"/>
    <p:sldId id="297" r:id="rId16"/>
    <p:sldId id="304" r:id="rId17"/>
    <p:sldId id="259" r:id="rId18"/>
    <p:sldId id="261" r:id="rId19"/>
    <p:sldId id="262" r:id="rId20"/>
    <p:sldId id="278" r:id="rId21"/>
    <p:sldId id="265" r:id="rId22"/>
    <p:sldId id="318" r:id="rId23"/>
    <p:sldId id="292" r:id="rId24"/>
    <p:sldId id="300" r:id="rId25"/>
    <p:sldId id="324" r:id="rId26"/>
    <p:sldId id="325" r:id="rId27"/>
    <p:sldId id="326" r:id="rId28"/>
    <p:sldId id="327" r:id="rId29"/>
    <p:sldId id="301" r:id="rId30"/>
    <p:sldId id="271" r:id="rId31"/>
    <p:sldId id="332" r:id="rId32"/>
    <p:sldId id="329" r:id="rId33"/>
    <p:sldId id="328" r:id="rId34"/>
    <p:sldId id="272" r:id="rId35"/>
    <p:sldId id="299" r:id="rId36"/>
    <p:sldId id="321" r:id="rId37"/>
    <p:sldId id="322" r:id="rId38"/>
    <p:sldId id="323" r:id="rId39"/>
    <p:sldId id="277"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1" autoAdjust="0"/>
    <p:restoredTop sz="94669" autoAdjust="0"/>
  </p:normalViewPr>
  <p:slideViewPr>
    <p:cSldViewPr snapToGrid="0" snapToObjects="1">
      <p:cViewPr varScale="1">
        <p:scale>
          <a:sx n="63" d="100"/>
          <a:sy n="63" d="100"/>
        </p:scale>
        <p:origin x="1416" y="53"/>
      </p:cViewPr>
      <p:guideLst>
        <p:guide orient="horz" pos="2160"/>
        <p:guide pos="2880"/>
      </p:guideLst>
    </p:cSldViewPr>
  </p:slideViewPr>
  <p:outlineViewPr>
    <p:cViewPr>
      <p:scale>
        <a:sx n="33" d="100"/>
        <a:sy n="33" d="100"/>
      </p:scale>
      <p:origin x="0" y="8480"/>
    </p:cViewPr>
  </p:outlineViewPr>
  <p:notesTextViewPr>
    <p:cViewPr>
      <p:scale>
        <a:sx n="100" d="100"/>
        <a:sy n="100" d="100"/>
      </p:scale>
      <p:origin x="0" y="0"/>
    </p:cViewPr>
  </p:notesTextViewPr>
  <p:sorterViewPr>
    <p:cViewPr>
      <p:scale>
        <a:sx n="66" d="100"/>
        <a:sy n="66" d="100"/>
      </p:scale>
      <p:origin x="0" y="5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en-US" sz="2800"/>
              <a:t>Trump Infrastructure Proposal</a:t>
            </a:r>
          </a:p>
        </c:rich>
      </c:tx>
      <c:overlay val="0"/>
    </c:title>
    <c:autoTitleDeleted val="0"/>
    <c:plotArea>
      <c:layout/>
      <c:barChart>
        <c:barDir val="col"/>
        <c:grouping val="clustered"/>
        <c:varyColors val="0"/>
        <c:ser>
          <c:idx val="0"/>
          <c:order val="0"/>
          <c:tx>
            <c:strRef>
              <c:f>Sheet1!$A$11</c:f>
              <c:strCache>
                <c:ptCount val="1"/>
                <c:pt idx="0">
                  <c:v> Proposal</c:v>
                </c:pt>
              </c:strCache>
            </c:strRef>
          </c:tx>
          <c:spPr>
            <a:solidFill>
              <a:schemeClr val="bg1"/>
            </a:solidFill>
          </c:spPr>
          <c:invertIfNegative val="0"/>
          <c:cat>
            <c:numRef>
              <c:f>Sheet1!$B$10:$K$10</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Sheet1!$B$11:$K$11</c:f>
              <c:numCache>
                <c:formatCode>General</c:formatCode>
                <c:ptCount val="10"/>
                <c:pt idx="0">
                  <c:v>5</c:v>
                </c:pt>
                <c:pt idx="1">
                  <c:v>25</c:v>
                </c:pt>
                <c:pt idx="2">
                  <c:v>40</c:v>
                </c:pt>
                <c:pt idx="3">
                  <c:v>50</c:v>
                </c:pt>
                <c:pt idx="4">
                  <c:v>40</c:v>
                </c:pt>
                <c:pt idx="5">
                  <c:v>20</c:v>
                </c:pt>
                <c:pt idx="6">
                  <c:v>10</c:v>
                </c:pt>
                <c:pt idx="7">
                  <c:v>5</c:v>
                </c:pt>
                <c:pt idx="8">
                  <c:v>5</c:v>
                </c:pt>
                <c:pt idx="9">
                  <c:v>0</c:v>
                </c:pt>
              </c:numCache>
            </c:numRef>
          </c:val>
          <c:extLst>
            <c:ext xmlns:c16="http://schemas.microsoft.com/office/drawing/2014/chart" uri="{C3380CC4-5D6E-409C-BE32-E72D297353CC}">
              <c16:uniqueId val="{00000000-B181-4DB2-B9F9-2C352AD548C8}"/>
            </c:ext>
          </c:extLst>
        </c:ser>
        <c:dLbls>
          <c:showLegendKey val="0"/>
          <c:showVal val="0"/>
          <c:showCatName val="0"/>
          <c:showSerName val="0"/>
          <c:showPercent val="0"/>
          <c:showBubbleSize val="0"/>
        </c:dLbls>
        <c:gapWidth val="150"/>
        <c:axId val="-2126617576"/>
        <c:axId val="-2126660360"/>
      </c:barChart>
      <c:catAx>
        <c:axId val="-2126617576"/>
        <c:scaling>
          <c:orientation val="minMax"/>
        </c:scaling>
        <c:delete val="0"/>
        <c:axPos val="b"/>
        <c:numFmt formatCode="General" sourceLinked="1"/>
        <c:majorTickMark val="none"/>
        <c:minorTickMark val="none"/>
        <c:tickLblPos val="nextTo"/>
        <c:crossAx val="-2126660360"/>
        <c:crosses val="autoZero"/>
        <c:auto val="1"/>
        <c:lblAlgn val="ctr"/>
        <c:lblOffset val="100"/>
        <c:noMultiLvlLbl val="0"/>
      </c:catAx>
      <c:valAx>
        <c:axId val="-2126660360"/>
        <c:scaling>
          <c:orientation val="minMax"/>
        </c:scaling>
        <c:delete val="0"/>
        <c:axPos val="l"/>
        <c:majorGridlines/>
        <c:title>
          <c:tx>
            <c:rich>
              <a:bodyPr/>
              <a:lstStyle/>
              <a:p>
                <a:pPr>
                  <a:defRPr sz="2000"/>
                </a:pPr>
                <a:r>
                  <a:rPr lang="en-US" sz="2000"/>
                  <a:t>Billion s $$</a:t>
                </a:r>
              </a:p>
            </c:rich>
          </c:tx>
          <c:overlay val="0"/>
        </c:title>
        <c:numFmt formatCode="General" sourceLinked="1"/>
        <c:majorTickMark val="none"/>
        <c:minorTickMark val="none"/>
        <c:tickLblPos val="nextTo"/>
        <c:crossAx val="-2126617576"/>
        <c:crosses val="autoZero"/>
        <c:crossBetween val="between"/>
      </c:valAx>
      <c:dTable>
        <c:showHorzBorder val="1"/>
        <c:showVertBorder val="1"/>
        <c:showOutline val="1"/>
        <c:showKeys val="1"/>
        <c:txPr>
          <a:bodyPr/>
          <a:lstStyle/>
          <a:p>
            <a:pPr rtl="0">
              <a:defRPr sz="2000"/>
            </a:pPr>
            <a:endParaRPr lang="en-US"/>
          </a:p>
        </c:txPr>
      </c:dTable>
    </c:plotArea>
    <c:plotVisOnly val="1"/>
    <c:dispBlanksAs val="gap"/>
    <c:showDLblsOverMax val="0"/>
  </c:chart>
  <c:txPr>
    <a:bodyPr/>
    <a:lstStyle/>
    <a:p>
      <a:pPr>
        <a:defRPr sz="16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a:t>Net Effect of Trump Infrastructure Package</a:t>
            </a:r>
          </a:p>
          <a:p>
            <a:pPr>
              <a:defRPr sz="2400"/>
            </a:pPr>
            <a:r>
              <a:rPr lang="en-US" sz="2400"/>
              <a:t> and Infrastructure Budget Cuts </a:t>
            </a:r>
          </a:p>
        </c:rich>
      </c:tx>
      <c:overlay val="0"/>
    </c:title>
    <c:autoTitleDeleted val="0"/>
    <c:plotArea>
      <c:layout>
        <c:manualLayout>
          <c:layoutTarget val="inner"/>
          <c:xMode val="edge"/>
          <c:yMode val="edge"/>
          <c:x val="0.23630565276562601"/>
          <c:y val="0.21291607587276401"/>
          <c:w val="0.74363261883931198"/>
          <c:h val="0.57590067804005995"/>
        </c:manualLayout>
      </c:layout>
      <c:barChart>
        <c:barDir val="col"/>
        <c:grouping val="clustered"/>
        <c:varyColors val="0"/>
        <c:ser>
          <c:idx val="0"/>
          <c:order val="0"/>
          <c:tx>
            <c:strRef>
              <c:f>Sheet1!$A$11</c:f>
              <c:strCache>
                <c:ptCount val="1"/>
                <c:pt idx="0">
                  <c:v> Proposal</c:v>
                </c:pt>
              </c:strCache>
            </c:strRef>
          </c:tx>
          <c:spPr>
            <a:solidFill>
              <a:schemeClr val="bg1"/>
            </a:solidFill>
          </c:spPr>
          <c:invertIfNegative val="0"/>
          <c:cat>
            <c:numRef>
              <c:f>Sheet1!$B$10:$K$10</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Sheet1!$B$11:$K$11</c:f>
              <c:numCache>
                <c:formatCode>General</c:formatCode>
                <c:ptCount val="10"/>
                <c:pt idx="0">
                  <c:v>5</c:v>
                </c:pt>
                <c:pt idx="1">
                  <c:v>25</c:v>
                </c:pt>
                <c:pt idx="2">
                  <c:v>40</c:v>
                </c:pt>
                <c:pt idx="3">
                  <c:v>50</c:v>
                </c:pt>
                <c:pt idx="4">
                  <c:v>40</c:v>
                </c:pt>
                <c:pt idx="5">
                  <c:v>20</c:v>
                </c:pt>
                <c:pt idx="6">
                  <c:v>10</c:v>
                </c:pt>
                <c:pt idx="7">
                  <c:v>5</c:v>
                </c:pt>
                <c:pt idx="8">
                  <c:v>5</c:v>
                </c:pt>
                <c:pt idx="9">
                  <c:v>0</c:v>
                </c:pt>
              </c:numCache>
            </c:numRef>
          </c:val>
          <c:extLst>
            <c:ext xmlns:c16="http://schemas.microsoft.com/office/drawing/2014/chart" uri="{C3380CC4-5D6E-409C-BE32-E72D297353CC}">
              <c16:uniqueId val="{00000000-15EE-416B-B192-8C1B9C70D306}"/>
            </c:ext>
          </c:extLst>
        </c:ser>
        <c:ser>
          <c:idx val="1"/>
          <c:order val="1"/>
          <c:tx>
            <c:strRef>
              <c:f>Sheet1!$A$12</c:f>
              <c:strCache>
                <c:ptCount val="1"/>
                <c:pt idx="0">
                  <c:v> Budget Cuts</c:v>
                </c:pt>
              </c:strCache>
            </c:strRef>
          </c:tx>
          <c:invertIfNegative val="0"/>
          <c:cat>
            <c:numRef>
              <c:f>Sheet1!$B$10:$K$10</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Sheet1!$B$12:$K$12</c:f>
              <c:numCache>
                <c:formatCode>General</c:formatCode>
                <c:ptCount val="10"/>
                <c:pt idx="0">
                  <c:v>-10.3</c:v>
                </c:pt>
                <c:pt idx="1">
                  <c:v>-10.6</c:v>
                </c:pt>
                <c:pt idx="2">
                  <c:v>-10.7</c:v>
                </c:pt>
                <c:pt idx="3">
                  <c:v>-11.8</c:v>
                </c:pt>
                <c:pt idx="4">
                  <c:v>-16.5</c:v>
                </c:pt>
                <c:pt idx="5">
                  <c:v>-26.2</c:v>
                </c:pt>
                <c:pt idx="6">
                  <c:v>-27.9</c:v>
                </c:pt>
                <c:pt idx="7">
                  <c:v>-29.3</c:v>
                </c:pt>
                <c:pt idx="8">
                  <c:v>-30.8</c:v>
                </c:pt>
                <c:pt idx="9">
                  <c:v>-31.8</c:v>
                </c:pt>
              </c:numCache>
            </c:numRef>
          </c:val>
          <c:extLst>
            <c:ext xmlns:c16="http://schemas.microsoft.com/office/drawing/2014/chart" uri="{C3380CC4-5D6E-409C-BE32-E72D297353CC}">
              <c16:uniqueId val="{00000001-15EE-416B-B192-8C1B9C70D306}"/>
            </c:ext>
          </c:extLst>
        </c:ser>
        <c:ser>
          <c:idx val="2"/>
          <c:order val="2"/>
          <c:tx>
            <c:strRef>
              <c:f>Sheet1!$A$13</c:f>
              <c:strCache>
                <c:ptCount val="1"/>
                <c:pt idx="0">
                  <c:v>vs Current Level</c:v>
                </c:pt>
              </c:strCache>
            </c:strRef>
          </c:tx>
          <c:invertIfNegative val="0"/>
          <c:cat>
            <c:numRef>
              <c:f>Sheet1!$B$10:$K$10</c:f>
              <c:numCache>
                <c:formatCode>General</c:formatCode>
                <c:ptCount val="10"/>
                <c:pt idx="0">
                  <c:v>2018</c:v>
                </c:pt>
                <c:pt idx="1">
                  <c:v>2019</c:v>
                </c:pt>
                <c:pt idx="2">
                  <c:v>2020</c:v>
                </c:pt>
                <c:pt idx="3">
                  <c:v>2021</c:v>
                </c:pt>
                <c:pt idx="4">
                  <c:v>2022</c:v>
                </c:pt>
                <c:pt idx="5">
                  <c:v>2023</c:v>
                </c:pt>
                <c:pt idx="6">
                  <c:v>2024</c:v>
                </c:pt>
                <c:pt idx="7">
                  <c:v>2025</c:v>
                </c:pt>
                <c:pt idx="8">
                  <c:v>2026</c:v>
                </c:pt>
                <c:pt idx="9">
                  <c:v>2027</c:v>
                </c:pt>
              </c:numCache>
            </c:numRef>
          </c:cat>
          <c:val>
            <c:numRef>
              <c:f>Sheet1!$B$13:$K$13</c:f>
              <c:numCache>
                <c:formatCode>General</c:formatCode>
                <c:ptCount val="10"/>
                <c:pt idx="0">
                  <c:v>-5.3000000000000007</c:v>
                </c:pt>
                <c:pt idx="1">
                  <c:v>14.4</c:v>
                </c:pt>
                <c:pt idx="2">
                  <c:v>29.3</c:v>
                </c:pt>
                <c:pt idx="3">
                  <c:v>38.200000000000003</c:v>
                </c:pt>
                <c:pt idx="4">
                  <c:v>23.5</c:v>
                </c:pt>
                <c:pt idx="5">
                  <c:v>-6.1999999999999993</c:v>
                </c:pt>
                <c:pt idx="6">
                  <c:v>-17.899999999999999</c:v>
                </c:pt>
                <c:pt idx="7">
                  <c:v>-24.3</c:v>
                </c:pt>
                <c:pt idx="8">
                  <c:v>-25.8</c:v>
                </c:pt>
                <c:pt idx="9">
                  <c:v>-31.8</c:v>
                </c:pt>
              </c:numCache>
            </c:numRef>
          </c:val>
          <c:extLst>
            <c:ext xmlns:c16="http://schemas.microsoft.com/office/drawing/2014/chart" uri="{C3380CC4-5D6E-409C-BE32-E72D297353CC}">
              <c16:uniqueId val="{00000002-15EE-416B-B192-8C1B9C70D306}"/>
            </c:ext>
          </c:extLst>
        </c:ser>
        <c:dLbls>
          <c:showLegendKey val="0"/>
          <c:showVal val="0"/>
          <c:showCatName val="0"/>
          <c:showSerName val="0"/>
          <c:showPercent val="0"/>
          <c:showBubbleSize val="0"/>
        </c:dLbls>
        <c:gapWidth val="150"/>
        <c:axId val="2139985544"/>
        <c:axId val="2140032888"/>
      </c:barChart>
      <c:catAx>
        <c:axId val="2139985544"/>
        <c:scaling>
          <c:orientation val="minMax"/>
        </c:scaling>
        <c:delete val="0"/>
        <c:axPos val="b"/>
        <c:numFmt formatCode="General" sourceLinked="1"/>
        <c:majorTickMark val="none"/>
        <c:minorTickMark val="none"/>
        <c:tickLblPos val="nextTo"/>
        <c:crossAx val="2140032888"/>
        <c:crosses val="autoZero"/>
        <c:auto val="1"/>
        <c:lblAlgn val="ctr"/>
        <c:lblOffset val="100"/>
        <c:noMultiLvlLbl val="0"/>
      </c:catAx>
      <c:valAx>
        <c:axId val="2140032888"/>
        <c:scaling>
          <c:orientation val="minMax"/>
        </c:scaling>
        <c:delete val="0"/>
        <c:axPos val="l"/>
        <c:majorGridlines/>
        <c:title>
          <c:tx>
            <c:rich>
              <a:bodyPr/>
              <a:lstStyle/>
              <a:p>
                <a:pPr>
                  <a:defRPr/>
                </a:pPr>
                <a:r>
                  <a:rPr lang="en-US"/>
                  <a:t>Billions $$</a:t>
                </a:r>
              </a:p>
            </c:rich>
          </c:tx>
          <c:overlay val="0"/>
        </c:title>
        <c:numFmt formatCode="General" sourceLinked="1"/>
        <c:majorTickMark val="none"/>
        <c:minorTickMark val="none"/>
        <c:tickLblPos val="nextTo"/>
        <c:crossAx val="2139985544"/>
        <c:crosses val="autoZero"/>
        <c:crossBetween val="between"/>
      </c:valAx>
      <c:dTable>
        <c:showHorzBorder val="1"/>
        <c:showVertBorder val="1"/>
        <c:showOutline val="1"/>
        <c:showKeys val="1"/>
        <c:txPr>
          <a:bodyPr/>
          <a:lstStyle/>
          <a:p>
            <a:pPr rtl="0">
              <a:defRPr b="1"/>
            </a:pPr>
            <a:endParaRPr lang="en-US"/>
          </a:p>
        </c:txPr>
      </c:dTable>
    </c:plotArea>
    <c:plotVisOnly val="1"/>
    <c:dispBlanksAs val="gap"/>
    <c:showDLblsOverMax val="0"/>
  </c:chart>
  <c:txPr>
    <a:bodyPr/>
    <a:lstStyle/>
    <a:p>
      <a:pPr>
        <a:defRPr sz="16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5540BE-49EE-7D46-B5E8-F87782E841D2}" type="datetimeFigureOut">
              <a:rPr lang="en-US" smtClean="0"/>
              <a:t>7/11/2017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904DD-54BF-074C-8519-4D37BEDBF53F}" type="slidenum">
              <a:rPr lang="en-US" smtClean="0"/>
              <a:t>‹#›</a:t>
            </a:fld>
            <a:endParaRPr lang="en-US" dirty="0"/>
          </a:p>
        </p:txBody>
      </p:sp>
    </p:spTree>
    <p:extLst>
      <p:ext uri="{BB962C8B-B14F-4D97-AF65-F5344CB8AC3E}">
        <p14:creationId xmlns:p14="http://schemas.microsoft.com/office/powerpoint/2010/main" val="459778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904DD-54BF-074C-8519-4D37BEDBF53F}" type="slidenum">
              <a:rPr lang="en-US" smtClean="0"/>
              <a:t>1</a:t>
            </a:fld>
            <a:endParaRPr lang="en-US" dirty="0"/>
          </a:p>
        </p:txBody>
      </p:sp>
    </p:spTree>
    <p:extLst>
      <p:ext uri="{BB962C8B-B14F-4D97-AF65-F5344CB8AC3E}">
        <p14:creationId xmlns:p14="http://schemas.microsoft.com/office/powerpoint/2010/main" val="225884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Hearing</a:t>
            </a:r>
            <a:r>
              <a:rPr lang="en-US" baseline="0" dirty="0"/>
              <a:t> that concern, and knowing that we had one shot to fix the problem</a:t>
            </a:r>
          </a:p>
          <a:p>
            <a:endParaRPr lang="en-US" baseline="0" dirty="0"/>
          </a:p>
          <a:p>
            <a:r>
              <a:rPr lang="en-US" baseline="0" dirty="0"/>
              <a:t>We started talking about local control– and competition for local governments. </a:t>
            </a:r>
          </a:p>
          <a:p>
            <a:r>
              <a:rPr lang="en-US" baseline="0" dirty="0"/>
              <a:t>Not afraid of competition we just want to give local governments and mayor an even playing field.</a:t>
            </a:r>
          </a:p>
          <a:p>
            <a:endParaRPr lang="en-US" baseline="0" dirty="0"/>
          </a:p>
          <a:p>
            <a:r>
              <a:rPr lang="en-US" baseline="0" dirty="0"/>
              <a:t>Thanks to Senator Cardin and Cochran we were able to transform the original transportation alternatives into something that worked for us and Mayors (and we picked up some powerful allies along the way.</a:t>
            </a:r>
          </a:p>
          <a:p>
            <a:endParaRPr lang="en-US" baseline="0" dirty="0"/>
          </a:p>
          <a:p>
            <a:endParaRPr lang="en-US" baseline="0" dirty="0"/>
          </a:p>
        </p:txBody>
      </p:sp>
    </p:spTree>
    <p:extLst>
      <p:ext uri="{BB962C8B-B14F-4D97-AF65-F5344CB8AC3E}">
        <p14:creationId xmlns:p14="http://schemas.microsoft.com/office/powerpoint/2010/main" val="4011326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Reliability</a:t>
            </a:r>
            <a:r>
              <a:rPr lang="en-US" baseline="0" dirty="0"/>
              <a:t> – trip today like trip tomorrow</a:t>
            </a:r>
          </a:p>
          <a:p>
            <a:endParaRPr lang="en-US" baseline="0" dirty="0"/>
          </a:p>
          <a:p>
            <a:r>
              <a:rPr lang="en-US" dirty="0"/>
              <a:t>Slower than 60%</a:t>
            </a:r>
            <a:r>
              <a:rPr lang="en-US" baseline="0" dirty="0"/>
              <a:t> of posted speed limit</a:t>
            </a:r>
            <a:endParaRPr lang="en-US" dirty="0"/>
          </a:p>
        </p:txBody>
      </p:sp>
    </p:spTree>
    <p:extLst>
      <p:ext uri="{BB962C8B-B14F-4D97-AF65-F5344CB8AC3E}">
        <p14:creationId xmlns:p14="http://schemas.microsoft.com/office/powerpoint/2010/main" val="1543545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Reliability</a:t>
            </a:r>
            <a:r>
              <a:rPr lang="en-US" baseline="0" dirty="0"/>
              <a:t> – trip today like trip tomorrow</a:t>
            </a:r>
          </a:p>
          <a:p>
            <a:endParaRPr lang="en-US" baseline="0" dirty="0"/>
          </a:p>
          <a:p>
            <a:r>
              <a:rPr lang="en-US" dirty="0"/>
              <a:t>Slower than 60%</a:t>
            </a:r>
            <a:r>
              <a:rPr lang="en-US" baseline="0" dirty="0"/>
              <a:t> of posted speed limit</a:t>
            </a:r>
            <a:endParaRPr lang="en-US" dirty="0"/>
          </a:p>
        </p:txBody>
      </p:sp>
    </p:spTree>
    <p:extLst>
      <p:ext uri="{BB962C8B-B14F-4D97-AF65-F5344CB8AC3E}">
        <p14:creationId xmlns:p14="http://schemas.microsoft.com/office/powerpoint/2010/main" val="154354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3ECFFE-4A51-6144-BD9B-C221D135C8DA}" type="datetimeFigureOut">
              <a:rPr lang="en-US" smtClean="0"/>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0F0FA5-D0BE-6549-9C39-24EC63854108}" type="slidenum">
              <a:rPr lang="en-US" smtClean="0"/>
              <a:t>‹#›</a:t>
            </a:fld>
            <a:endParaRPr lang="en-US" dirty="0"/>
          </a:p>
        </p:txBody>
      </p:sp>
    </p:spTree>
    <p:extLst>
      <p:ext uri="{BB962C8B-B14F-4D97-AF65-F5344CB8AC3E}">
        <p14:creationId xmlns:p14="http://schemas.microsoft.com/office/powerpoint/2010/main" val="10969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ECFFE-4A51-6144-BD9B-C221D135C8DA}" type="datetimeFigureOut">
              <a:rPr lang="en-US" smtClean="0"/>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0F0FA5-D0BE-6549-9C39-24EC63854108}" type="slidenum">
              <a:rPr lang="en-US" smtClean="0"/>
              <a:t>‹#›</a:t>
            </a:fld>
            <a:endParaRPr lang="en-US" dirty="0"/>
          </a:p>
        </p:txBody>
      </p:sp>
    </p:spTree>
    <p:extLst>
      <p:ext uri="{BB962C8B-B14F-4D97-AF65-F5344CB8AC3E}">
        <p14:creationId xmlns:p14="http://schemas.microsoft.com/office/powerpoint/2010/main" val="986401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ECFFE-4A51-6144-BD9B-C221D135C8DA}" type="datetimeFigureOut">
              <a:rPr lang="en-US" smtClean="0"/>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0F0FA5-D0BE-6549-9C39-24EC63854108}" type="slidenum">
              <a:rPr lang="en-US" smtClean="0"/>
              <a:t>‹#›</a:t>
            </a:fld>
            <a:endParaRPr lang="en-US" dirty="0"/>
          </a:p>
        </p:txBody>
      </p:sp>
    </p:spTree>
    <p:extLst>
      <p:ext uri="{BB962C8B-B14F-4D97-AF65-F5344CB8AC3E}">
        <p14:creationId xmlns:p14="http://schemas.microsoft.com/office/powerpoint/2010/main" val="159063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3ECFFE-4A51-6144-BD9B-C221D135C8DA}" type="datetimeFigureOut">
              <a:rPr lang="en-US" smtClean="0"/>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0F0FA5-D0BE-6549-9C39-24EC63854108}" type="slidenum">
              <a:rPr lang="en-US" smtClean="0"/>
              <a:t>‹#›</a:t>
            </a:fld>
            <a:endParaRPr lang="en-US" dirty="0"/>
          </a:p>
        </p:txBody>
      </p:sp>
    </p:spTree>
    <p:extLst>
      <p:ext uri="{BB962C8B-B14F-4D97-AF65-F5344CB8AC3E}">
        <p14:creationId xmlns:p14="http://schemas.microsoft.com/office/powerpoint/2010/main" val="318582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ECFFE-4A51-6144-BD9B-C221D135C8DA}" type="datetimeFigureOut">
              <a:rPr lang="en-US" smtClean="0"/>
              <a:t>7/11/2017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0F0FA5-D0BE-6549-9C39-24EC63854108}" type="slidenum">
              <a:rPr lang="en-US" smtClean="0"/>
              <a:t>‹#›</a:t>
            </a:fld>
            <a:endParaRPr lang="en-US" dirty="0"/>
          </a:p>
        </p:txBody>
      </p:sp>
    </p:spTree>
    <p:extLst>
      <p:ext uri="{BB962C8B-B14F-4D97-AF65-F5344CB8AC3E}">
        <p14:creationId xmlns:p14="http://schemas.microsoft.com/office/powerpoint/2010/main" val="346415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3ECFFE-4A51-6144-BD9B-C221D135C8DA}" type="datetimeFigureOut">
              <a:rPr lang="en-US" smtClean="0"/>
              <a:t>7/11/2017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0F0FA5-D0BE-6549-9C39-24EC63854108}" type="slidenum">
              <a:rPr lang="en-US" smtClean="0"/>
              <a:t>‹#›</a:t>
            </a:fld>
            <a:endParaRPr lang="en-US" dirty="0"/>
          </a:p>
        </p:txBody>
      </p:sp>
    </p:spTree>
    <p:extLst>
      <p:ext uri="{BB962C8B-B14F-4D97-AF65-F5344CB8AC3E}">
        <p14:creationId xmlns:p14="http://schemas.microsoft.com/office/powerpoint/2010/main" val="425294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3ECFFE-4A51-6144-BD9B-C221D135C8DA}" type="datetimeFigureOut">
              <a:rPr lang="en-US" smtClean="0"/>
              <a:t>7/11/2017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0F0FA5-D0BE-6549-9C39-24EC63854108}" type="slidenum">
              <a:rPr lang="en-US" smtClean="0"/>
              <a:t>‹#›</a:t>
            </a:fld>
            <a:endParaRPr lang="en-US" dirty="0"/>
          </a:p>
        </p:txBody>
      </p:sp>
    </p:spTree>
    <p:extLst>
      <p:ext uri="{BB962C8B-B14F-4D97-AF65-F5344CB8AC3E}">
        <p14:creationId xmlns:p14="http://schemas.microsoft.com/office/powerpoint/2010/main" val="300674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3ECFFE-4A51-6144-BD9B-C221D135C8DA}" type="datetimeFigureOut">
              <a:rPr lang="en-US" smtClean="0"/>
              <a:t>7/11/2017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0F0FA5-D0BE-6549-9C39-24EC63854108}" type="slidenum">
              <a:rPr lang="en-US" smtClean="0"/>
              <a:t>‹#›</a:t>
            </a:fld>
            <a:endParaRPr lang="en-US" dirty="0"/>
          </a:p>
        </p:txBody>
      </p:sp>
    </p:spTree>
    <p:extLst>
      <p:ext uri="{BB962C8B-B14F-4D97-AF65-F5344CB8AC3E}">
        <p14:creationId xmlns:p14="http://schemas.microsoft.com/office/powerpoint/2010/main" val="355753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ECFFE-4A51-6144-BD9B-C221D135C8DA}" type="datetimeFigureOut">
              <a:rPr lang="en-US" smtClean="0"/>
              <a:t>7/11/2017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0F0FA5-D0BE-6549-9C39-24EC63854108}" type="slidenum">
              <a:rPr lang="en-US" smtClean="0"/>
              <a:t>‹#›</a:t>
            </a:fld>
            <a:endParaRPr lang="en-US" dirty="0"/>
          </a:p>
        </p:txBody>
      </p:sp>
    </p:spTree>
    <p:extLst>
      <p:ext uri="{BB962C8B-B14F-4D97-AF65-F5344CB8AC3E}">
        <p14:creationId xmlns:p14="http://schemas.microsoft.com/office/powerpoint/2010/main" val="219851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3ECFFE-4A51-6144-BD9B-C221D135C8DA}" type="datetimeFigureOut">
              <a:rPr lang="en-US" smtClean="0"/>
              <a:t>7/11/2017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0F0FA5-D0BE-6549-9C39-24EC63854108}" type="slidenum">
              <a:rPr lang="en-US" smtClean="0"/>
              <a:t>‹#›</a:t>
            </a:fld>
            <a:endParaRPr lang="en-US" dirty="0"/>
          </a:p>
        </p:txBody>
      </p:sp>
    </p:spTree>
    <p:extLst>
      <p:ext uri="{BB962C8B-B14F-4D97-AF65-F5344CB8AC3E}">
        <p14:creationId xmlns:p14="http://schemas.microsoft.com/office/powerpoint/2010/main" val="3855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3ECFFE-4A51-6144-BD9B-C221D135C8DA}" type="datetimeFigureOut">
              <a:rPr lang="en-US" smtClean="0"/>
              <a:t>7/11/2017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0F0FA5-D0BE-6549-9C39-24EC63854108}" type="slidenum">
              <a:rPr lang="en-US" smtClean="0"/>
              <a:t>‹#›</a:t>
            </a:fld>
            <a:endParaRPr lang="en-US" dirty="0"/>
          </a:p>
        </p:txBody>
      </p:sp>
    </p:spTree>
    <p:extLst>
      <p:ext uri="{BB962C8B-B14F-4D97-AF65-F5344CB8AC3E}">
        <p14:creationId xmlns:p14="http://schemas.microsoft.com/office/powerpoint/2010/main" val="322745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ECFFE-4A51-6144-BD9B-C221D135C8DA}" type="datetimeFigureOut">
              <a:rPr lang="en-US" smtClean="0"/>
              <a:t>7/11/2017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F0FA5-D0BE-6549-9C39-24EC63854108}" type="slidenum">
              <a:rPr lang="en-US" smtClean="0"/>
              <a:t>‹#›</a:t>
            </a:fld>
            <a:endParaRPr lang="en-US" dirty="0"/>
          </a:p>
        </p:txBody>
      </p:sp>
    </p:spTree>
    <p:extLst>
      <p:ext uri="{BB962C8B-B14F-4D97-AF65-F5344CB8AC3E}">
        <p14:creationId xmlns:p14="http://schemas.microsoft.com/office/powerpoint/2010/main" val="10047470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FFFF00"/>
          </a:solidFill>
          <a:latin typeface="+mj-lt"/>
          <a:ea typeface="+mj-ea"/>
          <a:cs typeface="+mj-cs"/>
        </a:defRPr>
      </a:lvl1pPr>
    </p:titleStyle>
    <p:bodyStyle>
      <a:lvl1pPr marL="457200" indent="-457200" algn="l" defTabSz="457200" rtl="0" eaLnBrk="1" latinLnBrk="0" hangingPunct="1">
        <a:spcBef>
          <a:spcPct val="20000"/>
        </a:spcBef>
        <a:buFont typeface="Wingdings" charset="2"/>
        <a:buChar char="Ø"/>
        <a:defRPr sz="3200" kern="1200">
          <a:solidFill>
            <a:srgbClr val="FFFF00"/>
          </a:solidFill>
          <a:latin typeface="+mn-lt"/>
          <a:ea typeface="+mn-ea"/>
          <a:cs typeface="+mn-cs"/>
        </a:defRPr>
      </a:lvl1pPr>
      <a:lvl2pPr marL="914400" indent="-457200" algn="l" defTabSz="457200" rtl="0" eaLnBrk="1" latinLnBrk="0" hangingPunct="1">
        <a:spcBef>
          <a:spcPct val="20000"/>
        </a:spcBef>
        <a:buFont typeface="Wingdings" charset="2"/>
        <a:buChar char="Ø"/>
        <a:defRPr sz="2800" kern="1200">
          <a:solidFill>
            <a:srgbClr val="FFFF00"/>
          </a:solidFill>
          <a:latin typeface="+mn-lt"/>
          <a:ea typeface="+mn-ea"/>
          <a:cs typeface="+mn-cs"/>
        </a:defRPr>
      </a:lvl2pPr>
      <a:lvl3pPr marL="1257300" indent="-342900" algn="l" defTabSz="457200" rtl="0" eaLnBrk="1" latinLnBrk="0" hangingPunct="1">
        <a:spcBef>
          <a:spcPct val="20000"/>
        </a:spcBef>
        <a:buFont typeface="Wingdings" charset="2"/>
        <a:buChar char="Ø"/>
        <a:defRPr sz="2400" kern="1200">
          <a:solidFill>
            <a:srgbClr val="FFFF00"/>
          </a:solidFill>
          <a:latin typeface="+mn-lt"/>
          <a:ea typeface="+mn-ea"/>
          <a:cs typeface="+mn-cs"/>
        </a:defRPr>
      </a:lvl3pPr>
      <a:lvl4pPr marL="1714500" indent="-342900" algn="l" defTabSz="457200" rtl="0" eaLnBrk="1" latinLnBrk="0" hangingPunct="1">
        <a:spcBef>
          <a:spcPct val="20000"/>
        </a:spcBef>
        <a:buFont typeface="Wingdings" charset="2"/>
        <a:buChar char="Ø"/>
        <a:defRPr sz="2000" kern="1200">
          <a:solidFill>
            <a:srgbClr val="FFFF00"/>
          </a:solidFill>
          <a:latin typeface="+mn-lt"/>
          <a:ea typeface="+mn-ea"/>
          <a:cs typeface="+mn-cs"/>
        </a:defRPr>
      </a:lvl4pPr>
      <a:lvl5pPr marL="2171700" indent="-342900" algn="l" defTabSz="457200" rtl="0" eaLnBrk="1" latinLnBrk="0" hangingPunct="1">
        <a:spcBef>
          <a:spcPct val="20000"/>
        </a:spcBef>
        <a:buFont typeface="Wingdings" charset="2"/>
        <a:buChar char="Ø"/>
        <a:defRPr sz="2000" kern="1200">
          <a:solidFill>
            <a:srgbClr val="FFFF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normAutofit fontScale="90000"/>
          </a:bodyPr>
          <a:lstStyle/>
          <a:p>
            <a:r>
              <a:rPr lang="en-US" dirty="0"/>
              <a:t>Federal Policy Update</a:t>
            </a:r>
            <a:br>
              <a:rPr lang="en-US" dirty="0"/>
            </a:br>
            <a:br>
              <a:rPr lang="en-US" dirty="0"/>
            </a:br>
            <a:endParaRPr lang="en-US" dirty="0"/>
          </a:p>
        </p:txBody>
      </p:sp>
      <p:sp>
        <p:nvSpPr>
          <p:cNvPr id="3" name="Subtitle 2"/>
          <p:cNvSpPr>
            <a:spLocks noGrp="1"/>
          </p:cNvSpPr>
          <p:nvPr>
            <p:ph type="subTitle" idx="1"/>
          </p:nvPr>
        </p:nvSpPr>
        <p:spPr>
          <a:xfrm>
            <a:off x="1371600" y="4492978"/>
            <a:ext cx="6400800" cy="1752600"/>
          </a:xfrm>
        </p:spPr>
        <p:txBody>
          <a:bodyPr>
            <a:normAutofit/>
          </a:bodyPr>
          <a:lstStyle/>
          <a:p>
            <a:r>
              <a:rPr lang="en-US" dirty="0">
                <a:solidFill>
                  <a:srgbClr val="FFFF00"/>
                </a:solidFill>
              </a:rPr>
              <a:t>May  2017</a:t>
            </a:r>
          </a:p>
          <a:p>
            <a:r>
              <a:rPr lang="en-US" dirty="0">
                <a:solidFill>
                  <a:srgbClr val="FFFF00"/>
                </a:solidFill>
              </a:rPr>
              <a:t>Caron Whitaker</a:t>
            </a:r>
          </a:p>
          <a:p>
            <a:r>
              <a:rPr lang="en-US" dirty="0">
                <a:solidFill>
                  <a:srgbClr val="FFFF00"/>
                </a:solidFill>
              </a:rPr>
              <a:t>caron@clwconsulting.net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790" y="1832507"/>
            <a:ext cx="3540100" cy="2362553"/>
          </a:xfrm>
          <a:prstGeom prst="rect">
            <a:avLst/>
          </a:prstGeom>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341456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Performance Measures</a:t>
            </a:r>
          </a:p>
        </p:txBody>
      </p:sp>
      <p:sp>
        <p:nvSpPr>
          <p:cNvPr id="3" name="Content Placeholder 2"/>
          <p:cNvSpPr>
            <a:spLocks noGrp="1"/>
          </p:cNvSpPr>
          <p:nvPr>
            <p:ph idx="1"/>
          </p:nvPr>
        </p:nvSpPr>
        <p:spPr/>
        <p:txBody>
          <a:bodyPr>
            <a:normAutofit fontScale="92500" lnSpcReduction="10000"/>
          </a:bodyPr>
          <a:lstStyle/>
          <a:p>
            <a:r>
              <a:rPr lang="en-US" dirty="0"/>
              <a:t>Total number of Roadway fatalities</a:t>
            </a:r>
          </a:p>
          <a:p>
            <a:r>
              <a:rPr lang="en-US" dirty="0"/>
              <a:t>Rate of fatalities per 100,000 VMT</a:t>
            </a:r>
          </a:p>
          <a:p>
            <a:r>
              <a:rPr lang="en-US" dirty="0"/>
              <a:t>Total number of serious injuries</a:t>
            </a:r>
          </a:p>
          <a:p>
            <a:r>
              <a:rPr lang="en-US" dirty="0"/>
              <a:t>Rate of serious injuries per 100,000 VMT</a:t>
            </a:r>
          </a:p>
          <a:p>
            <a:r>
              <a:rPr lang="en-US" b="1" i="1" dirty="0"/>
              <a:t>Total number of non-motorized fatalities and injuries</a:t>
            </a:r>
          </a:p>
          <a:p>
            <a:endParaRPr lang="en-US" dirty="0"/>
          </a:p>
          <a:p>
            <a:pPr marL="0" indent="0">
              <a:buNone/>
            </a:pPr>
            <a:r>
              <a:rPr lang="en-US" i="1" dirty="0"/>
              <a:t>States and Metropolitan planning organizations (MPOs) must set goals for each</a:t>
            </a:r>
          </a:p>
        </p:txBody>
      </p:sp>
    </p:spTree>
    <p:extLst>
      <p:ext uri="{BB962C8B-B14F-4D97-AF65-F5344CB8AC3E}">
        <p14:creationId xmlns:p14="http://schemas.microsoft.com/office/powerpoint/2010/main" val="249657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781800" cy="838200"/>
          </a:xfrm>
        </p:spPr>
        <p:txBody>
          <a:bodyPr>
            <a:normAutofit fontScale="90000"/>
          </a:bodyPr>
          <a:lstStyle/>
          <a:p>
            <a:pPr algn="ctr"/>
            <a:r>
              <a:rPr lang="en-US" dirty="0"/>
              <a:t>Timetable- </a:t>
            </a:r>
            <a:br>
              <a:rPr lang="en-US" dirty="0"/>
            </a:br>
            <a:r>
              <a:rPr lang="en-US" dirty="0"/>
              <a:t>Safety Performance Measures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9630550"/>
              </p:ext>
            </p:extLst>
          </p:nvPr>
        </p:nvGraphicFramePr>
        <p:xfrm>
          <a:off x="762000" y="3429000"/>
          <a:ext cx="7620000" cy="259080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827617">
                <a:tc>
                  <a:txBody>
                    <a:bodyPr/>
                    <a:lstStyle/>
                    <a:p>
                      <a:r>
                        <a:rPr lang="en-US" sz="2000" dirty="0">
                          <a:solidFill>
                            <a:srgbClr val="FFFF00"/>
                          </a:solidFill>
                        </a:rPr>
                        <a:t>Deadline</a:t>
                      </a:r>
                    </a:p>
                  </a:txBody>
                  <a:tcPr/>
                </a:tc>
                <a:tc>
                  <a:txBody>
                    <a:bodyPr/>
                    <a:lstStyle/>
                    <a:p>
                      <a:r>
                        <a:rPr lang="en-US" sz="2000" dirty="0">
                          <a:solidFill>
                            <a:srgbClr val="FFFF00"/>
                          </a:solidFill>
                        </a:rPr>
                        <a:t>What’s due</a:t>
                      </a:r>
                    </a:p>
                  </a:txBody>
                  <a:tcPr/>
                </a:tc>
                <a:extLst>
                  <a:ext uri="{0D108BD9-81ED-4DB2-BD59-A6C34878D82A}">
                    <a16:rowId xmlns:a16="http://schemas.microsoft.com/office/drawing/2014/main" val="10000"/>
                  </a:ext>
                </a:extLst>
              </a:tr>
              <a:tr h="827617">
                <a:tc>
                  <a:txBody>
                    <a:bodyPr/>
                    <a:lstStyle/>
                    <a:p>
                      <a:r>
                        <a:rPr lang="en-US" sz="2000" dirty="0"/>
                        <a:t>August 31, 2017</a:t>
                      </a:r>
                    </a:p>
                  </a:txBody>
                  <a:tcPr/>
                </a:tc>
                <a:tc>
                  <a:txBody>
                    <a:bodyPr/>
                    <a:lstStyle/>
                    <a:p>
                      <a:r>
                        <a:rPr lang="en-US" sz="2000" dirty="0"/>
                        <a:t> States and MPO</a:t>
                      </a:r>
                      <a:r>
                        <a:rPr lang="en-US" sz="2000" baseline="0" dirty="0"/>
                        <a:t>s report </a:t>
                      </a:r>
                      <a:r>
                        <a:rPr lang="en-US" sz="2000" dirty="0"/>
                        <a:t>Initial Targets reported to FHWA</a:t>
                      </a:r>
                    </a:p>
                  </a:txBody>
                  <a:tcPr/>
                </a:tc>
                <a:extLst>
                  <a:ext uri="{0D108BD9-81ED-4DB2-BD59-A6C34878D82A}">
                    <a16:rowId xmlns:a16="http://schemas.microsoft.com/office/drawing/2014/main" val="10001"/>
                  </a:ext>
                </a:extLst>
              </a:tr>
              <a:tr h="467783">
                <a:tc>
                  <a:txBody>
                    <a:bodyPr/>
                    <a:lstStyle/>
                    <a:p>
                      <a:r>
                        <a:rPr lang="en-US" sz="2000" dirty="0"/>
                        <a:t>August</a:t>
                      </a:r>
                      <a:r>
                        <a:rPr lang="en-US" sz="2000" baseline="0" dirty="0"/>
                        <a:t> 31, 2019</a:t>
                      </a:r>
                      <a:endParaRPr lang="en-US" sz="2000" dirty="0"/>
                    </a:p>
                  </a:txBody>
                  <a:tcPr/>
                </a:tc>
                <a:tc>
                  <a:txBody>
                    <a:bodyPr/>
                    <a:lstStyle/>
                    <a:p>
                      <a:r>
                        <a:rPr lang="en-US" sz="2000" dirty="0"/>
                        <a:t>State assess</a:t>
                      </a:r>
                      <a:r>
                        <a:rPr lang="en-US" sz="2000" baseline="0" dirty="0"/>
                        <a:t> and report on progress</a:t>
                      </a:r>
                      <a:endParaRPr lang="en-US" sz="2000" dirty="0"/>
                    </a:p>
                  </a:txBody>
                  <a:tcPr/>
                </a:tc>
                <a:extLst>
                  <a:ext uri="{0D108BD9-81ED-4DB2-BD59-A6C34878D82A}">
                    <a16:rowId xmlns:a16="http://schemas.microsoft.com/office/drawing/2014/main" val="10002"/>
                  </a:ext>
                </a:extLst>
              </a:tr>
              <a:tr h="467783">
                <a:tc>
                  <a:txBody>
                    <a:bodyPr/>
                    <a:lstStyle/>
                    <a:p>
                      <a:r>
                        <a:rPr lang="en-US" sz="2000" dirty="0"/>
                        <a:t>December 2019</a:t>
                      </a:r>
                    </a:p>
                  </a:txBody>
                  <a:tcPr/>
                </a:tc>
                <a:tc>
                  <a:txBody>
                    <a:bodyPr/>
                    <a:lstStyle/>
                    <a:p>
                      <a:r>
                        <a:rPr lang="en-US" sz="2000" dirty="0"/>
                        <a:t> FHWA Assess</a:t>
                      </a:r>
                      <a:r>
                        <a:rPr lang="en-US" sz="2000" baseline="0" dirty="0"/>
                        <a:t> progress</a:t>
                      </a:r>
                      <a:endParaRPr lang="en-US" sz="20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609600" y="1905000"/>
            <a:ext cx="7985930" cy="1200329"/>
          </a:xfrm>
          <a:prstGeom prst="rect">
            <a:avLst/>
          </a:prstGeom>
          <a:noFill/>
        </p:spPr>
        <p:txBody>
          <a:bodyPr wrap="none" rtlCol="0">
            <a:spAutoFit/>
          </a:bodyPr>
          <a:lstStyle/>
          <a:p>
            <a:r>
              <a:rPr lang="en-US" sz="2400" dirty="0"/>
              <a:t>Safety performance measure includes a total reduction of</a:t>
            </a:r>
          </a:p>
          <a:p>
            <a:r>
              <a:rPr lang="en-US" sz="2400" dirty="0"/>
              <a:t> bicycle and pedestrians fatalities and serious injuries</a:t>
            </a:r>
          </a:p>
          <a:p>
            <a:endParaRPr lang="en-US" dirty="0"/>
          </a:p>
          <a:p>
            <a:endParaRPr lang="en-US" dirty="0"/>
          </a:p>
        </p:txBody>
      </p:sp>
    </p:spTree>
    <p:extLst>
      <p:ext uri="{BB962C8B-B14F-4D97-AF65-F5344CB8AC3E}">
        <p14:creationId xmlns:p14="http://schemas.microsoft.com/office/powerpoint/2010/main" val="429870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psing TA fund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00" y="307863"/>
            <a:ext cx="8553312" cy="6110563"/>
          </a:xfrm>
          <a:prstGeom prst="rect">
            <a:avLst/>
          </a:prstGeom>
        </p:spPr>
      </p:pic>
      <p:pic>
        <p:nvPicPr>
          <p:cNvPr id="5" name="Picture 4" descr="Screen Shot 2017-06-23 at 3.35.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4147" y="5104207"/>
            <a:ext cx="1869854" cy="1663999"/>
          </a:xfrm>
          <a:prstGeom prst="rect">
            <a:avLst/>
          </a:prstGeom>
        </p:spPr>
      </p:pic>
    </p:spTree>
    <p:extLst>
      <p:ext uri="{BB962C8B-B14F-4D97-AF65-F5344CB8AC3E}">
        <p14:creationId xmlns:p14="http://schemas.microsoft.com/office/powerpoint/2010/main" val="244708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63079" y="290097"/>
            <a:ext cx="2712237" cy="461665"/>
          </a:xfrm>
          <a:prstGeom prst="rect">
            <a:avLst/>
          </a:prstGeom>
          <a:solidFill>
            <a:schemeClr val="tx1"/>
          </a:solidFill>
          <a:ln>
            <a:solidFill>
              <a:srgbClr val="FF0000"/>
            </a:solidFill>
          </a:ln>
        </p:spPr>
        <p:txBody>
          <a:bodyPr wrap="square" rtlCol="0">
            <a:spAutoFit/>
          </a:bodyPr>
          <a:lstStyle/>
          <a:p>
            <a:r>
              <a:rPr lang="en-US" sz="2400" dirty="0">
                <a:solidFill>
                  <a:schemeClr val="bg1"/>
                </a:solidFill>
              </a:rPr>
              <a:t>State TA funds</a:t>
            </a:r>
          </a:p>
        </p:txBody>
      </p:sp>
      <p:sp>
        <p:nvSpPr>
          <p:cNvPr id="6" name="TextBox 5"/>
          <p:cNvSpPr txBox="1"/>
          <p:nvPr/>
        </p:nvSpPr>
        <p:spPr>
          <a:xfrm>
            <a:off x="2194874" y="1305194"/>
            <a:ext cx="4358392" cy="830997"/>
          </a:xfrm>
          <a:prstGeom prst="rect">
            <a:avLst/>
          </a:prstGeom>
          <a:solidFill>
            <a:schemeClr val="tx1"/>
          </a:solidFill>
          <a:ln>
            <a:solidFill>
              <a:srgbClr val="FF0000"/>
            </a:solidFill>
          </a:ln>
        </p:spPr>
        <p:txBody>
          <a:bodyPr wrap="square" rtlCol="0">
            <a:spAutoFit/>
          </a:bodyPr>
          <a:lstStyle/>
          <a:p>
            <a:pPr algn="ctr"/>
            <a:r>
              <a:rPr lang="en-US" sz="2400" dirty="0">
                <a:solidFill>
                  <a:schemeClr val="bg1"/>
                </a:solidFill>
              </a:rPr>
              <a:t>Recreational Trails funds</a:t>
            </a:r>
          </a:p>
          <a:p>
            <a:pPr algn="ctr"/>
            <a:r>
              <a:rPr lang="en-US" sz="2400" dirty="0">
                <a:solidFill>
                  <a:schemeClr val="bg1"/>
                </a:solidFill>
              </a:rPr>
              <a:t> come off the top</a:t>
            </a:r>
          </a:p>
        </p:txBody>
      </p:sp>
      <p:sp>
        <p:nvSpPr>
          <p:cNvPr id="7" name="TextBox 6"/>
          <p:cNvSpPr txBox="1"/>
          <p:nvPr/>
        </p:nvSpPr>
        <p:spPr>
          <a:xfrm>
            <a:off x="454652" y="2649049"/>
            <a:ext cx="2595207" cy="830997"/>
          </a:xfrm>
          <a:prstGeom prst="rect">
            <a:avLst/>
          </a:prstGeom>
          <a:solidFill>
            <a:schemeClr val="tx1"/>
          </a:solidFill>
          <a:ln>
            <a:solidFill>
              <a:srgbClr val="FF0000"/>
            </a:solidFill>
          </a:ln>
        </p:spPr>
        <p:txBody>
          <a:bodyPr wrap="square" rtlCol="0">
            <a:spAutoFit/>
          </a:bodyPr>
          <a:lstStyle/>
          <a:p>
            <a:r>
              <a:rPr lang="en-US" sz="2400" dirty="0">
                <a:solidFill>
                  <a:schemeClr val="bg1"/>
                </a:solidFill>
              </a:rPr>
              <a:t>50% Based on population </a:t>
            </a:r>
          </a:p>
        </p:txBody>
      </p:sp>
      <p:sp>
        <p:nvSpPr>
          <p:cNvPr id="8" name="TextBox 7"/>
          <p:cNvSpPr txBox="1"/>
          <p:nvPr/>
        </p:nvSpPr>
        <p:spPr>
          <a:xfrm>
            <a:off x="1348278" y="3850517"/>
            <a:ext cx="3088501" cy="923330"/>
          </a:xfrm>
          <a:prstGeom prst="rect">
            <a:avLst/>
          </a:prstGeom>
          <a:solidFill>
            <a:schemeClr val="tx1"/>
          </a:solidFill>
          <a:ln>
            <a:solidFill>
              <a:srgbClr val="FF0000"/>
            </a:solidFill>
          </a:ln>
        </p:spPr>
        <p:txBody>
          <a:bodyPr wrap="square" rtlCol="0">
            <a:spAutoFit/>
          </a:bodyPr>
          <a:lstStyle/>
          <a:p>
            <a:r>
              <a:rPr lang="en-US" dirty="0">
                <a:solidFill>
                  <a:schemeClr val="bg1"/>
                </a:solidFill>
              </a:rPr>
              <a:t>MPOs with population &gt;200,000- get funding to run a competitive process</a:t>
            </a:r>
          </a:p>
        </p:txBody>
      </p:sp>
      <p:sp>
        <p:nvSpPr>
          <p:cNvPr id="9" name="TextBox 8"/>
          <p:cNvSpPr txBox="1"/>
          <p:nvPr/>
        </p:nvSpPr>
        <p:spPr>
          <a:xfrm>
            <a:off x="1348278" y="5131904"/>
            <a:ext cx="2383006" cy="646331"/>
          </a:xfrm>
          <a:prstGeom prst="rect">
            <a:avLst/>
          </a:prstGeom>
          <a:solidFill>
            <a:schemeClr val="tx1"/>
          </a:solidFill>
          <a:ln>
            <a:solidFill>
              <a:srgbClr val="FF0000"/>
            </a:solidFill>
          </a:ln>
        </p:spPr>
        <p:txBody>
          <a:bodyPr wrap="square" rtlCol="0">
            <a:spAutoFit/>
          </a:bodyPr>
          <a:lstStyle/>
          <a:p>
            <a:r>
              <a:rPr lang="en-US" dirty="0">
                <a:solidFill>
                  <a:schemeClr val="bg1"/>
                </a:solidFill>
              </a:rPr>
              <a:t>&lt;200,000 population (run by the state DOT)</a:t>
            </a:r>
          </a:p>
        </p:txBody>
      </p:sp>
      <p:sp>
        <p:nvSpPr>
          <p:cNvPr id="10" name="TextBox 9"/>
          <p:cNvSpPr txBox="1"/>
          <p:nvPr/>
        </p:nvSpPr>
        <p:spPr>
          <a:xfrm>
            <a:off x="1348278" y="6084050"/>
            <a:ext cx="2445716" cy="646331"/>
          </a:xfrm>
          <a:prstGeom prst="rect">
            <a:avLst/>
          </a:prstGeom>
          <a:solidFill>
            <a:schemeClr val="tx1"/>
          </a:solidFill>
          <a:ln>
            <a:solidFill>
              <a:srgbClr val="FF0000"/>
            </a:solidFill>
          </a:ln>
        </p:spPr>
        <p:txBody>
          <a:bodyPr wrap="square" rtlCol="0">
            <a:spAutoFit/>
          </a:bodyPr>
          <a:lstStyle/>
          <a:p>
            <a:r>
              <a:rPr lang="en-US" dirty="0">
                <a:solidFill>
                  <a:schemeClr val="bg1"/>
                </a:solidFill>
              </a:rPr>
              <a:t>&lt; 5000 Population </a:t>
            </a:r>
          </a:p>
          <a:p>
            <a:r>
              <a:rPr lang="en-US" dirty="0">
                <a:solidFill>
                  <a:schemeClr val="bg1"/>
                </a:solidFill>
              </a:rPr>
              <a:t>(run by the state DOT)</a:t>
            </a:r>
          </a:p>
        </p:txBody>
      </p:sp>
      <p:sp>
        <p:nvSpPr>
          <p:cNvPr id="11" name="TextBox 10"/>
          <p:cNvSpPr txBox="1"/>
          <p:nvPr/>
        </p:nvSpPr>
        <p:spPr>
          <a:xfrm>
            <a:off x="5589088" y="2511481"/>
            <a:ext cx="2602493" cy="1200328"/>
          </a:xfrm>
          <a:prstGeom prst="rect">
            <a:avLst/>
          </a:prstGeom>
          <a:solidFill>
            <a:schemeClr val="tx1"/>
          </a:solidFill>
          <a:ln>
            <a:solidFill>
              <a:srgbClr val="FF0000"/>
            </a:solidFill>
          </a:ln>
        </p:spPr>
        <p:txBody>
          <a:bodyPr wrap="square" rtlCol="0">
            <a:spAutoFit/>
          </a:bodyPr>
          <a:lstStyle/>
          <a:p>
            <a:r>
              <a:rPr lang="en-US" sz="2400" dirty="0">
                <a:solidFill>
                  <a:schemeClr val="bg1"/>
                </a:solidFill>
              </a:rPr>
              <a:t>50% in competitive process run by the state</a:t>
            </a:r>
          </a:p>
        </p:txBody>
      </p:sp>
      <p:sp>
        <p:nvSpPr>
          <p:cNvPr id="12" name="TextBox 11"/>
          <p:cNvSpPr txBox="1"/>
          <p:nvPr/>
        </p:nvSpPr>
        <p:spPr>
          <a:xfrm>
            <a:off x="5589088" y="4811722"/>
            <a:ext cx="2602493" cy="923330"/>
          </a:xfrm>
          <a:prstGeom prst="rect">
            <a:avLst/>
          </a:prstGeom>
          <a:solidFill>
            <a:schemeClr val="tx1"/>
          </a:solidFill>
          <a:ln>
            <a:solidFill>
              <a:srgbClr val="FF0000"/>
            </a:solidFill>
          </a:ln>
        </p:spPr>
        <p:txBody>
          <a:bodyPr wrap="square" rtlCol="0">
            <a:spAutoFit/>
          </a:bodyPr>
          <a:lstStyle/>
          <a:p>
            <a:r>
              <a:rPr lang="en-US" dirty="0">
                <a:solidFill>
                  <a:schemeClr val="bg1"/>
                </a:solidFill>
              </a:rPr>
              <a:t>State can transfer funds to other highway programs</a:t>
            </a:r>
          </a:p>
        </p:txBody>
      </p:sp>
      <p:sp>
        <p:nvSpPr>
          <p:cNvPr id="13" name="Down Arrow 12"/>
          <p:cNvSpPr/>
          <p:nvPr/>
        </p:nvSpPr>
        <p:spPr>
          <a:xfrm>
            <a:off x="4091869" y="860648"/>
            <a:ext cx="423297" cy="251752"/>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Down Arrow 14"/>
          <p:cNvSpPr/>
          <p:nvPr/>
        </p:nvSpPr>
        <p:spPr>
          <a:xfrm>
            <a:off x="4107548" y="2257908"/>
            <a:ext cx="423297" cy="72127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Left-Right Arrow 15"/>
          <p:cNvSpPr/>
          <p:nvPr/>
        </p:nvSpPr>
        <p:spPr>
          <a:xfrm>
            <a:off x="3402053" y="2649049"/>
            <a:ext cx="1865643" cy="518293"/>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ight Arrow 17"/>
          <p:cNvSpPr/>
          <p:nvPr/>
        </p:nvSpPr>
        <p:spPr>
          <a:xfrm>
            <a:off x="658462" y="4092702"/>
            <a:ext cx="611426" cy="43903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ight Arrow 18"/>
          <p:cNvSpPr/>
          <p:nvPr/>
        </p:nvSpPr>
        <p:spPr>
          <a:xfrm flipV="1">
            <a:off x="610875" y="5209832"/>
            <a:ext cx="611426" cy="49047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Bent-Up Arrow 16"/>
          <p:cNvSpPr/>
          <p:nvPr/>
        </p:nvSpPr>
        <p:spPr>
          <a:xfrm rot="5400000">
            <a:off x="-754471" y="4706022"/>
            <a:ext cx="3249157" cy="799561"/>
          </a:xfrm>
          <a:prstGeom prst="ben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553266" y="4092702"/>
            <a:ext cx="517362" cy="369332"/>
          </a:xfrm>
          <a:prstGeom prst="rect">
            <a:avLst/>
          </a:prstGeom>
          <a:solidFill>
            <a:srgbClr val="FFFFFF"/>
          </a:solidFill>
          <a:ln>
            <a:solidFill>
              <a:srgbClr val="FF0000"/>
            </a:solidFill>
          </a:ln>
        </p:spPr>
        <p:txBody>
          <a:bodyPr wrap="square" rtlCol="0">
            <a:spAutoFit/>
          </a:bodyPr>
          <a:lstStyle/>
          <a:p>
            <a:r>
              <a:rPr lang="en-US" dirty="0">
                <a:solidFill>
                  <a:schemeClr val="bg1"/>
                </a:solidFill>
              </a:rPr>
              <a:t>OR</a:t>
            </a:r>
          </a:p>
        </p:txBody>
      </p:sp>
    </p:spTree>
    <p:extLst>
      <p:ext uri="{BB962C8B-B14F-4D97-AF65-F5344CB8AC3E}">
        <p14:creationId xmlns:p14="http://schemas.microsoft.com/office/powerpoint/2010/main" val="362858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 funding.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7" b="-939"/>
          <a:stretch/>
        </p:blipFill>
        <p:spPr>
          <a:xfrm>
            <a:off x="457200" y="454718"/>
            <a:ext cx="8229600" cy="5932885"/>
          </a:xfrm>
        </p:spPr>
      </p:pic>
      <p:pic>
        <p:nvPicPr>
          <p:cNvPr id="5" name="Picture 4" descr="Screen Shot 2017-06-23 at 3.37.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071" y="5066586"/>
            <a:ext cx="1948865" cy="1667948"/>
          </a:xfrm>
          <a:prstGeom prst="rect">
            <a:avLst/>
          </a:prstGeom>
        </p:spPr>
      </p:pic>
    </p:spTree>
    <p:extLst>
      <p:ext uri="{BB962C8B-B14F-4D97-AF65-F5344CB8AC3E}">
        <p14:creationId xmlns:p14="http://schemas.microsoft.com/office/powerpoint/2010/main" val="3534015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yclists-capitol-grid.jpg"/>
          <p:cNvPicPr>
            <a:picLocks noGrp="1" noChangeAspect="1"/>
          </p:cNvPicPr>
          <p:nvPr>
            <p:ph idx="1"/>
          </p:nvPr>
        </p:nvPicPr>
        <p:blipFill>
          <a:blip r:embed="rId2">
            <a:extLst>
              <a:ext uri="{28A0092B-C50C-407E-A947-70E740481C1C}">
                <a14:useLocalDpi xmlns:a14="http://schemas.microsoft.com/office/drawing/2010/main" val="0"/>
              </a:ext>
            </a:extLst>
          </a:blip>
          <a:srcRect t="5188" b="5188"/>
          <a:stretch>
            <a:fillRect/>
          </a:stretch>
        </p:blipFill>
        <p:spPr>
          <a:xfrm>
            <a:off x="0" y="0"/>
            <a:ext cx="9144000" cy="4594213"/>
          </a:xfrm>
        </p:spPr>
      </p:pic>
      <p:sp>
        <p:nvSpPr>
          <p:cNvPr id="5" name="TextBox 4"/>
          <p:cNvSpPr txBox="1"/>
          <p:nvPr/>
        </p:nvSpPr>
        <p:spPr>
          <a:xfrm>
            <a:off x="1881320" y="5158690"/>
            <a:ext cx="4743807" cy="1261884"/>
          </a:xfrm>
          <a:prstGeom prst="rect">
            <a:avLst/>
          </a:prstGeom>
          <a:noFill/>
        </p:spPr>
        <p:txBody>
          <a:bodyPr wrap="none" rtlCol="0">
            <a:spAutoFit/>
          </a:bodyPr>
          <a:lstStyle/>
          <a:p>
            <a:pPr algn="ctr"/>
            <a:r>
              <a:rPr lang="en-US" sz="4400" dirty="0">
                <a:solidFill>
                  <a:srgbClr val="FFFF00"/>
                </a:solidFill>
              </a:rPr>
              <a:t>Fall 2017 </a:t>
            </a:r>
          </a:p>
          <a:p>
            <a:pPr algn="ctr"/>
            <a:r>
              <a:rPr lang="en-US" sz="3200" dirty="0">
                <a:solidFill>
                  <a:srgbClr val="FFFF00"/>
                </a:solidFill>
              </a:rPr>
              <a:t>Tax Reform and the Budget</a:t>
            </a:r>
          </a:p>
        </p:txBody>
      </p:sp>
    </p:spTree>
    <p:extLst>
      <p:ext uri="{BB962C8B-B14F-4D97-AF65-F5344CB8AC3E}">
        <p14:creationId xmlns:p14="http://schemas.microsoft.com/office/powerpoint/2010/main" val="736419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Congressional Schedule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9871468"/>
              </p:ext>
            </p:extLst>
          </p:nvPr>
        </p:nvGraphicFramePr>
        <p:xfrm>
          <a:off x="457200" y="1600200"/>
          <a:ext cx="8229600" cy="3027680"/>
        </p:xfrm>
        <a:graphic>
          <a:graphicData uri="http://schemas.openxmlformats.org/drawingml/2006/table">
            <a:tbl>
              <a:tblPr firstRow="1" bandRow="1">
                <a:tableStyleId>{5C22544A-7EE6-4342-B048-85BDC9FD1C3A}</a:tableStyleId>
              </a:tblPr>
              <a:tblGrid>
                <a:gridCol w="1139551">
                  <a:extLst>
                    <a:ext uri="{9D8B030D-6E8A-4147-A177-3AD203B41FA5}">
                      <a16:colId xmlns:a16="http://schemas.microsoft.com/office/drawing/2014/main" val="20000"/>
                    </a:ext>
                  </a:extLst>
                </a:gridCol>
                <a:gridCol w="629478">
                  <a:extLst>
                    <a:ext uri="{9D8B030D-6E8A-4147-A177-3AD203B41FA5}">
                      <a16:colId xmlns:a16="http://schemas.microsoft.com/office/drawing/2014/main" val="20001"/>
                    </a:ext>
                  </a:extLst>
                </a:gridCol>
                <a:gridCol w="699851">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695932">
                  <a:extLst>
                    <a:ext uri="{9D8B030D-6E8A-4147-A177-3AD203B41FA5}">
                      <a16:colId xmlns:a16="http://schemas.microsoft.com/office/drawing/2014/main" val="20007"/>
                    </a:ext>
                  </a:extLst>
                </a:gridCol>
                <a:gridCol w="949988">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370840">
                <a:tc>
                  <a:txBody>
                    <a:bodyPr/>
                    <a:lstStyle/>
                    <a:p>
                      <a:r>
                        <a:rPr lang="en-US" dirty="0"/>
                        <a:t>Issue</a:t>
                      </a:r>
                    </a:p>
                  </a:txBody>
                  <a:tcPr/>
                </a:tc>
                <a:tc>
                  <a:txBody>
                    <a:bodyPr/>
                    <a:lstStyle/>
                    <a:p>
                      <a:r>
                        <a:rPr lang="en-US" dirty="0"/>
                        <a:t>July</a:t>
                      </a:r>
                    </a:p>
                  </a:txBody>
                  <a:tcPr/>
                </a:tc>
                <a:tc>
                  <a:txBody>
                    <a:bodyPr/>
                    <a:lstStyle/>
                    <a:p>
                      <a:r>
                        <a:rPr lang="en-US" dirty="0"/>
                        <a:t>Aug</a:t>
                      </a:r>
                    </a:p>
                  </a:txBody>
                  <a:tcPr/>
                </a:tc>
                <a:tc>
                  <a:txBody>
                    <a:bodyPr/>
                    <a:lstStyle/>
                    <a:p>
                      <a:r>
                        <a:rPr lang="en-US" dirty="0"/>
                        <a:t>Sept</a:t>
                      </a:r>
                    </a:p>
                  </a:txBody>
                  <a:tcPr/>
                </a:tc>
                <a:tc>
                  <a:txBody>
                    <a:bodyPr/>
                    <a:lstStyle/>
                    <a:p>
                      <a:r>
                        <a:rPr lang="en-US" dirty="0"/>
                        <a:t>Oct</a:t>
                      </a:r>
                    </a:p>
                  </a:txBody>
                  <a:tcPr/>
                </a:tc>
                <a:tc>
                  <a:txBody>
                    <a:bodyPr/>
                    <a:lstStyle/>
                    <a:p>
                      <a:r>
                        <a:rPr lang="en-US" dirty="0"/>
                        <a:t>Nov</a:t>
                      </a:r>
                    </a:p>
                  </a:txBody>
                  <a:tcPr/>
                </a:tc>
                <a:tc>
                  <a:txBody>
                    <a:bodyPr/>
                    <a:lstStyle/>
                    <a:p>
                      <a:r>
                        <a:rPr lang="en-US" dirty="0"/>
                        <a:t>Dec</a:t>
                      </a:r>
                    </a:p>
                  </a:txBody>
                  <a:tcPr/>
                </a:tc>
                <a:tc>
                  <a:txBody>
                    <a:bodyPr/>
                    <a:lstStyle/>
                    <a:p>
                      <a:r>
                        <a:rPr lang="en-US" dirty="0"/>
                        <a:t>Jan</a:t>
                      </a:r>
                    </a:p>
                  </a:txBody>
                  <a:tcPr/>
                </a:tc>
                <a:tc>
                  <a:txBody>
                    <a:bodyPr/>
                    <a:lstStyle/>
                    <a:p>
                      <a:r>
                        <a:rPr lang="en-US" dirty="0"/>
                        <a:t>Feb </a:t>
                      </a:r>
                    </a:p>
                  </a:txBody>
                  <a:tcPr/>
                </a:tc>
                <a:tc>
                  <a:txBody>
                    <a:bodyPr/>
                    <a:lstStyle/>
                    <a:p>
                      <a:r>
                        <a:rPr lang="en-US" dirty="0"/>
                        <a:t>Mar</a:t>
                      </a:r>
                    </a:p>
                  </a:txBody>
                  <a:tcPr/>
                </a:tc>
                <a:extLst>
                  <a:ext uri="{0D108BD9-81ED-4DB2-BD59-A6C34878D82A}">
                    <a16:rowId xmlns:a16="http://schemas.microsoft.com/office/drawing/2014/main" val="10000"/>
                  </a:ext>
                </a:extLst>
              </a:tr>
              <a:tr h="370840">
                <a:tc>
                  <a:txBody>
                    <a:bodyPr/>
                    <a:lstStyle/>
                    <a:p>
                      <a:r>
                        <a:rPr lang="en-US" dirty="0"/>
                        <a:t>Budget</a:t>
                      </a:r>
                    </a:p>
                  </a:txBody>
                  <a:tcPr/>
                </a:tc>
                <a:tc>
                  <a:txBody>
                    <a:bodyPr/>
                    <a:lstStyle/>
                    <a:p>
                      <a:endParaRPr lang="en-US" dirty="0"/>
                    </a:p>
                  </a:txBody>
                  <a:tcPr>
                    <a:solidFill>
                      <a:srgbClr val="C0504D"/>
                    </a:solidFill>
                  </a:tcPr>
                </a:tc>
                <a:tc>
                  <a:txBody>
                    <a:bodyPr/>
                    <a:lstStyle/>
                    <a:p>
                      <a:endParaRPr lang="en-US" dirty="0"/>
                    </a:p>
                  </a:txBody>
                  <a:tcPr>
                    <a:solidFill>
                      <a:srgbClr val="C0504D"/>
                    </a:solidFill>
                  </a:tcPr>
                </a:tc>
                <a:tc>
                  <a:txBody>
                    <a:bodyPr/>
                    <a:lstStyle/>
                    <a:p>
                      <a:endParaRPr lang="en-US" dirty="0"/>
                    </a:p>
                  </a:txBody>
                  <a:tcPr>
                    <a:solidFill>
                      <a:srgbClr val="C0504D"/>
                    </a:solidFill>
                  </a:tcPr>
                </a:tc>
                <a:tc>
                  <a:txBody>
                    <a:bodyPr/>
                    <a:lstStyle/>
                    <a:p>
                      <a:endParaRPr lang="en-US" dirty="0"/>
                    </a:p>
                  </a:txBody>
                  <a:tcPr>
                    <a:pattFill prst="lgCheck">
                      <a:fgClr>
                        <a:srgbClr val="C0504D"/>
                      </a:fgClr>
                      <a:bgClr>
                        <a:prstClr val="white"/>
                      </a:bgClr>
                    </a:pattFill>
                  </a:tcPr>
                </a:tc>
                <a:tc>
                  <a:txBody>
                    <a:bodyPr/>
                    <a:lstStyle/>
                    <a:p>
                      <a:endParaRPr lang="en-US" dirty="0"/>
                    </a:p>
                  </a:txBody>
                  <a:tcPr>
                    <a:pattFill prst="lgCheck">
                      <a:fgClr>
                        <a:srgbClr val="C0504D"/>
                      </a:fgClr>
                      <a:bgClr>
                        <a:prstClr val="white"/>
                      </a:bgClr>
                    </a:pattFill>
                  </a:tcPr>
                </a:tc>
                <a:tc>
                  <a:txBody>
                    <a:bodyPr/>
                    <a:lstStyle/>
                    <a:p>
                      <a:endParaRPr lang="en-US" dirty="0"/>
                    </a:p>
                  </a:txBody>
                  <a:tcPr>
                    <a:pattFill prst="lgCheck">
                      <a:fgClr>
                        <a:srgbClr val="C0504D"/>
                      </a:fgClr>
                      <a:bgClr>
                        <a:prstClr val="white"/>
                      </a:bgClr>
                    </a:pattFill>
                  </a:tcPr>
                </a:tc>
                <a:tc>
                  <a:txBody>
                    <a:bodyPr/>
                    <a:lstStyle/>
                    <a:p>
                      <a:endParaRPr lang="en-US" dirty="0"/>
                    </a:p>
                  </a:txBody>
                  <a:tcPr>
                    <a:pattFill prst="lgCheck">
                      <a:fgClr>
                        <a:srgbClr val="C0504D"/>
                      </a:fgClr>
                      <a:bgClr>
                        <a:prstClr val="white"/>
                      </a:bgClr>
                    </a:pattFill>
                  </a:tcPr>
                </a:tc>
                <a:tc>
                  <a:txBody>
                    <a:bodyPr/>
                    <a:lstStyle/>
                    <a:p>
                      <a:endParaRPr lang="en-US" dirty="0"/>
                    </a:p>
                  </a:txBody>
                  <a:tcPr>
                    <a:pattFill prst="lgCheck">
                      <a:fgClr>
                        <a:srgbClr val="C0504D"/>
                      </a:fgClr>
                      <a:bgClr>
                        <a:prstClr val="white"/>
                      </a:bgClr>
                    </a:pattFill>
                  </a:tcPr>
                </a:tc>
                <a:tc>
                  <a:txBody>
                    <a:bodyPr/>
                    <a:lstStyle/>
                    <a:p>
                      <a:endParaRPr lang="en-US" dirty="0"/>
                    </a:p>
                  </a:txBody>
                  <a:tcPr>
                    <a:pattFill prst="lgCheck">
                      <a:fgClr>
                        <a:srgbClr val="C0504D"/>
                      </a:fgClr>
                      <a:bgClr>
                        <a:prstClr val="white"/>
                      </a:bgClr>
                    </a:pattFill>
                  </a:tcPr>
                </a:tc>
                <a:extLst>
                  <a:ext uri="{0D108BD9-81ED-4DB2-BD59-A6C34878D82A}">
                    <a16:rowId xmlns:a16="http://schemas.microsoft.com/office/drawing/2014/main" val="10001"/>
                  </a:ext>
                </a:extLst>
              </a:tr>
              <a:tr h="198265">
                <a:tc>
                  <a:txBody>
                    <a:bodyPr/>
                    <a:lstStyle/>
                    <a:p>
                      <a:endParaRPr lang="en-US" dirty="0"/>
                    </a:p>
                  </a:txBody>
                  <a:tcPr>
                    <a:solidFill>
                      <a:schemeClr val="tx1">
                        <a:lumMod val="85000"/>
                      </a:schemeClr>
                    </a:solidFill>
                  </a:tcPr>
                </a:tc>
                <a:tc>
                  <a:txBody>
                    <a:bodyPr/>
                    <a:lstStyle/>
                    <a:p>
                      <a:endParaRPr lang="en-US" dirty="0"/>
                    </a:p>
                  </a:txBody>
                  <a:tcPr>
                    <a:solidFill>
                      <a:schemeClr val="tx1">
                        <a:lumMod val="85000"/>
                      </a:schemeClr>
                    </a:solidFill>
                  </a:tcPr>
                </a:tc>
                <a:tc>
                  <a:txBody>
                    <a:bodyPr/>
                    <a:lstStyle/>
                    <a:p>
                      <a:endParaRPr lang="en-US" dirty="0"/>
                    </a:p>
                  </a:txBody>
                  <a:tcPr>
                    <a:solidFill>
                      <a:schemeClr val="tx1">
                        <a:lumMod val="85000"/>
                      </a:schemeClr>
                    </a:solidFill>
                  </a:tcPr>
                </a:tc>
                <a:tc>
                  <a:txBody>
                    <a:bodyPr/>
                    <a:lstStyle/>
                    <a:p>
                      <a:endParaRPr lang="en-US" dirty="0"/>
                    </a:p>
                  </a:txBody>
                  <a:tcPr>
                    <a:solidFill>
                      <a:schemeClr val="tx1">
                        <a:lumMod val="85000"/>
                      </a:schemeClr>
                    </a:solidFill>
                  </a:tcPr>
                </a:tc>
                <a:tc>
                  <a:txBody>
                    <a:bodyPr/>
                    <a:lstStyle/>
                    <a:p>
                      <a:endParaRPr lang="en-US" dirty="0"/>
                    </a:p>
                  </a:txBody>
                  <a:tcPr>
                    <a:solidFill>
                      <a:schemeClr val="tx1">
                        <a:lumMod val="85000"/>
                      </a:schemeClr>
                    </a:solidFill>
                  </a:tcPr>
                </a:tc>
                <a:tc>
                  <a:txBody>
                    <a:bodyPr/>
                    <a:lstStyle/>
                    <a:p>
                      <a:endParaRPr lang="en-US" dirty="0"/>
                    </a:p>
                  </a:txBody>
                  <a:tcPr>
                    <a:solidFill>
                      <a:schemeClr val="tx1">
                        <a:lumMod val="85000"/>
                      </a:schemeClr>
                    </a:solidFill>
                  </a:tcPr>
                </a:tc>
                <a:tc>
                  <a:txBody>
                    <a:bodyPr/>
                    <a:lstStyle/>
                    <a:p>
                      <a:endParaRPr lang="en-US" dirty="0"/>
                    </a:p>
                  </a:txBody>
                  <a:tcPr>
                    <a:solidFill>
                      <a:schemeClr val="tx1">
                        <a:lumMod val="85000"/>
                      </a:schemeClr>
                    </a:solidFill>
                  </a:tcPr>
                </a:tc>
                <a:tc>
                  <a:txBody>
                    <a:bodyPr/>
                    <a:lstStyle/>
                    <a:p>
                      <a:endParaRPr lang="en-US" dirty="0"/>
                    </a:p>
                  </a:txBody>
                  <a:tcPr>
                    <a:solidFill>
                      <a:schemeClr val="tx1">
                        <a:lumMod val="85000"/>
                      </a:schemeClr>
                    </a:solidFill>
                  </a:tcPr>
                </a:tc>
                <a:tc>
                  <a:txBody>
                    <a:bodyPr/>
                    <a:lstStyle/>
                    <a:p>
                      <a:endParaRPr lang="en-US" dirty="0"/>
                    </a:p>
                  </a:txBody>
                  <a:tcPr>
                    <a:solidFill>
                      <a:schemeClr val="tx1">
                        <a:lumMod val="85000"/>
                      </a:schemeClr>
                    </a:solidFill>
                  </a:tcPr>
                </a:tc>
                <a:tc>
                  <a:txBody>
                    <a:bodyPr/>
                    <a:lstStyle/>
                    <a:p>
                      <a:endParaRPr lang="en-US" dirty="0"/>
                    </a:p>
                  </a:txBody>
                  <a:tcPr>
                    <a:solidFill>
                      <a:schemeClr val="tx1">
                        <a:lumMod val="85000"/>
                      </a:schemeClr>
                    </a:solidFill>
                  </a:tcPr>
                </a:tc>
                <a:extLst>
                  <a:ext uri="{0D108BD9-81ED-4DB2-BD59-A6C34878D82A}">
                    <a16:rowId xmlns:a16="http://schemas.microsoft.com/office/drawing/2014/main" val="10002"/>
                  </a:ext>
                </a:extLst>
              </a:tr>
              <a:tr h="370840">
                <a:tc>
                  <a:txBody>
                    <a:bodyPr/>
                    <a:lstStyle/>
                    <a:p>
                      <a:r>
                        <a:rPr lang="en-US" dirty="0"/>
                        <a:t>Health care</a:t>
                      </a:r>
                    </a:p>
                  </a:txBody>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pattFill prst="smCheck">
                      <a:fgClr>
                        <a:srgbClr val="008000"/>
                      </a:fgClr>
                      <a:bgClr>
                        <a:prstClr val="white"/>
                      </a:bgClr>
                    </a:pattFill>
                  </a:tcPr>
                </a:tc>
                <a:tc>
                  <a:txBody>
                    <a:bodyPr/>
                    <a:lstStyle/>
                    <a:p>
                      <a:endParaRPr lang="en-US" dirty="0"/>
                    </a:p>
                  </a:txBody>
                  <a:tcPr>
                    <a:pattFill prst="smCheck">
                      <a:fgClr>
                        <a:srgbClr val="008000"/>
                      </a:fgClr>
                      <a:bgClr>
                        <a:prstClr val="white"/>
                      </a:bgClr>
                    </a:pattFill>
                  </a:tcPr>
                </a:tc>
                <a:tc>
                  <a:txBody>
                    <a:bodyPr/>
                    <a:lstStyle/>
                    <a:p>
                      <a:endParaRPr lang="en-US" dirty="0"/>
                    </a:p>
                  </a:txBody>
                  <a:tcPr>
                    <a:pattFill prst="smCheck">
                      <a:fgClr>
                        <a:srgbClr val="008000"/>
                      </a:fgClr>
                      <a:bgClr>
                        <a:prstClr val="white"/>
                      </a:bgClr>
                    </a:pattFill>
                  </a:tcPr>
                </a:tc>
                <a:tc>
                  <a:txBody>
                    <a:bodyPr/>
                    <a:lstStyle/>
                    <a:p>
                      <a:endParaRPr lang="en-US" dirty="0"/>
                    </a:p>
                  </a:txBody>
                  <a:tcPr>
                    <a:pattFill prst="smCheck">
                      <a:fgClr>
                        <a:srgbClr val="008000"/>
                      </a:fgClr>
                      <a:bgClr>
                        <a:prstClr val="white"/>
                      </a:bgClr>
                    </a:pattFill>
                  </a:tcPr>
                </a:tc>
                <a:tc>
                  <a:txBody>
                    <a:bodyPr/>
                    <a:lstStyle/>
                    <a:p>
                      <a:endParaRPr lang="en-US" dirty="0"/>
                    </a:p>
                  </a:txBody>
                  <a:tcPr>
                    <a:solidFill>
                      <a:schemeClr val="tx1">
                        <a:lumMod val="85000"/>
                      </a:schemeClr>
                    </a:solidFill>
                  </a:tcPr>
                </a:tc>
                <a:tc>
                  <a:txBody>
                    <a:bodyPr/>
                    <a:lstStyle/>
                    <a:p>
                      <a:endParaRPr lang="en-US" dirty="0"/>
                    </a:p>
                  </a:txBody>
                  <a:tcPr>
                    <a:solidFill>
                      <a:schemeClr val="tx1">
                        <a:lumMod val="85000"/>
                      </a:schemeClr>
                    </a:solidFill>
                  </a:tcPr>
                </a:tc>
                <a:tc>
                  <a:txBody>
                    <a:bodyPr/>
                    <a:lstStyle/>
                    <a:p>
                      <a:endParaRPr lang="en-US" dirty="0"/>
                    </a:p>
                  </a:txBody>
                  <a:tcPr>
                    <a:solidFill>
                      <a:schemeClr val="tx1">
                        <a:lumMod val="85000"/>
                      </a:schemeClr>
                    </a:solidFill>
                  </a:tcPr>
                </a:tc>
                <a:extLst>
                  <a:ext uri="{0D108BD9-81ED-4DB2-BD59-A6C34878D82A}">
                    <a16:rowId xmlns:a16="http://schemas.microsoft.com/office/drawing/2014/main" val="10003"/>
                  </a:ext>
                </a:extLst>
              </a:tr>
              <a:tr h="370840">
                <a:tc>
                  <a:txBody>
                    <a:bodyPr/>
                    <a:lstStyle/>
                    <a:p>
                      <a:r>
                        <a:rPr lang="en-US" dirty="0"/>
                        <a:t>Tax Reform</a:t>
                      </a:r>
                    </a:p>
                  </a:txBody>
                  <a:tcPr/>
                </a:tc>
                <a:tc>
                  <a:txBody>
                    <a:bodyPr/>
                    <a:lstStyle/>
                    <a:p>
                      <a:endParaRPr lang="en-US" dirty="0"/>
                    </a:p>
                  </a:txBody>
                  <a:tcPr/>
                </a:tc>
                <a:tc>
                  <a:txBody>
                    <a:bodyPr/>
                    <a:lstStyle/>
                    <a:p>
                      <a:endParaRPr lang="en-US" dirty="0"/>
                    </a:p>
                  </a:txBody>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chemeClr val="tx2"/>
                    </a:solidFill>
                  </a:tcPr>
                </a:tc>
                <a:tc>
                  <a:txBody>
                    <a:bodyPr/>
                    <a:lstStyle/>
                    <a:p>
                      <a:endParaRPr lang="en-US" dirty="0"/>
                    </a:p>
                  </a:txBody>
                  <a:tcPr>
                    <a:solidFill>
                      <a:schemeClr val="tx2"/>
                    </a:solidFill>
                  </a:tcPr>
                </a:tc>
                <a:tc>
                  <a:txBody>
                    <a:bodyPr/>
                    <a:lstStyle/>
                    <a:p>
                      <a:endParaRPr lang="en-US" dirty="0"/>
                    </a:p>
                  </a:txBody>
                  <a:tcPr>
                    <a:solidFill>
                      <a:schemeClr val="tx2"/>
                    </a:solidFill>
                  </a:tcPr>
                </a:tc>
                <a:extLst>
                  <a:ext uri="{0D108BD9-81ED-4DB2-BD59-A6C34878D82A}">
                    <a16:rowId xmlns:a16="http://schemas.microsoft.com/office/drawing/2014/main" val="10004"/>
                  </a:ext>
                </a:extLst>
              </a:tr>
              <a:tr h="370840">
                <a:tc>
                  <a:txBody>
                    <a:bodyPr/>
                    <a:lstStyle/>
                    <a:p>
                      <a:r>
                        <a:rPr lang="en-US" dirty="0"/>
                        <a:t>Infrastructure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tc>
                  <a:txBody>
                    <a:bodyPr/>
                    <a:lstStyle/>
                    <a:p>
                      <a:endParaRPr lang="en-US" dirty="0"/>
                    </a:p>
                  </a:txBody>
                  <a:tcPr>
                    <a:solidFill>
                      <a:srgbClr val="008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2336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PRESIDENT’S BUDGET</a:t>
            </a:r>
          </a:p>
        </p:txBody>
      </p:sp>
      <p:sp>
        <p:nvSpPr>
          <p:cNvPr id="3" name="Content Placeholder 2"/>
          <p:cNvSpPr>
            <a:spLocks noGrp="1"/>
          </p:cNvSpPr>
          <p:nvPr>
            <p:ph idx="1"/>
          </p:nvPr>
        </p:nvSpPr>
        <p:spPr/>
        <p:txBody>
          <a:bodyPr>
            <a:normAutofit/>
          </a:bodyPr>
          <a:lstStyle/>
          <a:p>
            <a:pPr lvl="2">
              <a:buFont typeface="Wingdings" charset="2"/>
              <a:buChar char="Ø"/>
            </a:pPr>
            <a:endParaRPr lang="en-US" sz="2200" dirty="0"/>
          </a:p>
          <a:p>
            <a:r>
              <a:rPr lang="en-US" sz="3000" dirty="0"/>
              <a:t>What you need to Know</a:t>
            </a:r>
          </a:p>
          <a:p>
            <a:pPr lvl="1"/>
            <a:r>
              <a:rPr lang="en-US" sz="2600" dirty="0"/>
              <a:t>Congress writes the budget, not the President</a:t>
            </a:r>
          </a:p>
          <a:p>
            <a:pPr lvl="2"/>
            <a:r>
              <a:rPr lang="en-US" sz="2200" dirty="0"/>
              <a:t>This reflects the White House priorities, and is guidance to the Congress</a:t>
            </a:r>
          </a:p>
          <a:p>
            <a:pPr lvl="2"/>
            <a:r>
              <a:rPr lang="en-US" sz="2200" dirty="0"/>
              <a:t>Leaders in both parties say budget is “Dead on Arrival”</a:t>
            </a:r>
          </a:p>
          <a:p>
            <a:pPr lvl="1"/>
            <a:r>
              <a:rPr lang="en-US" sz="2600" dirty="0"/>
              <a:t>Congress is WAY behind in writing the budget</a:t>
            </a:r>
          </a:p>
          <a:p>
            <a:pPr lvl="1"/>
            <a:endParaRPr lang="en-US" sz="2600" dirty="0"/>
          </a:p>
        </p:txBody>
      </p:sp>
    </p:spTree>
    <p:extLst>
      <p:ext uri="{BB962C8B-B14F-4D97-AF65-F5344CB8AC3E}">
        <p14:creationId xmlns:p14="http://schemas.microsoft.com/office/powerpoint/2010/main" val="103367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Process</a:t>
            </a:r>
          </a:p>
        </p:txBody>
      </p:sp>
      <p:pic>
        <p:nvPicPr>
          <p:cNvPr id="4" name="Content Placeholder 3" descr="Screen Shot 2017-05-02 at 10.27.05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18" t="-136" b="1"/>
          <a:stretch/>
        </p:blipFill>
        <p:spPr>
          <a:xfrm>
            <a:off x="889000" y="23764"/>
            <a:ext cx="6731000" cy="6834236"/>
          </a:xfrm>
        </p:spPr>
      </p:pic>
      <p:sp>
        <p:nvSpPr>
          <p:cNvPr id="10" name="TextBox 9"/>
          <p:cNvSpPr txBox="1"/>
          <p:nvPr/>
        </p:nvSpPr>
        <p:spPr>
          <a:xfrm>
            <a:off x="7795890" y="1643401"/>
            <a:ext cx="1036184" cy="646331"/>
          </a:xfrm>
          <a:prstGeom prst="rect">
            <a:avLst/>
          </a:prstGeom>
          <a:noFill/>
          <a:ln w="38100" cmpd="sng">
            <a:solidFill>
              <a:srgbClr val="FF0000"/>
            </a:solidFill>
          </a:ln>
        </p:spPr>
        <p:txBody>
          <a:bodyPr wrap="square" rtlCol="0">
            <a:spAutoFit/>
          </a:bodyPr>
          <a:lstStyle/>
          <a:p>
            <a:r>
              <a:rPr lang="en-US" dirty="0"/>
              <a:t>Where we are</a:t>
            </a:r>
          </a:p>
        </p:txBody>
      </p:sp>
      <p:sp>
        <p:nvSpPr>
          <p:cNvPr id="11" name="Oval 10"/>
          <p:cNvSpPr/>
          <p:nvPr/>
        </p:nvSpPr>
        <p:spPr>
          <a:xfrm>
            <a:off x="4536224" y="646392"/>
            <a:ext cx="2369615" cy="197319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6905839" y="1551436"/>
            <a:ext cx="890051" cy="41513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2846249" y="2539999"/>
            <a:ext cx="1539730" cy="270186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888111" y="5241868"/>
            <a:ext cx="1143000" cy="646331"/>
          </a:xfrm>
          <a:prstGeom prst="rect">
            <a:avLst/>
          </a:prstGeom>
          <a:noFill/>
          <a:ln w="38100">
            <a:solidFill>
              <a:srgbClr val="FF0000"/>
            </a:solidFill>
          </a:ln>
        </p:spPr>
        <p:txBody>
          <a:bodyPr wrap="square" rtlCol="0">
            <a:spAutoFit/>
          </a:bodyPr>
          <a:lstStyle/>
          <a:p>
            <a:r>
              <a:rPr lang="en-US" dirty="0"/>
              <a:t>Where we should be</a:t>
            </a:r>
          </a:p>
        </p:txBody>
      </p:sp>
      <p:cxnSp>
        <p:nvCxnSpPr>
          <p:cNvPr id="12" name="Straight Connector 11"/>
          <p:cNvCxnSpPr/>
          <p:nvPr/>
        </p:nvCxnSpPr>
        <p:spPr>
          <a:xfrm>
            <a:off x="4385979" y="4161072"/>
            <a:ext cx="3502132" cy="1080796"/>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3706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President’s budget overall</a:t>
            </a:r>
          </a:p>
        </p:txBody>
      </p:sp>
      <p:sp>
        <p:nvSpPr>
          <p:cNvPr id="3" name="Content Placeholder 2"/>
          <p:cNvSpPr>
            <a:spLocks noGrp="1"/>
          </p:cNvSpPr>
          <p:nvPr>
            <p:ph idx="1"/>
          </p:nvPr>
        </p:nvSpPr>
        <p:spPr>
          <a:xfrm>
            <a:off x="-4622800" y="2332037"/>
            <a:ext cx="3810000" cy="4525963"/>
          </a:xfrm>
        </p:spPr>
        <p:txBody>
          <a:bodyPr>
            <a:normAutofit fontScale="92500" lnSpcReduction="10000"/>
          </a:bodyPr>
          <a:lstStyle/>
          <a:p>
            <a:pPr>
              <a:buFont typeface="Wingdings" charset="2"/>
              <a:buChar char="Ø"/>
            </a:pPr>
            <a:r>
              <a:rPr lang="en-US" dirty="0"/>
              <a:t>Defense, Homeland security, Veteran’s Affairs increase</a:t>
            </a:r>
          </a:p>
          <a:p>
            <a:pPr>
              <a:buFont typeface="Wingdings" charset="2"/>
              <a:buChar char="Ø"/>
            </a:pPr>
            <a:r>
              <a:rPr lang="en-US" dirty="0"/>
              <a:t>Everyone else got a cut (EPA and State ~30% cuts to 4% for Justice and Commerce)</a:t>
            </a:r>
          </a:p>
          <a:p>
            <a:pPr>
              <a:buFont typeface="Wingdings" charset="2"/>
              <a:buChar char="Ø"/>
            </a:pPr>
            <a:r>
              <a:rPr lang="en-US" dirty="0"/>
              <a:t>Transportation got a 13% cut</a:t>
            </a:r>
          </a:p>
          <a:p>
            <a:endParaRPr lang="en-US" dirty="0"/>
          </a:p>
        </p:txBody>
      </p:sp>
      <p:sp>
        <p:nvSpPr>
          <p:cNvPr id="7" name="Up Arrow 6"/>
          <p:cNvSpPr/>
          <p:nvPr/>
        </p:nvSpPr>
        <p:spPr>
          <a:xfrm>
            <a:off x="457200" y="1778000"/>
            <a:ext cx="4394200" cy="4622800"/>
          </a:xfrm>
          <a:prstGeom prst="upArrow">
            <a:avLst/>
          </a:prstGeom>
          <a:solidFill>
            <a:srgbClr val="008000"/>
          </a:solidFill>
          <a:ln w="57150"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778000" y="2861369"/>
            <a:ext cx="1803400" cy="3108544"/>
          </a:xfrm>
          <a:prstGeom prst="rect">
            <a:avLst/>
          </a:prstGeom>
          <a:solidFill>
            <a:srgbClr val="008000"/>
          </a:solidFill>
        </p:spPr>
        <p:txBody>
          <a:bodyPr wrap="square" rtlCol="0">
            <a:spAutoFit/>
          </a:bodyPr>
          <a:lstStyle/>
          <a:p>
            <a:pPr algn="ctr"/>
            <a:r>
              <a:rPr lang="en-US" sz="2800" b="1" dirty="0"/>
              <a:t>Defense</a:t>
            </a:r>
          </a:p>
          <a:p>
            <a:pPr algn="ctr"/>
            <a:endParaRPr lang="en-US" sz="2800" b="1" dirty="0"/>
          </a:p>
          <a:p>
            <a:pPr algn="ctr"/>
            <a:r>
              <a:rPr lang="en-US" sz="2800" b="1" dirty="0"/>
              <a:t>Homeland Security</a:t>
            </a:r>
          </a:p>
          <a:p>
            <a:pPr algn="ctr"/>
            <a:endParaRPr lang="en-US" sz="2800" b="1" dirty="0"/>
          </a:p>
          <a:p>
            <a:pPr algn="ctr"/>
            <a:r>
              <a:rPr lang="en-US" sz="2800" b="1" dirty="0"/>
              <a:t>Veterans Affairs</a:t>
            </a:r>
          </a:p>
        </p:txBody>
      </p:sp>
      <p:sp>
        <p:nvSpPr>
          <p:cNvPr id="9" name="Down Arrow 8"/>
          <p:cNvSpPr/>
          <p:nvPr/>
        </p:nvSpPr>
        <p:spPr>
          <a:xfrm>
            <a:off x="4394200" y="1574800"/>
            <a:ext cx="4749800" cy="4826000"/>
          </a:xfrm>
          <a:prstGeom prst="downArrow">
            <a:avLst/>
          </a:prstGeom>
          <a:solidFill>
            <a:srgbClr val="FF0000"/>
          </a:solidFill>
          <a:ln w="762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080000" y="1876485"/>
            <a:ext cx="3378200" cy="4401205"/>
          </a:xfrm>
          <a:prstGeom prst="rect">
            <a:avLst/>
          </a:prstGeom>
          <a:noFill/>
        </p:spPr>
        <p:txBody>
          <a:bodyPr wrap="square" rtlCol="0">
            <a:spAutoFit/>
          </a:bodyPr>
          <a:lstStyle/>
          <a:p>
            <a:pPr algn="ctr"/>
            <a:r>
              <a:rPr lang="en-US" sz="2800" b="1" dirty="0"/>
              <a:t>(everything else)</a:t>
            </a:r>
          </a:p>
          <a:p>
            <a:pPr algn="ctr"/>
            <a:endParaRPr lang="en-US" sz="2800" b="1" dirty="0"/>
          </a:p>
          <a:p>
            <a:pPr algn="ctr"/>
            <a:r>
              <a:rPr lang="en-US" sz="2800" b="1" dirty="0"/>
              <a:t>EPA 31%</a:t>
            </a:r>
          </a:p>
          <a:p>
            <a:pPr algn="ctr"/>
            <a:r>
              <a:rPr lang="en-US" sz="2800" b="1" dirty="0"/>
              <a:t>State 29%</a:t>
            </a:r>
          </a:p>
          <a:p>
            <a:pPr algn="ctr"/>
            <a:endParaRPr lang="en-US" sz="2800" b="1" dirty="0"/>
          </a:p>
          <a:p>
            <a:pPr algn="ctr"/>
            <a:r>
              <a:rPr lang="en-US" sz="2800" b="1" dirty="0"/>
              <a:t>Transportation 13%</a:t>
            </a:r>
          </a:p>
          <a:p>
            <a:pPr algn="ctr"/>
            <a:endParaRPr lang="en-US" sz="2800" b="1" dirty="0"/>
          </a:p>
          <a:p>
            <a:pPr algn="ctr"/>
            <a:r>
              <a:rPr lang="en-US" sz="2800" b="1" dirty="0"/>
              <a:t>Commerce</a:t>
            </a:r>
          </a:p>
          <a:p>
            <a:pPr algn="ctr"/>
            <a:r>
              <a:rPr lang="en-US" sz="2800" b="1" dirty="0"/>
              <a:t>Justice</a:t>
            </a:r>
          </a:p>
          <a:p>
            <a:pPr algn="ctr"/>
            <a:r>
              <a:rPr lang="en-US" sz="2800" b="1" dirty="0"/>
              <a:t>4%</a:t>
            </a:r>
          </a:p>
        </p:txBody>
      </p:sp>
    </p:spTree>
    <p:extLst>
      <p:ext uri="{BB962C8B-B14F-4D97-AF65-F5344CB8AC3E}">
        <p14:creationId xmlns:p14="http://schemas.microsoft.com/office/powerpoint/2010/main" val="331657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lstStyle/>
          <a:p>
            <a:r>
              <a:rPr lang="en-US" dirty="0"/>
              <a:t>Agenda</a:t>
            </a:r>
          </a:p>
        </p:txBody>
      </p:sp>
      <p:sp>
        <p:nvSpPr>
          <p:cNvPr id="3" name="Content Placeholder 2"/>
          <p:cNvSpPr>
            <a:spLocks noGrp="1"/>
          </p:cNvSpPr>
          <p:nvPr>
            <p:ph idx="1"/>
          </p:nvPr>
        </p:nvSpPr>
        <p:spPr>
          <a:xfrm>
            <a:off x="457200" y="1290639"/>
            <a:ext cx="8229600" cy="5247884"/>
          </a:xfrm>
        </p:spPr>
        <p:txBody>
          <a:bodyPr>
            <a:normAutofit fontScale="92500" lnSpcReduction="20000"/>
          </a:bodyPr>
          <a:lstStyle/>
          <a:p>
            <a:r>
              <a:rPr lang="en-US" sz="2800" dirty="0"/>
              <a:t>Short term</a:t>
            </a:r>
          </a:p>
          <a:p>
            <a:pPr lvl="1"/>
            <a:r>
              <a:rPr lang="en-US" sz="2400" dirty="0"/>
              <a:t>Public input on Streamlining </a:t>
            </a:r>
          </a:p>
          <a:p>
            <a:pPr lvl="1"/>
            <a:r>
              <a:rPr lang="en-US" sz="2400" dirty="0"/>
              <a:t>Safety Performance Measures</a:t>
            </a:r>
          </a:p>
          <a:p>
            <a:pPr lvl="1"/>
            <a:r>
              <a:rPr lang="en-US" sz="2400" dirty="0"/>
              <a:t>Expiring TA funds</a:t>
            </a:r>
          </a:p>
          <a:p>
            <a:endParaRPr lang="en-US" sz="2800" dirty="0"/>
          </a:p>
          <a:p>
            <a:r>
              <a:rPr lang="en-US" sz="2800" dirty="0"/>
              <a:t>Medium Term</a:t>
            </a:r>
          </a:p>
          <a:p>
            <a:pPr lvl="1"/>
            <a:r>
              <a:rPr lang="en-US" sz="2400" dirty="0"/>
              <a:t>Budget</a:t>
            </a:r>
          </a:p>
          <a:p>
            <a:pPr lvl="1"/>
            <a:r>
              <a:rPr lang="en-US" sz="2400" dirty="0"/>
              <a:t>Tax Reform</a:t>
            </a:r>
          </a:p>
          <a:p>
            <a:pPr lvl="1"/>
            <a:r>
              <a:rPr lang="en-US" sz="2400" dirty="0"/>
              <a:t>Infrastructure Proposal</a:t>
            </a:r>
          </a:p>
          <a:p>
            <a:pPr marL="0" indent="0">
              <a:buNone/>
            </a:pPr>
            <a:endParaRPr lang="en-US" sz="2800" dirty="0"/>
          </a:p>
          <a:p>
            <a:r>
              <a:rPr lang="en-US" sz="2800" dirty="0"/>
              <a:t>Long Term</a:t>
            </a:r>
          </a:p>
          <a:p>
            <a:pPr lvl="1"/>
            <a:r>
              <a:rPr lang="en-US" sz="2400" dirty="0"/>
              <a:t>Performance measures</a:t>
            </a:r>
          </a:p>
          <a:p>
            <a:pPr lvl="1"/>
            <a:r>
              <a:rPr lang="en-US" sz="2400" dirty="0"/>
              <a:t>Local control (i.e.- speed limits)</a:t>
            </a:r>
          </a:p>
          <a:p>
            <a:pPr lvl="1"/>
            <a:r>
              <a:rPr lang="en-US" sz="2400" dirty="0"/>
              <a:t>Planning process</a:t>
            </a:r>
          </a:p>
          <a:p>
            <a:pPr lvl="1"/>
            <a:endParaRPr lang="en-US" sz="2400" dirty="0"/>
          </a:p>
        </p:txBody>
      </p:sp>
      <p:pic>
        <p:nvPicPr>
          <p:cNvPr id="6" name="Picture 5" descr="Screen Shot 2017-04-12 at 8.41.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790" y="4327655"/>
            <a:ext cx="3031728" cy="1846288"/>
          </a:xfrm>
          <a:prstGeom prst="rect">
            <a:avLst/>
          </a:prstGeom>
        </p:spPr>
      </p:pic>
      <p:pic>
        <p:nvPicPr>
          <p:cNvPr id="7" name="Picture 6" descr="Screen Shot 2017-04-12 at 8.42.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790" y="1975668"/>
            <a:ext cx="3049209" cy="1709111"/>
          </a:xfrm>
          <a:prstGeom prst="rect">
            <a:avLst/>
          </a:prstGeom>
        </p:spPr>
      </p:pic>
    </p:spTree>
    <p:extLst>
      <p:ext uri="{BB962C8B-B14F-4D97-AF65-F5344CB8AC3E}">
        <p14:creationId xmlns:p14="http://schemas.microsoft.com/office/powerpoint/2010/main" val="750685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Funding </a:t>
            </a:r>
          </a:p>
        </p:txBody>
      </p:sp>
      <p:sp>
        <p:nvSpPr>
          <p:cNvPr id="3" name="Content Placeholder 2"/>
          <p:cNvSpPr>
            <a:spLocks noGrp="1"/>
          </p:cNvSpPr>
          <p:nvPr>
            <p:ph idx="1"/>
          </p:nvPr>
        </p:nvSpPr>
        <p:spPr>
          <a:xfrm>
            <a:off x="457200" y="1647585"/>
            <a:ext cx="4204315" cy="4697186"/>
          </a:xfrm>
          <a:ln w="38100" cmpd="sng">
            <a:solidFill>
              <a:schemeClr val="tx1"/>
            </a:solidFill>
          </a:ln>
        </p:spPr>
        <p:txBody>
          <a:bodyPr/>
          <a:lstStyle/>
          <a:p>
            <a:pPr marL="0" indent="0">
              <a:buNone/>
            </a:pPr>
            <a:r>
              <a:rPr lang="en-US" sz="2400" dirty="0"/>
              <a:t>Highway Trust Fund (75%)</a:t>
            </a:r>
          </a:p>
          <a:p>
            <a:pPr marL="0" indent="0">
              <a:buNone/>
            </a:pPr>
            <a:endParaRPr lang="en-US" sz="2400" dirty="0"/>
          </a:p>
          <a:p>
            <a:pPr lvl="1"/>
            <a:r>
              <a:rPr lang="en-US" sz="2000" dirty="0"/>
              <a:t>Acts as lockbox for transportation Funding set in FAST Act</a:t>
            </a:r>
          </a:p>
          <a:p>
            <a:pPr lvl="1"/>
            <a:r>
              <a:rPr lang="en-US" sz="2000" dirty="0"/>
              <a:t>Can’t be changed in President’s budget </a:t>
            </a:r>
          </a:p>
          <a:p>
            <a:pPr lvl="1"/>
            <a:r>
              <a:rPr lang="en-US" sz="2000" dirty="0"/>
              <a:t>Transportation Alternatives in here</a:t>
            </a:r>
          </a:p>
        </p:txBody>
      </p:sp>
      <p:pic>
        <p:nvPicPr>
          <p:cNvPr id="4" name="Picture 3" descr="BcaKGKkn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953" y="5028573"/>
            <a:ext cx="1162001" cy="1340770"/>
          </a:xfrm>
          <a:prstGeom prst="rect">
            <a:avLst/>
          </a:prstGeom>
        </p:spPr>
      </p:pic>
      <p:sp>
        <p:nvSpPr>
          <p:cNvPr id="5" name="TextBox 4"/>
          <p:cNvSpPr txBox="1"/>
          <p:nvPr/>
        </p:nvSpPr>
        <p:spPr>
          <a:xfrm>
            <a:off x="5252019" y="1897269"/>
            <a:ext cx="3434781" cy="3631763"/>
          </a:xfrm>
          <a:prstGeom prst="rect">
            <a:avLst/>
          </a:prstGeom>
          <a:noFill/>
        </p:spPr>
        <p:txBody>
          <a:bodyPr wrap="square" rtlCol="0">
            <a:spAutoFit/>
          </a:bodyPr>
          <a:lstStyle/>
          <a:p>
            <a:r>
              <a:rPr lang="en-US" sz="2400" dirty="0">
                <a:solidFill>
                  <a:srgbClr val="FFFF00"/>
                </a:solidFill>
              </a:rPr>
              <a:t>Outside Highway Trust Fund (25%)</a:t>
            </a:r>
          </a:p>
          <a:p>
            <a:endParaRPr lang="en-US" sz="2400" dirty="0">
              <a:solidFill>
                <a:srgbClr val="FFFF00"/>
              </a:solidFill>
            </a:endParaRPr>
          </a:p>
          <a:p>
            <a:pPr marL="285750" indent="-285750">
              <a:buFont typeface="Wingdings" charset="2"/>
              <a:buChar char="Ø"/>
            </a:pPr>
            <a:r>
              <a:rPr lang="en-US" sz="2000" dirty="0">
                <a:solidFill>
                  <a:srgbClr val="FFFF00"/>
                </a:solidFill>
              </a:rPr>
              <a:t>Eligible for cuts in President’s budget</a:t>
            </a:r>
          </a:p>
          <a:p>
            <a:pPr marL="285750" indent="-285750">
              <a:buFont typeface="Wingdings" charset="2"/>
              <a:buChar char="Ø"/>
            </a:pPr>
            <a:r>
              <a:rPr lang="en-US" sz="2000" dirty="0">
                <a:solidFill>
                  <a:srgbClr val="FFFF00"/>
                </a:solidFill>
              </a:rPr>
              <a:t>Funded by general funds</a:t>
            </a:r>
          </a:p>
          <a:p>
            <a:pPr marL="285750" indent="-285750">
              <a:buFont typeface="Wingdings" charset="2"/>
              <a:buChar char="Ø"/>
            </a:pPr>
            <a:r>
              <a:rPr lang="en-US" sz="2000" dirty="0">
                <a:solidFill>
                  <a:srgbClr val="FFFF00"/>
                </a:solidFill>
              </a:rPr>
              <a:t>Includes</a:t>
            </a:r>
          </a:p>
          <a:p>
            <a:pPr marL="742950" lvl="1" indent="-285750">
              <a:buFont typeface="Wingdings" charset="2"/>
              <a:buChar char="Ø"/>
            </a:pPr>
            <a:r>
              <a:rPr lang="en-US" sz="2000" dirty="0">
                <a:solidFill>
                  <a:srgbClr val="FFFF00"/>
                </a:solidFill>
              </a:rPr>
              <a:t>Some Transit projects</a:t>
            </a:r>
          </a:p>
          <a:p>
            <a:pPr marL="742950" lvl="1" indent="-285750">
              <a:buFont typeface="Wingdings" charset="2"/>
              <a:buChar char="Ø"/>
            </a:pPr>
            <a:r>
              <a:rPr lang="en-US" sz="2000" dirty="0">
                <a:solidFill>
                  <a:srgbClr val="FFFF00"/>
                </a:solidFill>
              </a:rPr>
              <a:t>Amtrak</a:t>
            </a:r>
          </a:p>
          <a:p>
            <a:pPr marL="742950" lvl="1" indent="-285750">
              <a:buFont typeface="Wingdings" charset="2"/>
              <a:buChar char="Ø"/>
            </a:pPr>
            <a:r>
              <a:rPr lang="en-US" sz="2000" dirty="0">
                <a:solidFill>
                  <a:srgbClr val="FFFF00"/>
                </a:solidFill>
              </a:rPr>
              <a:t>TIGER  grants</a:t>
            </a:r>
          </a:p>
          <a:p>
            <a:pPr marL="742950" lvl="1" indent="-285750">
              <a:buFont typeface="Wingdings" charset="2"/>
              <a:buChar char="Ø"/>
            </a:pPr>
            <a:endParaRPr lang="en-US" dirty="0"/>
          </a:p>
        </p:txBody>
      </p:sp>
    </p:spTree>
    <p:extLst>
      <p:ext uri="{BB962C8B-B14F-4D97-AF65-F5344CB8AC3E}">
        <p14:creationId xmlns:p14="http://schemas.microsoft.com/office/powerpoint/2010/main" val="3060563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147" y="509836"/>
            <a:ext cx="3531342" cy="2390946"/>
          </a:xfrm>
        </p:spPr>
        <p:txBody>
          <a:bodyPr>
            <a:normAutofit/>
          </a:bodyPr>
          <a:lstStyle/>
          <a:p>
            <a:r>
              <a:rPr lang="en-US" dirty="0"/>
              <a:t>Argument Against: Not Federal Issue </a:t>
            </a:r>
          </a:p>
        </p:txBody>
      </p:sp>
      <p:pic>
        <p:nvPicPr>
          <p:cNvPr id="7" name="Content Placeholder 6" descr="Screen Shot 2017-05-02 at 11.11.02 AM.png"/>
          <p:cNvPicPr>
            <a:picLocks noGrp="1" noChangeAspect="1"/>
          </p:cNvPicPr>
          <p:nvPr>
            <p:ph idx="1"/>
          </p:nvPr>
        </p:nvPicPr>
        <p:blipFill>
          <a:blip r:embed="rId2">
            <a:extLst>
              <a:ext uri="{28A0092B-C50C-407E-A947-70E740481C1C}">
                <a14:useLocalDpi xmlns:a14="http://schemas.microsoft.com/office/drawing/2010/main" val="0"/>
              </a:ext>
            </a:extLst>
          </a:blip>
          <a:srcRect t="3317" b="3317"/>
          <a:stretch>
            <a:fillRect/>
          </a:stretch>
        </p:blipFill>
        <p:spPr>
          <a:xfrm>
            <a:off x="237713" y="310412"/>
            <a:ext cx="3540605" cy="1947196"/>
          </a:xfrm>
        </p:spPr>
      </p:pic>
      <p:pic>
        <p:nvPicPr>
          <p:cNvPr id="8" name="Picture 7" descr="Screen Shot 2017-05-02 at 11.12.2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7895" y="1844193"/>
            <a:ext cx="3546297" cy="1856265"/>
          </a:xfrm>
          <a:prstGeom prst="rect">
            <a:avLst/>
          </a:prstGeom>
        </p:spPr>
      </p:pic>
      <p:sp>
        <p:nvSpPr>
          <p:cNvPr id="6" name="Title 1"/>
          <p:cNvSpPr txBox="1">
            <a:spLocks/>
          </p:cNvSpPr>
          <p:nvPr/>
        </p:nvSpPr>
        <p:spPr>
          <a:xfrm>
            <a:off x="376304" y="3939337"/>
            <a:ext cx="3531342" cy="239094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rgbClr val="FFFF00"/>
                </a:solidFill>
                <a:latin typeface="+mj-lt"/>
                <a:ea typeface="+mj-ea"/>
                <a:cs typeface="+mj-cs"/>
              </a:defRPr>
            </a:lvl1pPr>
          </a:lstStyle>
          <a:p>
            <a:r>
              <a:rPr lang="en-US" dirty="0"/>
              <a:t>Argument Against: Inefficient</a:t>
            </a:r>
          </a:p>
        </p:txBody>
      </p:sp>
      <p:pic>
        <p:nvPicPr>
          <p:cNvPr id="4" name="Picture 3" descr="Screen Shot 2017-05-29 at 4.29.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207" y="3985491"/>
            <a:ext cx="3672493" cy="2344792"/>
          </a:xfrm>
          <a:prstGeom prst="rect">
            <a:avLst/>
          </a:prstGeom>
        </p:spPr>
      </p:pic>
    </p:spTree>
    <p:extLst>
      <p:ext uri="{BB962C8B-B14F-4D97-AF65-F5344CB8AC3E}">
        <p14:creationId xmlns:p14="http://schemas.microsoft.com/office/powerpoint/2010/main" val="486388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5-02 at 10.27.05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89" b="429"/>
          <a:stretch/>
        </p:blipFill>
        <p:spPr>
          <a:xfrm>
            <a:off x="798701" y="100686"/>
            <a:ext cx="6084699" cy="6591757"/>
          </a:xfrm>
        </p:spPr>
      </p:pic>
      <p:sp>
        <p:nvSpPr>
          <p:cNvPr id="5" name="Oval 4"/>
          <p:cNvSpPr/>
          <p:nvPr/>
        </p:nvSpPr>
        <p:spPr>
          <a:xfrm>
            <a:off x="4874992" y="2755674"/>
            <a:ext cx="738128" cy="813924"/>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4761596" y="4105161"/>
            <a:ext cx="851524" cy="861436"/>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7239000" y="2994412"/>
            <a:ext cx="1524000" cy="1477328"/>
          </a:xfrm>
          <a:prstGeom prst="rect">
            <a:avLst/>
          </a:prstGeom>
          <a:solidFill>
            <a:srgbClr val="FFFFFF"/>
          </a:solidFill>
          <a:ln w="38100" cmpd="sng">
            <a:solidFill>
              <a:schemeClr val="accent2"/>
            </a:solidFill>
          </a:ln>
        </p:spPr>
        <p:txBody>
          <a:bodyPr wrap="square" rtlCol="0">
            <a:spAutoFit/>
          </a:bodyPr>
          <a:lstStyle/>
          <a:p>
            <a:r>
              <a:rPr lang="en-US" dirty="0">
                <a:solidFill>
                  <a:schemeClr val="bg1"/>
                </a:solidFill>
              </a:rPr>
              <a:t>Where bike/ped funding or eligibility could be effected</a:t>
            </a:r>
          </a:p>
        </p:txBody>
      </p:sp>
      <p:cxnSp>
        <p:nvCxnSpPr>
          <p:cNvPr id="9" name="Straight Connector 8"/>
          <p:cNvCxnSpPr>
            <a:stCxn id="5" idx="6"/>
            <a:endCxn id="7" idx="1"/>
          </p:cNvCxnSpPr>
          <p:nvPr/>
        </p:nvCxnSpPr>
        <p:spPr>
          <a:xfrm>
            <a:off x="5613120" y="3162636"/>
            <a:ext cx="1625880" cy="57044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5613120" y="4105161"/>
            <a:ext cx="1625880" cy="366579"/>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818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 Takeaways</a:t>
            </a:r>
          </a:p>
        </p:txBody>
      </p:sp>
      <p:sp>
        <p:nvSpPr>
          <p:cNvPr id="3" name="Content Placeholder 2"/>
          <p:cNvSpPr>
            <a:spLocks noGrp="1"/>
          </p:cNvSpPr>
          <p:nvPr>
            <p:ph idx="1"/>
          </p:nvPr>
        </p:nvSpPr>
        <p:spPr/>
        <p:txBody>
          <a:bodyPr>
            <a:normAutofit/>
          </a:bodyPr>
          <a:lstStyle/>
          <a:p>
            <a:r>
              <a:rPr lang="en-US" dirty="0"/>
              <a:t>The President’s budget is unlikely to pass as is.</a:t>
            </a:r>
          </a:p>
          <a:p>
            <a:r>
              <a:rPr lang="en-US" dirty="0"/>
              <a:t>The logic presented in the transportation – from US DOT - signals opposition to bike/ped funding</a:t>
            </a:r>
          </a:p>
          <a:p>
            <a:endParaRPr lang="en-US" dirty="0"/>
          </a:p>
          <a:p>
            <a:pPr lvl="1"/>
            <a:r>
              <a:rPr lang="en-US" dirty="0"/>
              <a:t>Potential attacks on funding or eligibility could come in late fall/ end of budget process</a:t>
            </a:r>
          </a:p>
        </p:txBody>
      </p:sp>
    </p:spTree>
    <p:extLst>
      <p:ext uri="{BB962C8B-B14F-4D97-AF65-F5344CB8AC3E}">
        <p14:creationId xmlns:p14="http://schemas.microsoft.com/office/powerpoint/2010/main" val="2358618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Reform</a:t>
            </a:r>
          </a:p>
        </p:txBody>
      </p:sp>
      <p:sp>
        <p:nvSpPr>
          <p:cNvPr id="3" name="Content Placeholder 2"/>
          <p:cNvSpPr>
            <a:spLocks noGrp="1"/>
          </p:cNvSpPr>
          <p:nvPr>
            <p:ph idx="1"/>
          </p:nvPr>
        </p:nvSpPr>
        <p:spPr/>
        <p:txBody>
          <a:bodyPr>
            <a:normAutofit/>
          </a:bodyPr>
          <a:lstStyle/>
          <a:p>
            <a:r>
              <a:rPr lang="en-US" dirty="0"/>
              <a:t>Funding for Transportation</a:t>
            </a:r>
          </a:p>
          <a:p>
            <a:pPr lvl="1"/>
            <a:r>
              <a:rPr lang="en-US" dirty="0"/>
              <a:t>Long term sustainable funding for Transportation</a:t>
            </a:r>
          </a:p>
          <a:p>
            <a:pPr marL="457200" lvl="1" indent="0">
              <a:buNone/>
            </a:pPr>
            <a:r>
              <a:rPr lang="en-US" dirty="0"/>
              <a:t>Vs.</a:t>
            </a:r>
          </a:p>
          <a:p>
            <a:pPr lvl="1"/>
            <a:r>
              <a:rPr lang="en-US" dirty="0"/>
              <a:t>One time infusion of cash</a:t>
            </a:r>
          </a:p>
          <a:p>
            <a:pPr marL="457200" lvl="1" indent="0">
              <a:buNone/>
            </a:pPr>
            <a:endParaRPr lang="en-US" dirty="0"/>
          </a:p>
          <a:p>
            <a:r>
              <a:rPr lang="en-US" dirty="0"/>
              <a:t>Changes to Commuter benefits</a:t>
            </a:r>
          </a:p>
          <a:p>
            <a:pPr marL="0" indent="0">
              <a:buNone/>
            </a:pPr>
            <a:endParaRPr lang="en-US" dirty="0"/>
          </a:p>
        </p:txBody>
      </p:sp>
    </p:spTree>
    <p:extLst>
      <p:ext uri="{BB962C8B-B14F-4D97-AF65-F5344CB8AC3E}">
        <p14:creationId xmlns:p14="http://schemas.microsoft.com/office/powerpoint/2010/main" val="2517246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for Transportation</a:t>
            </a:r>
          </a:p>
        </p:txBody>
      </p:sp>
      <p:sp>
        <p:nvSpPr>
          <p:cNvPr id="3" name="Content Placeholder 2"/>
          <p:cNvSpPr>
            <a:spLocks noGrp="1"/>
          </p:cNvSpPr>
          <p:nvPr>
            <p:ph idx="1"/>
          </p:nvPr>
        </p:nvSpPr>
        <p:spPr/>
        <p:txBody>
          <a:bodyPr/>
          <a:lstStyle/>
          <a:p>
            <a:r>
              <a:rPr lang="en-US" dirty="0"/>
              <a:t>Administration- One time infusion</a:t>
            </a:r>
          </a:p>
          <a:p>
            <a:pPr lvl="1"/>
            <a:r>
              <a:rPr lang="en-US" dirty="0"/>
              <a:t>Repatriation from off shore companies</a:t>
            </a:r>
          </a:p>
          <a:p>
            <a:pPr lvl="1"/>
            <a:r>
              <a:rPr lang="en-US" dirty="0"/>
              <a:t>Selling transportation assets</a:t>
            </a:r>
          </a:p>
          <a:p>
            <a:pPr lvl="2"/>
            <a:r>
              <a:rPr lang="en-US" dirty="0"/>
              <a:t> (or leasing)</a:t>
            </a:r>
          </a:p>
          <a:p>
            <a:pPr lvl="2"/>
            <a:endParaRPr lang="en-US" dirty="0"/>
          </a:p>
          <a:p>
            <a:r>
              <a:rPr lang="en-US" dirty="0"/>
              <a:t>Congress- Long term sustainable funding</a:t>
            </a:r>
          </a:p>
          <a:p>
            <a:pPr marL="0" indent="0">
              <a:buNone/>
            </a:pPr>
            <a:endParaRPr lang="en-US" dirty="0"/>
          </a:p>
        </p:txBody>
      </p:sp>
    </p:spTree>
    <p:extLst>
      <p:ext uri="{BB962C8B-B14F-4D97-AF65-F5344CB8AC3E}">
        <p14:creationId xmlns:p14="http://schemas.microsoft.com/office/powerpoint/2010/main" val="3119431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7-06-23 at 2.30.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719" y="1270215"/>
            <a:ext cx="6528018" cy="3393192"/>
          </a:xfrm>
          <a:prstGeom prst="rect">
            <a:avLst/>
          </a:prstGeom>
        </p:spPr>
      </p:pic>
      <p:sp>
        <p:nvSpPr>
          <p:cNvPr id="6" name="Content Placeholder 5"/>
          <p:cNvSpPr>
            <a:spLocks noGrp="1"/>
          </p:cNvSpPr>
          <p:nvPr>
            <p:ph idx="1"/>
          </p:nvPr>
        </p:nvSpPr>
        <p:spPr>
          <a:xfrm>
            <a:off x="997888" y="4893754"/>
            <a:ext cx="7688912" cy="3928491"/>
          </a:xfrm>
        </p:spPr>
        <p:txBody>
          <a:bodyPr>
            <a:normAutofit/>
          </a:bodyPr>
          <a:lstStyle/>
          <a:p>
            <a:r>
              <a:rPr lang="en-US" sz="2400" dirty="0"/>
              <a:t>Led by Rep Graves (R-MO) and Del Norton (D-DC)</a:t>
            </a:r>
          </a:p>
          <a:p>
            <a:r>
              <a:rPr lang="en-US" sz="2400" dirty="0"/>
              <a:t>2</a:t>
            </a:r>
            <a:r>
              <a:rPr lang="en-US" sz="2400" baseline="30000" dirty="0"/>
              <a:t>nd</a:t>
            </a:r>
            <a:r>
              <a:rPr lang="en-US" sz="2400" dirty="0"/>
              <a:t> ranking R and D on House Transportation &amp; Infrastructure Committee</a:t>
            </a:r>
          </a:p>
          <a:p>
            <a:r>
              <a:rPr lang="en-US" sz="2400" dirty="0"/>
              <a:t>Signed by 250 Members of the House!</a:t>
            </a:r>
          </a:p>
        </p:txBody>
      </p:sp>
      <p:sp>
        <p:nvSpPr>
          <p:cNvPr id="7" name="Title 1"/>
          <p:cNvSpPr>
            <a:spLocks noGrp="1"/>
          </p:cNvSpPr>
          <p:nvPr>
            <p:ph type="title"/>
          </p:nvPr>
        </p:nvSpPr>
        <p:spPr>
          <a:xfrm>
            <a:off x="457200" y="127215"/>
            <a:ext cx="8229600" cy="1143000"/>
          </a:xfrm>
        </p:spPr>
        <p:txBody>
          <a:bodyPr/>
          <a:lstStyle/>
          <a:p>
            <a:r>
              <a:rPr lang="en-US" dirty="0"/>
              <a:t>Raise the Gas Tax?</a:t>
            </a:r>
          </a:p>
        </p:txBody>
      </p:sp>
    </p:spTree>
    <p:extLst>
      <p:ext uri="{BB962C8B-B14F-4D97-AF65-F5344CB8AC3E}">
        <p14:creationId xmlns:p14="http://schemas.microsoft.com/office/powerpoint/2010/main" val="2910452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fee increase?</a:t>
            </a:r>
          </a:p>
        </p:txBody>
      </p:sp>
      <p:pic>
        <p:nvPicPr>
          <p:cNvPr id="6" name="Picture 5" descr="Screen Shot 2017-06-23 at 2.40.29 PM.png"/>
          <p:cNvPicPr>
            <a:picLocks noChangeAspect="1"/>
          </p:cNvPicPr>
          <p:nvPr/>
        </p:nvPicPr>
        <p:blipFill rotWithShape="1">
          <a:blip r:embed="rId2">
            <a:extLst>
              <a:ext uri="{28A0092B-C50C-407E-A947-70E740481C1C}">
                <a14:useLocalDpi xmlns:a14="http://schemas.microsoft.com/office/drawing/2010/main" val="0"/>
              </a:ext>
            </a:extLst>
          </a:blip>
          <a:srcRect b="2868"/>
          <a:stretch/>
        </p:blipFill>
        <p:spPr>
          <a:xfrm>
            <a:off x="2902240" y="2043287"/>
            <a:ext cx="3835400" cy="3231964"/>
          </a:xfrm>
          <a:prstGeom prst="rect">
            <a:avLst/>
          </a:prstGeom>
        </p:spPr>
      </p:pic>
    </p:spTree>
    <p:extLst>
      <p:ext uri="{BB962C8B-B14F-4D97-AF65-F5344CB8AC3E}">
        <p14:creationId xmlns:p14="http://schemas.microsoft.com/office/powerpoint/2010/main" val="2736945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Commuter Benefits- Advocacy</a:t>
            </a:r>
          </a:p>
        </p:txBody>
      </p:sp>
      <p:sp>
        <p:nvSpPr>
          <p:cNvPr id="3" name="Content Placeholder 2"/>
          <p:cNvSpPr>
            <a:spLocks noGrp="1"/>
          </p:cNvSpPr>
          <p:nvPr>
            <p:ph idx="1"/>
          </p:nvPr>
        </p:nvSpPr>
        <p:spPr/>
        <p:txBody>
          <a:bodyPr/>
          <a:lstStyle/>
          <a:p>
            <a:r>
              <a:rPr lang="en-US" dirty="0"/>
              <a:t>Defense- Maintain commuter benefits </a:t>
            </a:r>
          </a:p>
          <a:p>
            <a:endParaRPr lang="en-US" dirty="0"/>
          </a:p>
          <a:p>
            <a:r>
              <a:rPr lang="en-US" dirty="0"/>
              <a:t>Offense- </a:t>
            </a:r>
          </a:p>
          <a:p>
            <a:pPr lvl="1"/>
            <a:r>
              <a:rPr lang="en-US" dirty="0"/>
              <a:t>Improve bike benefit</a:t>
            </a:r>
          </a:p>
          <a:p>
            <a:pPr lvl="2"/>
            <a:r>
              <a:rPr lang="en-US" dirty="0"/>
              <a:t>Work with transit benefit</a:t>
            </a:r>
          </a:p>
          <a:p>
            <a:pPr lvl="2"/>
            <a:r>
              <a:rPr lang="en-US" dirty="0"/>
              <a:t>Make it easier for employers to use and report</a:t>
            </a:r>
          </a:p>
          <a:p>
            <a:pPr lvl="1"/>
            <a:r>
              <a:rPr lang="en-US" dirty="0"/>
              <a:t>Parking benefit</a:t>
            </a:r>
          </a:p>
          <a:p>
            <a:pPr lvl="2"/>
            <a:r>
              <a:rPr lang="en-US" dirty="0"/>
              <a:t>Make ride share eligible</a:t>
            </a:r>
          </a:p>
          <a:p>
            <a:pPr lvl="2"/>
            <a:endParaRPr lang="en-US" dirty="0"/>
          </a:p>
          <a:p>
            <a:pPr marL="914400" lvl="2" indent="0">
              <a:buNone/>
            </a:pPr>
            <a:endParaRPr lang="en-US" dirty="0"/>
          </a:p>
          <a:p>
            <a:endParaRPr lang="en-US" dirty="0"/>
          </a:p>
          <a:p>
            <a:endParaRPr lang="en-US" dirty="0"/>
          </a:p>
        </p:txBody>
      </p:sp>
    </p:spTree>
    <p:extLst>
      <p:ext uri="{BB962C8B-B14F-4D97-AF65-F5344CB8AC3E}">
        <p14:creationId xmlns:p14="http://schemas.microsoft.com/office/powerpoint/2010/main" val="322368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p>
        </p:txBody>
      </p:sp>
      <p:pic>
        <p:nvPicPr>
          <p:cNvPr id="4" name="Content Placeholder 3" descr="cyclists-capitol-grid.jpg"/>
          <p:cNvPicPr>
            <a:picLocks noGrp="1" noChangeAspect="1"/>
          </p:cNvPicPr>
          <p:nvPr>
            <p:ph idx="1"/>
          </p:nvPr>
        </p:nvPicPr>
        <p:blipFill>
          <a:blip r:embed="rId2">
            <a:extLst>
              <a:ext uri="{28A0092B-C50C-407E-A947-70E740481C1C}">
                <a14:useLocalDpi xmlns:a14="http://schemas.microsoft.com/office/drawing/2010/main" val="0"/>
              </a:ext>
            </a:extLst>
          </a:blip>
          <a:srcRect t="5188" b="5188"/>
          <a:stretch>
            <a:fillRect/>
          </a:stretch>
        </p:blipFill>
        <p:spPr>
          <a:xfrm>
            <a:off x="0" y="0"/>
            <a:ext cx="9144000" cy="4594213"/>
          </a:xfrm>
        </p:spPr>
      </p:pic>
      <p:sp>
        <p:nvSpPr>
          <p:cNvPr id="5" name="TextBox 4"/>
          <p:cNvSpPr txBox="1"/>
          <p:nvPr/>
        </p:nvSpPr>
        <p:spPr>
          <a:xfrm>
            <a:off x="1090481" y="4892131"/>
            <a:ext cx="7274146" cy="1631216"/>
          </a:xfrm>
          <a:prstGeom prst="rect">
            <a:avLst/>
          </a:prstGeom>
          <a:noFill/>
        </p:spPr>
        <p:txBody>
          <a:bodyPr wrap="square" rtlCol="0">
            <a:spAutoFit/>
          </a:bodyPr>
          <a:lstStyle/>
          <a:p>
            <a:pPr algn="ctr"/>
            <a:r>
              <a:rPr lang="en-US" sz="4400" dirty="0">
                <a:solidFill>
                  <a:srgbClr val="FFFF00"/>
                </a:solidFill>
              </a:rPr>
              <a:t>The 115</a:t>
            </a:r>
            <a:r>
              <a:rPr lang="en-US" sz="4400" baseline="30000" dirty="0">
                <a:solidFill>
                  <a:srgbClr val="FFFF00"/>
                </a:solidFill>
              </a:rPr>
              <a:t>th</a:t>
            </a:r>
            <a:r>
              <a:rPr lang="en-US" sz="4400" dirty="0">
                <a:solidFill>
                  <a:srgbClr val="FFFF00"/>
                </a:solidFill>
              </a:rPr>
              <a:t> Congress</a:t>
            </a:r>
          </a:p>
          <a:p>
            <a:pPr algn="ctr"/>
            <a:r>
              <a:rPr lang="en-US" sz="2800" dirty="0">
                <a:solidFill>
                  <a:srgbClr val="FFFF00"/>
                </a:solidFill>
              </a:rPr>
              <a:t>President Trump’s</a:t>
            </a:r>
          </a:p>
          <a:p>
            <a:pPr algn="ctr"/>
            <a:r>
              <a:rPr lang="en-US" sz="2800" dirty="0">
                <a:solidFill>
                  <a:srgbClr val="FFFF00"/>
                </a:solidFill>
              </a:rPr>
              <a:t>Infrastructure Initiative</a:t>
            </a:r>
          </a:p>
        </p:txBody>
      </p:sp>
    </p:spTree>
    <p:extLst>
      <p:ext uri="{BB962C8B-B14F-4D97-AF65-F5344CB8AC3E}">
        <p14:creationId xmlns:p14="http://schemas.microsoft.com/office/powerpoint/2010/main" val="199486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yclists-capitol-grid.jpg"/>
          <p:cNvPicPr>
            <a:picLocks noGrp="1" noChangeAspect="1"/>
          </p:cNvPicPr>
          <p:nvPr>
            <p:ph idx="1"/>
          </p:nvPr>
        </p:nvPicPr>
        <p:blipFill>
          <a:blip r:embed="rId2">
            <a:extLst>
              <a:ext uri="{28A0092B-C50C-407E-A947-70E740481C1C}">
                <a14:useLocalDpi xmlns:a14="http://schemas.microsoft.com/office/drawing/2010/main" val="0"/>
              </a:ext>
            </a:extLst>
          </a:blip>
          <a:srcRect t="5188" b="5188"/>
          <a:stretch>
            <a:fillRect/>
          </a:stretch>
        </p:blipFill>
        <p:spPr>
          <a:xfrm>
            <a:off x="0" y="0"/>
            <a:ext cx="9144000" cy="4594213"/>
          </a:xfrm>
        </p:spPr>
      </p:pic>
      <p:sp>
        <p:nvSpPr>
          <p:cNvPr id="5" name="TextBox 4"/>
          <p:cNvSpPr txBox="1"/>
          <p:nvPr/>
        </p:nvSpPr>
        <p:spPr>
          <a:xfrm>
            <a:off x="227588" y="5158690"/>
            <a:ext cx="8359179" cy="1261884"/>
          </a:xfrm>
          <a:prstGeom prst="rect">
            <a:avLst/>
          </a:prstGeom>
          <a:noFill/>
        </p:spPr>
        <p:txBody>
          <a:bodyPr wrap="none" rtlCol="0">
            <a:spAutoFit/>
          </a:bodyPr>
          <a:lstStyle/>
          <a:p>
            <a:pPr algn="ctr"/>
            <a:r>
              <a:rPr lang="en-US" sz="4400" dirty="0">
                <a:solidFill>
                  <a:srgbClr val="FFFF00"/>
                </a:solidFill>
              </a:rPr>
              <a:t>Summer 2017 </a:t>
            </a:r>
          </a:p>
          <a:p>
            <a:pPr algn="ctr"/>
            <a:r>
              <a:rPr lang="en-US" sz="3200" dirty="0">
                <a:solidFill>
                  <a:srgbClr val="FFFF00"/>
                </a:solidFill>
              </a:rPr>
              <a:t>Public Comments, Performance Measure  and TA</a:t>
            </a:r>
          </a:p>
        </p:txBody>
      </p:sp>
    </p:spTree>
    <p:extLst>
      <p:ext uri="{BB962C8B-B14F-4D97-AF65-F5344CB8AC3E}">
        <p14:creationId xmlns:p14="http://schemas.microsoft.com/office/powerpoint/2010/main" val="1103446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5276"/>
            <a:ext cx="8229600" cy="1143000"/>
          </a:xfrm>
        </p:spPr>
        <p:txBody>
          <a:bodyPr>
            <a:normAutofit fontScale="90000"/>
          </a:bodyPr>
          <a:lstStyle/>
          <a:p>
            <a:r>
              <a:rPr lang="en-US" dirty="0"/>
              <a:t>Infrastructure Package</a:t>
            </a:r>
            <a:br>
              <a:rPr lang="en-US" dirty="0"/>
            </a:br>
            <a:r>
              <a:rPr lang="en-US" dirty="0"/>
              <a:t> 4 prong Approach</a:t>
            </a:r>
          </a:p>
        </p:txBody>
      </p:sp>
      <p:sp>
        <p:nvSpPr>
          <p:cNvPr id="3" name="Content Placeholder 2"/>
          <p:cNvSpPr>
            <a:spLocks noGrp="1"/>
          </p:cNvSpPr>
          <p:nvPr>
            <p:ph idx="1"/>
          </p:nvPr>
        </p:nvSpPr>
        <p:spPr>
          <a:xfrm>
            <a:off x="-209132" y="1811866"/>
            <a:ext cx="8229600" cy="4525963"/>
          </a:xfrm>
        </p:spPr>
        <p:txBody>
          <a:bodyPr>
            <a:normAutofit/>
          </a:bodyPr>
          <a:lstStyle/>
          <a:p>
            <a:pPr lvl="1"/>
            <a:r>
              <a:rPr lang="en-US" sz="2400" dirty="0"/>
              <a:t>Cut inefficient / non-federal programs</a:t>
            </a:r>
          </a:p>
          <a:p>
            <a:pPr lvl="1">
              <a:buFont typeface="Wingdings" charset="2"/>
              <a:buChar char="Ø"/>
            </a:pPr>
            <a:endParaRPr lang="en-US" sz="2400" dirty="0"/>
          </a:p>
          <a:p>
            <a:pPr lvl="1">
              <a:buFont typeface="Wingdings" charset="2"/>
              <a:buChar char="Ø"/>
            </a:pPr>
            <a:r>
              <a:rPr lang="en-US" sz="2400" b="1" dirty="0"/>
              <a:t>Remove/ Reduce regulations</a:t>
            </a:r>
          </a:p>
          <a:p>
            <a:pPr lvl="1">
              <a:buFont typeface="Wingdings" charset="2"/>
              <a:buChar char="Ø"/>
            </a:pPr>
            <a:endParaRPr lang="en-US" sz="2400" dirty="0"/>
          </a:p>
          <a:p>
            <a:pPr lvl="1">
              <a:buFont typeface="Wingdings" charset="2"/>
              <a:buChar char="Ø"/>
            </a:pPr>
            <a:r>
              <a:rPr lang="en-US" sz="2400" dirty="0"/>
              <a:t>Public Private Partnerships </a:t>
            </a:r>
          </a:p>
          <a:p>
            <a:pPr lvl="1">
              <a:buFont typeface="Wingdings" charset="2"/>
              <a:buChar char="Ø"/>
            </a:pPr>
            <a:endParaRPr lang="en-US" sz="2400" dirty="0"/>
          </a:p>
          <a:p>
            <a:pPr lvl="1">
              <a:buFont typeface="Wingdings" charset="2"/>
              <a:buChar char="Ø"/>
            </a:pPr>
            <a:r>
              <a:rPr lang="en-US" sz="2400" dirty="0"/>
              <a:t>Direct Investment - $200 Billion</a:t>
            </a:r>
          </a:p>
          <a:p>
            <a:pPr lvl="2"/>
            <a:r>
              <a:rPr lang="en-US" sz="2000" dirty="0"/>
              <a:t>Projects that:</a:t>
            </a:r>
          </a:p>
          <a:p>
            <a:pPr lvl="3"/>
            <a:r>
              <a:rPr lang="en-US" dirty="0"/>
              <a:t>Rural areas</a:t>
            </a:r>
          </a:p>
          <a:p>
            <a:pPr lvl="3"/>
            <a:r>
              <a:rPr lang="en-US" dirty="0"/>
              <a:t>“Lift the American Spirit” or are “Transformative”</a:t>
            </a:r>
          </a:p>
        </p:txBody>
      </p:sp>
      <p:pic>
        <p:nvPicPr>
          <p:cNvPr id="4" name="Picture 3" descr="Screen Shot 2017-05-02 at 11.33.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722" y="2450203"/>
            <a:ext cx="1747277" cy="2936064"/>
          </a:xfrm>
          <a:prstGeom prst="rect">
            <a:avLst/>
          </a:prstGeom>
        </p:spPr>
      </p:pic>
      <p:pic>
        <p:nvPicPr>
          <p:cNvPr id="5" name="Picture 4" descr="Screen Shot 2017-05-02 at 11.36.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722" y="0"/>
            <a:ext cx="1747277" cy="2450203"/>
          </a:xfrm>
          <a:prstGeom prst="rect">
            <a:avLst/>
          </a:prstGeom>
        </p:spPr>
      </p:pic>
      <p:pic>
        <p:nvPicPr>
          <p:cNvPr id="6" name="Picture 5" descr="Screen Shot 2017-05-02 at 11.39.2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6723" y="4776014"/>
            <a:ext cx="2318575" cy="2081986"/>
          </a:xfrm>
          <a:prstGeom prst="rect">
            <a:avLst/>
          </a:prstGeom>
        </p:spPr>
      </p:pic>
    </p:spTree>
    <p:extLst>
      <p:ext uri="{BB962C8B-B14F-4D97-AF65-F5344CB8AC3E}">
        <p14:creationId xmlns:p14="http://schemas.microsoft.com/office/powerpoint/2010/main" val="3086228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Congressional Responses</a:t>
            </a:r>
          </a:p>
        </p:txBody>
      </p:sp>
      <p:sp>
        <p:nvSpPr>
          <p:cNvPr id="3" name="Content Placeholder 2"/>
          <p:cNvSpPr>
            <a:spLocks noGrp="1"/>
          </p:cNvSpPr>
          <p:nvPr>
            <p:ph idx="1"/>
          </p:nvPr>
        </p:nvSpPr>
        <p:spPr/>
        <p:txBody>
          <a:bodyPr/>
          <a:lstStyle/>
          <a:p>
            <a:r>
              <a:rPr lang="en-US" dirty="0"/>
              <a:t>Senate</a:t>
            </a:r>
          </a:p>
          <a:p>
            <a:pPr lvl="1"/>
            <a:r>
              <a:rPr lang="en-US" dirty="0"/>
              <a:t>Environment &amp; Public Works Committee</a:t>
            </a:r>
          </a:p>
        </p:txBody>
      </p:sp>
    </p:spTree>
    <p:extLst>
      <p:ext uri="{BB962C8B-B14F-4D97-AF65-F5344CB8AC3E}">
        <p14:creationId xmlns:p14="http://schemas.microsoft.com/office/powerpoint/2010/main" val="3610507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91772497"/>
              </p:ext>
            </p:extLst>
          </p:nvPr>
        </p:nvGraphicFramePr>
        <p:xfrm>
          <a:off x="474680" y="346348"/>
          <a:ext cx="8212119" cy="55287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0523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77416774"/>
              </p:ext>
            </p:extLst>
          </p:nvPr>
        </p:nvGraphicFramePr>
        <p:xfrm>
          <a:off x="-449020" y="0"/>
          <a:ext cx="940379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1711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Take away from Infrastructure Proposal</a:t>
            </a:r>
          </a:p>
        </p:txBody>
      </p:sp>
      <p:sp>
        <p:nvSpPr>
          <p:cNvPr id="3" name="Content Placeholder 2"/>
          <p:cNvSpPr>
            <a:spLocks noGrp="1"/>
          </p:cNvSpPr>
          <p:nvPr>
            <p:ph idx="1"/>
          </p:nvPr>
        </p:nvSpPr>
        <p:spPr/>
        <p:txBody>
          <a:bodyPr>
            <a:normAutofit fontScale="92500" lnSpcReduction="10000"/>
          </a:bodyPr>
          <a:lstStyle/>
          <a:p>
            <a:pPr>
              <a:buFont typeface="Wingdings" charset="2"/>
              <a:buChar char="Ø"/>
            </a:pPr>
            <a:r>
              <a:rPr lang="en-US" dirty="0"/>
              <a:t>Signs that DOT is focusing on big projects </a:t>
            </a:r>
          </a:p>
          <a:p>
            <a:pPr lvl="1"/>
            <a:r>
              <a:rPr lang="en-US" dirty="0"/>
              <a:t>vs. long – term sustainability</a:t>
            </a:r>
          </a:p>
          <a:p>
            <a:pPr lvl="1"/>
            <a:r>
              <a:rPr lang="en-US" dirty="0"/>
              <a:t>Watch for opportunities to explain </a:t>
            </a:r>
            <a:r>
              <a:rPr lang="en-US"/>
              <a:t>benefits </a:t>
            </a:r>
            <a:endParaRPr lang="en-US" dirty="0"/>
          </a:p>
          <a:p>
            <a:pPr marL="0" indent="0">
              <a:buNone/>
            </a:pPr>
            <a:endParaRPr lang="en-US" dirty="0"/>
          </a:p>
          <a:p>
            <a:pPr>
              <a:buFont typeface="Wingdings" charset="2"/>
              <a:buChar char="Ø"/>
            </a:pPr>
            <a:r>
              <a:rPr lang="en-US" dirty="0"/>
              <a:t>Biggest long term effect</a:t>
            </a:r>
          </a:p>
          <a:p>
            <a:pPr lvl="1"/>
            <a:r>
              <a:rPr lang="en-US" dirty="0"/>
              <a:t>Regulations and policy changes</a:t>
            </a:r>
          </a:p>
          <a:p>
            <a:pPr lvl="1"/>
            <a:r>
              <a:rPr lang="en-US" dirty="0"/>
              <a:t>Priorities during this administration</a:t>
            </a:r>
          </a:p>
          <a:p>
            <a:pPr lvl="1"/>
            <a:endParaRPr lang="en-US" dirty="0"/>
          </a:p>
          <a:p>
            <a:r>
              <a:rPr lang="en-US" dirty="0"/>
              <a:t>Don</a:t>
            </a:r>
            <a:r>
              <a:rPr lang="fr-FR" dirty="0"/>
              <a:t>’</a:t>
            </a:r>
            <a:r>
              <a:rPr lang="en-US" dirty="0"/>
              <a:t>t expect significant funding </a:t>
            </a:r>
          </a:p>
          <a:p>
            <a:pPr lvl="1"/>
            <a:endParaRPr lang="en-US" dirty="0"/>
          </a:p>
          <a:p>
            <a:pPr marL="0" indent="0">
              <a:buNone/>
            </a:pPr>
            <a:endParaRPr lang="en-US" dirty="0"/>
          </a:p>
          <a:p>
            <a:pPr marL="457200" lvl="1" indent="0">
              <a:buNone/>
            </a:pPr>
            <a:endParaRPr lang="en-US" dirty="0"/>
          </a:p>
          <a:p>
            <a:pPr lvl="1">
              <a:buFont typeface="Wingdings" charset="2"/>
              <a:buChar char="Ø"/>
            </a:pPr>
            <a:endParaRPr lang="en-US" dirty="0"/>
          </a:p>
          <a:p>
            <a:pPr>
              <a:buFont typeface="Wingdings" charset="2"/>
              <a:buChar char="Ø"/>
            </a:pPr>
            <a:endParaRPr lang="en-US" dirty="0"/>
          </a:p>
          <a:p>
            <a:pPr lvl="1">
              <a:buFont typeface="Wingdings" charset="2"/>
              <a:buChar char="Ø"/>
            </a:pPr>
            <a:endParaRPr lang="en-US" dirty="0"/>
          </a:p>
          <a:p>
            <a:pPr>
              <a:buFont typeface="Wingdings" charset="2"/>
              <a:buChar char="Ø"/>
            </a:pPr>
            <a:endParaRPr lang="en-US" dirty="0"/>
          </a:p>
        </p:txBody>
      </p:sp>
    </p:spTree>
    <p:extLst>
      <p:ext uri="{BB962C8B-B14F-4D97-AF65-F5344CB8AC3E}">
        <p14:creationId xmlns:p14="http://schemas.microsoft.com/office/powerpoint/2010/main" val="1767716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yclists-capitol-grid.jpg"/>
          <p:cNvPicPr>
            <a:picLocks noGrp="1" noChangeAspect="1"/>
          </p:cNvPicPr>
          <p:nvPr>
            <p:ph idx="1"/>
          </p:nvPr>
        </p:nvPicPr>
        <p:blipFill>
          <a:blip r:embed="rId2">
            <a:extLst>
              <a:ext uri="{28A0092B-C50C-407E-A947-70E740481C1C}">
                <a14:useLocalDpi xmlns:a14="http://schemas.microsoft.com/office/drawing/2010/main" val="0"/>
              </a:ext>
            </a:extLst>
          </a:blip>
          <a:srcRect t="5188" b="5188"/>
          <a:stretch>
            <a:fillRect/>
          </a:stretch>
        </p:blipFill>
        <p:spPr>
          <a:xfrm>
            <a:off x="0" y="0"/>
            <a:ext cx="9144000" cy="4594213"/>
          </a:xfrm>
        </p:spPr>
      </p:pic>
      <p:sp>
        <p:nvSpPr>
          <p:cNvPr id="5" name="TextBox 4"/>
          <p:cNvSpPr txBox="1"/>
          <p:nvPr/>
        </p:nvSpPr>
        <p:spPr>
          <a:xfrm>
            <a:off x="1433507" y="4939171"/>
            <a:ext cx="6091130" cy="1200328"/>
          </a:xfrm>
          <a:prstGeom prst="rect">
            <a:avLst/>
          </a:prstGeom>
          <a:noFill/>
        </p:spPr>
        <p:txBody>
          <a:bodyPr wrap="none" rtlCol="0">
            <a:spAutoFit/>
          </a:bodyPr>
          <a:lstStyle/>
          <a:p>
            <a:pPr algn="ctr"/>
            <a:r>
              <a:rPr lang="en-US" sz="4400" dirty="0">
                <a:solidFill>
                  <a:srgbClr val="FFFF00"/>
                </a:solidFill>
              </a:rPr>
              <a:t>Longer Term</a:t>
            </a:r>
          </a:p>
          <a:p>
            <a:pPr algn="ctr"/>
            <a:r>
              <a:rPr lang="en-US" sz="2800" dirty="0">
                <a:solidFill>
                  <a:srgbClr val="FFFF00"/>
                </a:solidFill>
              </a:rPr>
              <a:t>Performance Measures, Reauthorization </a:t>
            </a:r>
          </a:p>
        </p:txBody>
      </p:sp>
    </p:spTree>
    <p:extLst>
      <p:ext uri="{BB962C8B-B14F-4D97-AF65-F5344CB8AC3E}">
        <p14:creationId xmlns:p14="http://schemas.microsoft.com/office/powerpoint/2010/main" val="1222456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103" y="287108"/>
            <a:ext cx="8305800" cy="838200"/>
          </a:xfrm>
        </p:spPr>
        <p:txBody>
          <a:bodyPr/>
          <a:lstStyle/>
          <a:p>
            <a:r>
              <a:rPr lang="en-US" dirty="0"/>
              <a:t>Performance measures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2244529"/>
              </p:ext>
            </p:extLst>
          </p:nvPr>
        </p:nvGraphicFramePr>
        <p:xfrm>
          <a:off x="0" y="1445337"/>
          <a:ext cx="9018915" cy="4287519"/>
        </p:xfrm>
        <a:graphic>
          <a:graphicData uri="http://schemas.openxmlformats.org/drawingml/2006/table">
            <a:tbl>
              <a:tblPr/>
              <a:tblGrid>
                <a:gridCol w="1677666">
                  <a:extLst>
                    <a:ext uri="{9D8B030D-6E8A-4147-A177-3AD203B41FA5}">
                      <a16:colId xmlns:a16="http://schemas.microsoft.com/office/drawing/2014/main" val="20000"/>
                    </a:ext>
                  </a:extLst>
                </a:gridCol>
                <a:gridCol w="1467688">
                  <a:extLst>
                    <a:ext uri="{9D8B030D-6E8A-4147-A177-3AD203B41FA5}">
                      <a16:colId xmlns:a16="http://schemas.microsoft.com/office/drawing/2014/main" val="20001"/>
                    </a:ext>
                  </a:extLst>
                </a:gridCol>
                <a:gridCol w="1327297">
                  <a:extLst>
                    <a:ext uri="{9D8B030D-6E8A-4147-A177-3AD203B41FA5}">
                      <a16:colId xmlns:a16="http://schemas.microsoft.com/office/drawing/2014/main" val="20002"/>
                    </a:ext>
                  </a:extLst>
                </a:gridCol>
                <a:gridCol w="2273132">
                  <a:extLst>
                    <a:ext uri="{9D8B030D-6E8A-4147-A177-3AD203B41FA5}">
                      <a16:colId xmlns:a16="http://schemas.microsoft.com/office/drawing/2014/main" val="20003"/>
                    </a:ext>
                  </a:extLst>
                </a:gridCol>
                <a:gridCol w="2273132">
                  <a:extLst>
                    <a:ext uri="{9D8B030D-6E8A-4147-A177-3AD203B41FA5}">
                      <a16:colId xmlns:a16="http://schemas.microsoft.com/office/drawing/2014/main" val="20004"/>
                    </a:ext>
                  </a:extLst>
                </a:gridCol>
              </a:tblGrid>
              <a:tr h="793435">
                <a:tc>
                  <a:txBody>
                    <a:bodyPr/>
                    <a:lstStyle/>
                    <a:p>
                      <a:pPr marL="0" marR="0" algn="ctr">
                        <a:spcBef>
                          <a:spcPts val="0"/>
                        </a:spcBef>
                        <a:spcAft>
                          <a:spcPts val="1000"/>
                        </a:spcAft>
                      </a:pPr>
                      <a:r>
                        <a:rPr lang="en-US" sz="1800" b="1" dirty="0">
                          <a:latin typeface="Lato Regular"/>
                          <a:ea typeface="Cambria"/>
                          <a:cs typeface="Times New Roman"/>
                        </a:rPr>
                        <a:t>MAP-21 Measure</a:t>
                      </a:r>
                    </a:p>
                  </a:txBody>
                  <a:tcPr marL="59350" marR="59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800" b="1" dirty="0">
                          <a:latin typeface="Lato Regular"/>
                          <a:ea typeface="Cambria"/>
                          <a:cs typeface="Times New Roman"/>
                        </a:rPr>
                        <a:t>USDOT Proposed Measure</a:t>
                      </a:r>
                    </a:p>
                  </a:txBody>
                  <a:tcPr marL="59350" marR="59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800" b="1" dirty="0">
                          <a:latin typeface="Lato Regular"/>
                          <a:ea typeface="Cambria"/>
                          <a:cs typeface="Times New Roman"/>
                        </a:rPr>
                        <a:t>League Ask</a:t>
                      </a:r>
                    </a:p>
                  </a:txBody>
                  <a:tcPr marL="59350" marR="59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800" b="1" dirty="0">
                          <a:latin typeface="Lato Regular"/>
                          <a:ea typeface="Cambria"/>
                          <a:cs typeface="Times New Roman"/>
                        </a:rPr>
                        <a:t>Final Rule</a:t>
                      </a:r>
                      <a:r>
                        <a:rPr lang="en-US" sz="1800" b="1" baseline="0" dirty="0">
                          <a:latin typeface="Lato Regular"/>
                          <a:ea typeface="Cambria"/>
                          <a:cs typeface="Times New Roman"/>
                        </a:rPr>
                        <a:t> (Obama Admin)</a:t>
                      </a:r>
                      <a:endParaRPr lang="en-US" sz="1800" b="1" dirty="0">
                        <a:latin typeface="Lato Regular"/>
                        <a:ea typeface="Cambria"/>
                        <a:cs typeface="Times New Roman"/>
                      </a:endParaRPr>
                    </a:p>
                  </a:txBody>
                  <a:tcPr marL="59350" marR="59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800" b="1" dirty="0">
                          <a:latin typeface="Lato Regular"/>
                          <a:ea typeface="Cambria"/>
                          <a:cs typeface="Times New Roman"/>
                        </a:rPr>
                        <a:t>Final changes (Trump</a:t>
                      </a:r>
                      <a:r>
                        <a:rPr lang="en-US" sz="1800" b="1" baseline="0" dirty="0">
                          <a:latin typeface="Lato Regular"/>
                          <a:ea typeface="Cambria"/>
                          <a:cs typeface="Times New Roman"/>
                        </a:rPr>
                        <a:t> Admin)</a:t>
                      </a:r>
                      <a:endParaRPr lang="en-US" sz="1800" b="1" dirty="0">
                        <a:latin typeface="Lato Regular"/>
                        <a:ea typeface="Cambria"/>
                        <a:cs typeface="Times New Roman"/>
                      </a:endParaRPr>
                    </a:p>
                  </a:txBody>
                  <a:tcPr marL="59350" marR="59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79201">
                <a:tc rowSpan="3">
                  <a:txBody>
                    <a:bodyPr/>
                    <a:lstStyle/>
                    <a:p>
                      <a:pPr marL="0" marR="0" algn="ctr">
                        <a:spcBef>
                          <a:spcPts val="0"/>
                        </a:spcBef>
                        <a:spcAft>
                          <a:spcPts val="1000"/>
                        </a:spcAft>
                      </a:pPr>
                      <a:r>
                        <a:rPr lang="en-US" sz="2000" b="1" dirty="0">
                          <a:solidFill>
                            <a:schemeClr val="tx1"/>
                          </a:solidFill>
                          <a:latin typeface="Lato Regular"/>
                          <a:ea typeface="Cambria"/>
                          <a:cs typeface="Times New Roman"/>
                        </a:rPr>
                        <a:t>Performance of the National Highway System (NHS) Non- interstate</a:t>
                      </a:r>
                      <a:endParaRPr lang="en-US" sz="2000" dirty="0">
                        <a:solidFill>
                          <a:schemeClr val="tx1"/>
                        </a:solidFill>
                        <a:latin typeface="Lato Regular"/>
                        <a:ea typeface="Cambria"/>
                        <a:cs typeface="Times New Roman"/>
                      </a:endParaRPr>
                    </a:p>
                  </a:txBody>
                  <a:tcPr marL="59350" marR="59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1000"/>
                        </a:spcAft>
                      </a:pPr>
                      <a:endParaRPr lang="en-US" sz="1600" dirty="0">
                        <a:solidFill>
                          <a:schemeClr val="bg1"/>
                        </a:solidFill>
                        <a:latin typeface="Lato Regular"/>
                        <a:ea typeface="Cambria"/>
                        <a:cs typeface="Times New Roman"/>
                      </a:endParaRPr>
                    </a:p>
                    <a:p>
                      <a:pPr marL="0" marR="0" algn="l">
                        <a:spcBef>
                          <a:spcPts val="0"/>
                        </a:spcBef>
                        <a:spcAft>
                          <a:spcPts val="1000"/>
                        </a:spcAft>
                      </a:pPr>
                      <a:r>
                        <a:rPr lang="en-US" sz="1600" b="1" dirty="0">
                          <a:solidFill>
                            <a:schemeClr val="bg1"/>
                          </a:solidFill>
                          <a:latin typeface="Lato Regular"/>
                          <a:ea typeface="Cambria"/>
                          <a:cs typeface="Times New Roman"/>
                        </a:rPr>
                        <a:t>Reliable</a:t>
                      </a:r>
                      <a:r>
                        <a:rPr lang="en-US" sz="1600" dirty="0">
                          <a:solidFill>
                            <a:schemeClr val="bg1"/>
                          </a:solidFill>
                          <a:latin typeface="Lato Regular"/>
                          <a:ea typeface="Cambria"/>
                          <a:cs typeface="Times New Roman"/>
                        </a:rPr>
                        <a:t> Travel Times for vehicles</a:t>
                      </a: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spcBef>
                          <a:spcPts val="0"/>
                        </a:spcBef>
                        <a:spcAft>
                          <a:spcPts val="1000"/>
                        </a:spcAft>
                      </a:pPr>
                      <a:endParaRPr lang="en-US" sz="1600" dirty="0">
                        <a:solidFill>
                          <a:schemeClr val="bg1"/>
                        </a:solidFill>
                        <a:latin typeface="Lato Regular"/>
                        <a:ea typeface="Cambria"/>
                        <a:cs typeface="Times New Roman"/>
                      </a:endParaRPr>
                    </a:p>
                    <a:p>
                      <a:pPr marL="0" marR="0" algn="l">
                        <a:spcBef>
                          <a:spcPts val="0"/>
                        </a:spcBef>
                        <a:spcAft>
                          <a:spcPts val="1000"/>
                        </a:spcAft>
                      </a:pPr>
                      <a:r>
                        <a:rPr lang="en-US" sz="1600" dirty="0">
                          <a:solidFill>
                            <a:schemeClr val="bg1"/>
                          </a:solidFill>
                          <a:latin typeface="Lato Regular"/>
                          <a:ea typeface="Cambria"/>
                          <a:cs typeface="Times New Roman"/>
                        </a:rPr>
                        <a:t>Separate reliability measure</a:t>
                      </a:r>
                      <a:r>
                        <a:rPr lang="en-US" sz="1600" baseline="0" dirty="0">
                          <a:solidFill>
                            <a:schemeClr val="bg1"/>
                          </a:solidFill>
                          <a:latin typeface="Lato Regular"/>
                          <a:ea typeface="Cambria"/>
                          <a:cs typeface="Times New Roman"/>
                        </a:rPr>
                        <a:t> for bike/ped</a:t>
                      </a:r>
                    </a:p>
                    <a:p>
                      <a:pPr marL="0" marR="0" algn="l">
                        <a:spcBef>
                          <a:spcPts val="0"/>
                        </a:spcBef>
                        <a:spcAft>
                          <a:spcPts val="1000"/>
                        </a:spcAft>
                      </a:pPr>
                      <a:endParaRPr lang="en-US" sz="1600" dirty="0">
                        <a:solidFill>
                          <a:schemeClr val="bg1"/>
                        </a:solidFill>
                        <a:latin typeface="Lato Regular"/>
                        <a:ea typeface="Cambria"/>
                        <a:cs typeface="Times New Roman"/>
                      </a:endParaRP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spcBef>
                          <a:spcPts val="0"/>
                        </a:spcBef>
                        <a:spcAft>
                          <a:spcPts val="1000"/>
                        </a:spcAft>
                      </a:pPr>
                      <a:endParaRPr lang="en-US" sz="1600" dirty="0">
                        <a:solidFill>
                          <a:schemeClr val="bg1"/>
                        </a:solidFill>
                        <a:latin typeface="Lato Regular"/>
                        <a:ea typeface="Cambria"/>
                        <a:cs typeface="Times New Roman"/>
                      </a:endParaRPr>
                    </a:p>
                    <a:p>
                      <a:pPr marL="0" marR="0" algn="l">
                        <a:spcBef>
                          <a:spcPts val="0"/>
                        </a:spcBef>
                        <a:spcAft>
                          <a:spcPts val="1000"/>
                        </a:spcAft>
                      </a:pPr>
                      <a:r>
                        <a:rPr lang="en-US" sz="1600" dirty="0">
                          <a:solidFill>
                            <a:schemeClr val="bg1"/>
                          </a:solidFill>
                          <a:latin typeface="Lato Regular"/>
                          <a:ea typeface="Cambria"/>
                          <a:cs typeface="Times New Roman"/>
                        </a:rPr>
                        <a:t>Percent of </a:t>
                      </a:r>
                      <a:r>
                        <a:rPr lang="en-US" sz="1600" b="1" dirty="0">
                          <a:solidFill>
                            <a:schemeClr val="bg1"/>
                          </a:solidFill>
                          <a:latin typeface="Lato Regular"/>
                          <a:ea typeface="Cambria"/>
                          <a:cs typeface="Times New Roman"/>
                        </a:rPr>
                        <a:t>person-miles</a:t>
                      </a:r>
                      <a:r>
                        <a:rPr lang="en-US" sz="1600" b="1" baseline="0" dirty="0">
                          <a:solidFill>
                            <a:schemeClr val="bg1"/>
                          </a:solidFill>
                          <a:latin typeface="Lato Regular"/>
                          <a:ea typeface="Cambria"/>
                          <a:cs typeface="Times New Roman"/>
                        </a:rPr>
                        <a:t> </a:t>
                      </a:r>
                      <a:r>
                        <a:rPr lang="en-US" sz="1600" baseline="0" dirty="0">
                          <a:solidFill>
                            <a:schemeClr val="bg1"/>
                          </a:solidFill>
                          <a:latin typeface="Lato Regular"/>
                          <a:ea typeface="Cambria"/>
                          <a:cs typeface="Times New Roman"/>
                        </a:rPr>
                        <a:t>traveled that are reliable </a:t>
                      </a:r>
                      <a:endParaRPr lang="en-US" sz="1600" dirty="0">
                        <a:solidFill>
                          <a:schemeClr val="bg1"/>
                        </a:solidFill>
                        <a:latin typeface="Lato Regular"/>
                        <a:ea typeface="Cambria"/>
                        <a:cs typeface="Times New Roman"/>
                      </a:endParaRP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spcBef>
                          <a:spcPts val="0"/>
                        </a:spcBef>
                        <a:spcAft>
                          <a:spcPts val="1000"/>
                        </a:spcAft>
                      </a:pPr>
                      <a:endParaRPr lang="en-US" sz="1600" dirty="0">
                        <a:solidFill>
                          <a:schemeClr val="bg1"/>
                        </a:solidFill>
                        <a:latin typeface="Lato Regular"/>
                        <a:ea typeface="Cambria"/>
                        <a:cs typeface="Times New Roman"/>
                      </a:endParaRPr>
                    </a:p>
                    <a:p>
                      <a:pPr marL="0" marR="0" algn="l">
                        <a:spcBef>
                          <a:spcPts val="0"/>
                        </a:spcBef>
                        <a:spcAft>
                          <a:spcPts val="1000"/>
                        </a:spcAft>
                      </a:pPr>
                      <a:r>
                        <a:rPr lang="en-US" sz="1600" dirty="0">
                          <a:solidFill>
                            <a:schemeClr val="bg1"/>
                          </a:solidFill>
                          <a:latin typeface="Lato Regular"/>
                          <a:ea typeface="Cambria"/>
                          <a:cs typeface="Times New Roman"/>
                        </a:rPr>
                        <a:t>Percent of </a:t>
                      </a:r>
                      <a:r>
                        <a:rPr lang="en-US" sz="1600" b="1" dirty="0">
                          <a:solidFill>
                            <a:schemeClr val="bg1"/>
                          </a:solidFill>
                          <a:latin typeface="Lato Regular"/>
                          <a:ea typeface="Cambria"/>
                          <a:cs typeface="Times New Roman"/>
                        </a:rPr>
                        <a:t>person-miles</a:t>
                      </a:r>
                      <a:r>
                        <a:rPr lang="en-US" sz="1600" b="1" baseline="0" dirty="0">
                          <a:solidFill>
                            <a:schemeClr val="bg1"/>
                          </a:solidFill>
                          <a:latin typeface="Lato Regular"/>
                          <a:ea typeface="Cambria"/>
                          <a:cs typeface="Times New Roman"/>
                        </a:rPr>
                        <a:t> </a:t>
                      </a:r>
                      <a:r>
                        <a:rPr lang="en-US" sz="1600" baseline="0" dirty="0">
                          <a:solidFill>
                            <a:schemeClr val="bg1"/>
                          </a:solidFill>
                          <a:latin typeface="Lato Regular"/>
                          <a:ea typeface="Cambria"/>
                          <a:cs typeface="Times New Roman"/>
                        </a:rPr>
                        <a:t>traveled that are reliable </a:t>
                      </a:r>
                      <a:endParaRPr lang="en-US" sz="1600" dirty="0">
                        <a:solidFill>
                          <a:schemeClr val="bg1"/>
                        </a:solidFill>
                        <a:latin typeface="Lato Regular"/>
                        <a:ea typeface="Cambria"/>
                        <a:cs typeface="Times New Roman"/>
                      </a:endParaRP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75759">
                <a:tc vMerge="1">
                  <a:txBody>
                    <a:bodyPr/>
                    <a:lstStyle/>
                    <a:p>
                      <a:endParaRPr lang="en-US"/>
                    </a:p>
                  </a:txBody>
                  <a:tcPr/>
                </a:tc>
                <a:tc>
                  <a:txBody>
                    <a:bodyPr/>
                    <a:lstStyle/>
                    <a:p>
                      <a:endParaRPr lang="en-US" dirty="0"/>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dirty="0"/>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dirty="0"/>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endParaRPr lang="en-US" dirty="0"/>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2"/>
                  </a:ext>
                </a:extLst>
              </a:tr>
              <a:tr h="1311795">
                <a:tc vMerge="1">
                  <a:txBody>
                    <a:bodyPr/>
                    <a:lstStyle/>
                    <a:p>
                      <a:pPr marL="0" marR="0" algn="ctr">
                        <a:spcBef>
                          <a:spcPts val="0"/>
                        </a:spcBef>
                        <a:spcAft>
                          <a:spcPts val="1000"/>
                        </a:spcAft>
                      </a:pPr>
                      <a:endParaRPr lang="en-US" sz="2000" dirty="0">
                        <a:latin typeface="Lato Regular"/>
                        <a:ea typeface="Cambria"/>
                        <a:cs typeface="Times New Roman"/>
                      </a:endParaRPr>
                    </a:p>
                  </a:txBody>
                  <a:tcPr marL="59350" marR="59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1000"/>
                        </a:spcAft>
                      </a:pPr>
                      <a:endParaRPr lang="en-US" sz="1600" dirty="0">
                        <a:solidFill>
                          <a:schemeClr val="bg1"/>
                        </a:solidFill>
                        <a:latin typeface="Lato Regular"/>
                        <a:ea typeface="Cambria"/>
                        <a:cs typeface="Times New Roman"/>
                      </a:endParaRP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l">
                        <a:spcBef>
                          <a:spcPts val="0"/>
                        </a:spcBef>
                        <a:spcAft>
                          <a:spcPts val="1000"/>
                        </a:spcAft>
                      </a:pPr>
                      <a:r>
                        <a:rPr lang="en-US" sz="1600" dirty="0">
                          <a:solidFill>
                            <a:schemeClr val="bg1"/>
                          </a:solidFill>
                          <a:latin typeface="Lato Regular"/>
                          <a:ea typeface="Cambria"/>
                          <a:cs typeface="Times New Roman"/>
                        </a:rPr>
                        <a:t> </a:t>
                      </a:r>
                    </a:p>
                    <a:p>
                      <a:pPr marL="0" marR="0" algn="l">
                        <a:spcBef>
                          <a:spcPts val="0"/>
                        </a:spcBef>
                        <a:spcAft>
                          <a:spcPts val="1000"/>
                        </a:spcAft>
                      </a:pPr>
                      <a:r>
                        <a:rPr lang="en-US" sz="1600" dirty="0">
                          <a:solidFill>
                            <a:schemeClr val="bg1"/>
                          </a:solidFill>
                          <a:latin typeface="Lato Regular"/>
                          <a:ea typeface="Cambria"/>
                          <a:cs typeface="Times New Roman"/>
                        </a:rPr>
                        <a:t>  Measure CO</a:t>
                      </a:r>
                      <a:r>
                        <a:rPr lang="en-US" sz="1600" baseline="-25000" dirty="0">
                          <a:solidFill>
                            <a:schemeClr val="bg1"/>
                          </a:solidFill>
                          <a:latin typeface="Lato Regular"/>
                          <a:ea typeface="Cambria"/>
                          <a:cs typeface="Times New Roman"/>
                        </a:rPr>
                        <a:t>2</a:t>
                      </a: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l">
                        <a:spcBef>
                          <a:spcPts val="0"/>
                        </a:spcBef>
                        <a:spcAft>
                          <a:spcPts val="1000"/>
                        </a:spcAft>
                      </a:pPr>
                      <a:endParaRPr lang="en-US" sz="1600" dirty="0">
                        <a:solidFill>
                          <a:schemeClr val="bg1"/>
                        </a:solidFill>
                        <a:latin typeface="Lato Regular"/>
                        <a:ea typeface="Cambria"/>
                        <a:cs typeface="Times New Roman"/>
                      </a:endParaRPr>
                    </a:p>
                    <a:p>
                      <a:pPr marL="0" marR="0" algn="l">
                        <a:spcBef>
                          <a:spcPts val="0"/>
                        </a:spcBef>
                        <a:spcAft>
                          <a:spcPts val="1000"/>
                        </a:spcAft>
                      </a:pPr>
                      <a:r>
                        <a:rPr lang="en-US" sz="1600" dirty="0">
                          <a:solidFill>
                            <a:schemeClr val="bg1"/>
                          </a:solidFill>
                          <a:latin typeface="Lato Regular"/>
                          <a:ea typeface="Cambria"/>
                          <a:cs typeface="Times New Roman"/>
                        </a:rPr>
                        <a:t>Percent change in CO</a:t>
                      </a:r>
                      <a:r>
                        <a:rPr lang="en-US" sz="1600" baseline="-25000" dirty="0">
                          <a:solidFill>
                            <a:schemeClr val="bg1"/>
                          </a:solidFill>
                          <a:latin typeface="Lato Regular"/>
                          <a:ea typeface="Cambria"/>
                          <a:cs typeface="Times New Roman"/>
                        </a:rPr>
                        <a:t>2</a:t>
                      </a:r>
                      <a:r>
                        <a:rPr lang="en-US" sz="1600" dirty="0">
                          <a:solidFill>
                            <a:schemeClr val="bg1"/>
                          </a:solidFill>
                          <a:latin typeface="Lato Regular"/>
                          <a:ea typeface="Cambria"/>
                          <a:cs typeface="Times New Roman"/>
                        </a:rPr>
                        <a:t> emissions on NHS compared</a:t>
                      </a:r>
                      <a:r>
                        <a:rPr lang="en-US" sz="1600" baseline="0" dirty="0">
                          <a:solidFill>
                            <a:schemeClr val="bg1"/>
                          </a:solidFill>
                          <a:latin typeface="Lato Regular"/>
                          <a:ea typeface="Cambria"/>
                          <a:cs typeface="Times New Roman"/>
                        </a:rPr>
                        <a:t> to 2017</a:t>
                      </a:r>
                    </a:p>
                    <a:p>
                      <a:pPr marL="0" marR="0" algn="l">
                        <a:spcBef>
                          <a:spcPts val="0"/>
                        </a:spcBef>
                        <a:spcAft>
                          <a:spcPts val="1000"/>
                        </a:spcAft>
                      </a:pPr>
                      <a:endParaRPr lang="en-US" sz="1600" dirty="0">
                        <a:solidFill>
                          <a:schemeClr val="bg1"/>
                        </a:solidFill>
                        <a:latin typeface="Lato Regular"/>
                        <a:ea typeface="Cambria"/>
                        <a:cs typeface="Times New Roman"/>
                      </a:endParaRP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l">
                        <a:spcBef>
                          <a:spcPts val="0"/>
                        </a:spcBef>
                        <a:spcAft>
                          <a:spcPts val="1000"/>
                        </a:spcAft>
                      </a:pPr>
                      <a:endParaRPr lang="en-US" sz="1600" dirty="0">
                        <a:solidFill>
                          <a:schemeClr val="bg1"/>
                        </a:solidFill>
                        <a:latin typeface="Lato Regular"/>
                        <a:ea typeface="Cambria"/>
                        <a:cs typeface="Times New Roman"/>
                      </a:endParaRP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54731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253" y="141091"/>
            <a:ext cx="8305800" cy="838200"/>
          </a:xfrm>
        </p:spPr>
        <p:txBody>
          <a:bodyPr/>
          <a:lstStyle/>
          <a:p>
            <a:pPr algn="l"/>
            <a:r>
              <a:rPr lang="en-US" dirty="0"/>
              <a:t>Performance Measures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2282108"/>
              </p:ext>
            </p:extLst>
          </p:nvPr>
        </p:nvGraphicFramePr>
        <p:xfrm>
          <a:off x="356413" y="1197547"/>
          <a:ext cx="8534399" cy="5761780"/>
        </p:xfrm>
        <a:graphic>
          <a:graphicData uri="http://schemas.openxmlformats.org/drawingml/2006/table">
            <a:tbl>
              <a:tblPr/>
              <a:tblGrid>
                <a:gridCol w="1586674">
                  <a:extLst>
                    <a:ext uri="{9D8B030D-6E8A-4147-A177-3AD203B41FA5}">
                      <a16:colId xmlns:a16="http://schemas.microsoft.com/office/drawing/2014/main" val="20000"/>
                    </a:ext>
                  </a:extLst>
                </a:gridCol>
                <a:gridCol w="1974442">
                  <a:extLst>
                    <a:ext uri="{9D8B030D-6E8A-4147-A177-3AD203B41FA5}">
                      <a16:colId xmlns:a16="http://schemas.microsoft.com/office/drawing/2014/main" val="20001"/>
                    </a:ext>
                  </a:extLst>
                </a:gridCol>
                <a:gridCol w="1657761">
                  <a:extLst>
                    <a:ext uri="{9D8B030D-6E8A-4147-A177-3AD203B41FA5}">
                      <a16:colId xmlns:a16="http://schemas.microsoft.com/office/drawing/2014/main" val="20002"/>
                    </a:ext>
                  </a:extLst>
                </a:gridCol>
                <a:gridCol w="1657761">
                  <a:extLst>
                    <a:ext uri="{9D8B030D-6E8A-4147-A177-3AD203B41FA5}">
                      <a16:colId xmlns:a16="http://schemas.microsoft.com/office/drawing/2014/main" val="20003"/>
                    </a:ext>
                  </a:extLst>
                </a:gridCol>
                <a:gridCol w="1657761">
                  <a:extLst>
                    <a:ext uri="{9D8B030D-6E8A-4147-A177-3AD203B41FA5}">
                      <a16:colId xmlns:a16="http://schemas.microsoft.com/office/drawing/2014/main" val="20004"/>
                    </a:ext>
                  </a:extLst>
                </a:gridCol>
              </a:tblGrid>
              <a:tr h="514587">
                <a:tc>
                  <a:txBody>
                    <a:bodyPr/>
                    <a:lstStyle/>
                    <a:p>
                      <a:pPr marL="0" marR="0" algn="ctr">
                        <a:spcBef>
                          <a:spcPts val="0"/>
                        </a:spcBef>
                        <a:spcAft>
                          <a:spcPts val="1000"/>
                        </a:spcAft>
                      </a:pPr>
                      <a:r>
                        <a:rPr lang="en-US" sz="1800" b="1" dirty="0">
                          <a:latin typeface="Lato Regular"/>
                          <a:ea typeface="Cambria"/>
                          <a:cs typeface="Times New Roman"/>
                        </a:rPr>
                        <a:t>MAP-21 Measure</a:t>
                      </a:r>
                    </a:p>
                  </a:txBody>
                  <a:tcPr marL="59350" marR="59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800" b="1" dirty="0">
                          <a:latin typeface="Lato Regular"/>
                          <a:ea typeface="Cambria"/>
                          <a:cs typeface="Times New Roman"/>
                        </a:rPr>
                        <a:t>USDOT Proposed Measure</a:t>
                      </a:r>
                    </a:p>
                  </a:txBody>
                  <a:tcPr marL="59350" marR="59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800" b="1" dirty="0">
                          <a:latin typeface="Lato Regular"/>
                          <a:ea typeface="Cambria"/>
                          <a:cs typeface="Times New Roman"/>
                        </a:rPr>
                        <a:t>League Ask</a:t>
                      </a:r>
                    </a:p>
                  </a:txBody>
                  <a:tcPr marL="59350" marR="59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800" b="1" dirty="0">
                          <a:latin typeface="Lato Regular"/>
                          <a:ea typeface="Cambria"/>
                          <a:cs typeface="Times New Roman"/>
                        </a:rPr>
                        <a:t>Final Rule (Obama Admin)</a:t>
                      </a:r>
                    </a:p>
                  </a:txBody>
                  <a:tcPr marL="59350" marR="59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1000"/>
                        </a:spcAft>
                      </a:pPr>
                      <a:r>
                        <a:rPr lang="en-US" sz="1800" b="1" dirty="0">
                          <a:latin typeface="Lato Regular"/>
                          <a:ea typeface="Cambria"/>
                          <a:cs typeface="Times New Roman"/>
                        </a:rPr>
                        <a:t>Final</a:t>
                      </a:r>
                      <a:r>
                        <a:rPr lang="en-US" sz="1800" b="1" baseline="0" dirty="0">
                          <a:latin typeface="Lato Regular"/>
                          <a:ea typeface="Cambria"/>
                          <a:cs typeface="Times New Roman"/>
                        </a:rPr>
                        <a:t> Changes (Trump Admin)</a:t>
                      </a:r>
                    </a:p>
                    <a:p>
                      <a:pPr marL="0" marR="0" algn="ctr">
                        <a:spcBef>
                          <a:spcPts val="0"/>
                        </a:spcBef>
                        <a:spcAft>
                          <a:spcPts val="1000"/>
                        </a:spcAft>
                      </a:pPr>
                      <a:endParaRPr lang="en-US" sz="1800" b="1" dirty="0">
                        <a:latin typeface="Lato Regular"/>
                        <a:ea typeface="Cambria"/>
                        <a:cs typeface="Times New Roman"/>
                      </a:endParaRPr>
                    </a:p>
                  </a:txBody>
                  <a:tcPr marL="59350" marR="59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96309">
                <a:tc rowSpan="3">
                  <a:txBody>
                    <a:bodyPr/>
                    <a:lstStyle/>
                    <a:p>
                      <a:pPr marL="0" marR="0" algn="ctr">
                        <a:spcBef>
                          <a:spcPts val="0"/>
                        </a:spcBef>
                        <a:spcAft>
                          <a:spcPts val="1000"/>
                        </a:spcAft>
                      </a:pPr>
                      <a:r>
                        <a:rPr lang="en-US" sz="1600" b="1" dirty="0">
                          <a:solidFill>
                            <a:srgbClr val="FFFF00"/>
                          </a:solidFill>
                          <a:latin typeface="Lato Regular"/>
                          <a:ea typeface="Cambria"/>
                          <a:cs typeface="Times New Roman"/>
                        </a:rPr>
                        <a:t>CMAQ</a:t>
                      </a:r>
                      <a:endParaRPr lang="en-US" sz="1600" dirty="0">
                        <a:solidFill>
                          <a:srgbClr val="FFFF00"/>
                        </a:solidFill>
                        <a:latin typeface="Lato Regular"/>
                        <a:ea typeface="Cambria"/>
                        <a:cs typeface="Times New Roman"/>
                      </a:endParaRPr>
                    </a:p>
                    <a:p>
                      <a:pPr marL="0" marR="0" algn="ctr">
                        <a:spcBef>
                          <a:spcPts val="0"/>
                        </a:spcBef>
                        <a:spcAft>
                          <a:spcPts val="1000"/>
                        </a:spcAft>
                      </a:pPr>
                      <a:r>
                        <a:rPr lang="en-US" sz="1600" b="1" dirty="0">
                          <a:solidFill>
                            <a:srgbClr val="FFFF00"/>
                          </a:solidFill>
                          <a:latin typeface="Lato Regular"/>
                          <a:ea typeface="Cambria"/>
                          <a:cs typeface="Times New Roman"/>
                        </a:rPr>
                        <a:t>Traffic Congestion</a:t>
                      </a:r>
                      <a:endParaRPr lang="en-US" sz="1600" dirty="0">
                        <a:solidFill>
                          <a:srgbClr val="FFFF00"/>
                        </a:solidFill>
                        <a:latin typeface="Lato Regular"/>
                        <a:ea typeface="Cambria"/>
                        <a:cs typeface="Times New Roman"/>
                      </a:endParaRPr>
                    </a:p>
                    <a:p>
                      <a:pPr marL="0" marR="0" algn="ctr">
                        <a:spcBef>
                          <a:spcPts val="0"/>
                        </a:spcBef>
                        <a:spcAft>
                          <a:spcPts val="1000"/>
                        </a:spcAft>
                      </a:pPr>
                      <a:endParaRPr lang="en-US" sz="1600" b="1" dirty="0">
                        <a:solidFill>
                          <a:srgbClr val="FFFF00"/>
                        </a:solidFill>
                        <a:latin typeface="Lato Regular"/>
                        <a:ea typeface="Cambria"/>
                        <a:cs typeface="Times New Roman"/>
                      </a:endParaRPr>
                    </a:p>
                    <a:p>
                      <a:pPr marL="0" marR="0" algn="ctr">
                        <a:spcBef>
                          <a:spcPts val="0"/>
                        </a:spcBef>
                        <a:spcAft>
                          <a:spcPts val="1000"/>
                        </a:spcAft>
                      </a:pPr>
                      <a:endParaRPr lang="en-US" sz="1600" b="1" dirty="0">
                        <a:solidFill>
                          <a:srgbClr val="FFFF00"/>
                        </a:solidFill>
                        <a:latin typeface="Lato Regular"/>
                        <a:ea typeface="Cambria"/>
                        <a:cs typeface="Times New Roman"/>
                      </a:endParaRPr>
                    </a:p>
                    <a:p>
                      <a:pPr marL="0" marR="0" algn="ctr">
                        <a:spcBef>
                          <a:spcPts val="0"/>
                        </a:spcBef>
                        <a:spcAft>
                          <a:spcPts val="1000"/>
                        </a:spcAft>
                      </a:pPr>
                      <a:endParaRPr lang="en-US" sz="1600" b="1" dirty="0">
                        <a:solidFill>
                          <a:srgbClr val="FFFF00"/>
                        </a:solidFill>
                        <a:latin typeface="Lato Regular"/>
                        <a:ea typeface="Cambria"/>
                        <a:cs typeface="Times New Roman"/>
                      </a:endParaRPr>
                    </a:p>
                    <a:p>
                      <a:pPr marL="0" marR="0" algn="ctr">
                        <a:spcBef>
                          <a:spcPts val="0"/>
                        </a:spcBef>
                        <a:spcAft>
                          <a:spcPts val="1000"/>
                        </a:spcAft>
                      </a:pPr>
                      <a:endParaRPr lang="en-US" sz="1600" b="1" dirty="0">
                        <a:solidFill>
                          <a:srgbClr val="FFFF00"/>
                        </a:solidFill>
                        <a:latin typeface="Lato Regular"/>
                        <a:ea typeface="Cambria"/>
                        <a:cs typeface="Times New Roman"/>
                      </a:endParaRPr>
                    </a:p>
                    <a:p>
                      <a:pPr marL="0" marR="0" algn="ctr">
                        <a:spcBef>
                          <a:spcPts val="0"/>
                        </a:spcBef>
                        <a:spcAft>
                          <a:spcPts val="1000"/>
                        </a:spcAft>
                      </a:pPr>
                      <a:r>
                        <a:rPr lang="en-US" sz="1600" b="1" dirty="0">
                          <a:solidFill>
                            <a:srgbClr val="FFFF00"/>
                          </a:solidFill>
                          <a:latin typeface="Lato Regular"/>
                          <a:ea typeface="Cambria"/>
                          <a:cs typeface="Times New Roman"/>
                        </a:rPr>
                        <a:t>On-Road Mobile Source Emissions</a:t>
                      </a:r>
                      <a:endParaRPr lang="en-US" sz="1600" dirty="0">
                        <a:solidFill>
                          <a:srgbClr val="FFFF00"/>
                        </a:solidFill>
                        <a:latin typeface="Lato Regular"/>
                        <a:ea typeface="Cambria"/>
                        <a:cs typeface="Times New Roman"/>
                      </a:endParaRPr>
                    </a:p>
                  </a:txBody>
                  <a:tcPr marL="59350" marR="59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1000"/>
                        </a:spcAft>
                      </a:pPr>
                      <a:endParaRPr lang="en-US" sz="1600" dirty="0">
                        <a:solidFill>
                          <a:srgbClr val="000000"/>
                        </a:solidFill>
                        <a:latin typeface="Lato Regular"/>
                        <a:ea typeface="Cambria"/>
                        <a:cs typeface="Times New Roman"/>
                      </a:endParaRPr>
                    </a:p>
                    <a:p>
                      <a:pPr marL="0" marR="0" algn="l">
                        <a:spcBef>
                          <a:spcPts val="0"/>
                        </a:spcBef>
                        <a:spcAft>
                          <a:spcPts val="1000"/>
                        </a:spcAft>
                      </a:pPr>
                      <a:r>
                        <a:rPr lang="en-US" sz="1600" dirty="0">
                          <a:solidFill>
                            <a:srgbClr val="000000"/>
                          </a:solidFill>
                          <a:latin typeface="Lato Regular"/>
                          <a:ea typeface="Cambria"/>
                          <a:cs typeface="Times New Roman"/>
                        </a:rPr>
                        <a:t>Annual Hours of Excessive Delay per Capita</a:t>
                      </a: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l">
                        <a:spcBef>
                          <a:spcPts val="0"/>
                        </a:spcBef>
                        <a:spcAft>
                          <a:spcPts val="1000"/>
                        </a:spcAft>
                      </a:pPr>
                      <a:endParaRPr lang="en-US" sz="1600" dirty="0">
                        <a:solidFill>
                          <a:srgbClr val="000000"/>
                        </a:solidFill>
                        <a:latin typeface="Lato Regular"/>
                        <a:ea typeface="Cambria"/>
                        <a:cs typeface="Times New Roman"/>
                      </a:endParaRPr>
                    </a:p>
                    <a:p>
                      <a:pPr marL="0" marR="0" algn="l">
                        <a:spcBef>
                          <a:spcPts val="0"/>
                        </a:spcBef>
                        <a:spcAft>
                          <a:spcPts val="1000"/>
                        </a:spcAft>
                      </a:pPr>
                      <a:endParaRPr lang="en-US" sz="1600" dirty="0">
                        <a:solidFill>
                          <a:srgbClr val="000000"/>
                        </a:solidFill>
                        <a:latin typeface="Lato Regular"/>
                        <a:ea typeface="Cambria"/>
                        <a:cs typeface="Times New Roman"/>
                      </a:endParaRP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0" algn="l" defTabSz="457200" rtl="0" eaLnBrk="1" fontAlgn="auto" latinLnBrk="0" hangingPunct="1">
                        <a:lnSpc>
                          <a:spcPct val="100000"/>
                        </a:lnSpc>
                        <a:spcBef>
                          <a:spcPts val="0"/>
                        </a:spcBef>
                        <a:spcAft>
                          <a:spcPts val="1000"/>
                        </a:spcAft>
                        <a:buClrTx/>
                        <a:buSzTx/>
                        <a:buFontTx/>
                        <a:buNone/>
                        <a:tabLst/>
                        <a:defRPr/>
                      </a:pPr>
                      <a:endParaRPr lang="en-US" sz="1600" dirty="0">
                        <a:solidFill>
                          <a:srgbClr val="000000"/>
                        </a:solidFill>
                        <a:latin typeface="Lato Regular"/>
                        <a:ea typeface="Cambria"/>
                        <a:cs typeface="Times New Roman"/>
                      </a:endParaRPr>
                    </a:p>
                    <a:p>
                      <a:pPr marL="0" marR="0" indent="0" algn="l" defTabSz="457200" rtl="0" eaLnBrk="1" fontAlgn="auto" latinLnBrk="0" hangingPunct="1">
                        <a:lnSpc>
                          <a:spcPct val="100000"/>
                        </a:lnSpc>
                        <a:spcBef>
                          <a:spcPts val="0"/>
                        </a:spcBef>
                        <a:spcAft>
                          <a:spcPts val="1000"/>
                        </a:spcAft>
                        <a:buClrTx/>
                        <a:buSzTx/>
                        <a:buFontTx/>
                        <a:buNone/>
                        <a:tabLst/>
                        <a:defRPr/>
                      </a:pPr>
                      <a:r>
                        <a:rPr lang="en-US" sz="1600" dirty="0">
                          <a:solidFill>
                            <a:srgbClr val="000000"/>
                          </a:solidFill>
                          <a:latin typeface="Lato Regular"/>
                          <a:ea typeface="Cambria"/>
                          <a:cs typeface="Times New Roman"/>
                        </a:rPr>
                        <a:t>Peak Hour excessive delay</a:t>
                      </a:r>
                      <a:r>
                        <a:rPr lang="en-US" sz="1600" baseline="0" dirty="0">
                          <a:solidFill>
                            <a:srgbClr val="000000"/>
                          </a:solidFill>
                          <a:latin typeface="Lato Regular"/>
                          <a:ea typeface="Cambria"/>
                          <a:cs typeface="Times New Roman"/>
                        </a:rPr>
                        <a:t> in person hours </a:t>
                      </a:r>
                      <a:endParaRPr lang="en-US" sz="1600" dirty="0">
                        <a:solidFill>
                          <a:srgbClr val="000000"/>
                        </a:solidFill>
                        <a:latin typeface="Lato Regular"/>
                        <a:ea typeface="Cambria"/>
                        <a:cs typeface="Times New Roman"/>
                      </a:endParaRP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indent="0" algn="l" defTabSz="457200" rtl="0" eaLnBrk="1" fontAlgn="auto" latinLnBrk="0" hangingPunct="1">
                        <a:lnSpc>
                          <a:spcPct val="100000"/>
                        </a:lnSpc>
                        <a:spcBef>
                          <a:spcPts val="0"/>
                        </a:spcBef>
                        <a:spcAft>
                          <a:spcPts val="1000"/>
                        </a:spcAft>
                        <a:buClrTx/>
                        <a:buSzTx/>
                        <a:buFontTx/>
                        <a:buNone/>
                        <a:tabLst/>
                        <a:defRPr/>
                      </a:pPr>
                      <a:endParaRPr lang="en-US" sz="1600" dirty="0">
                        <a:solidFill>
                          <a:srgbClr val="000000"/>
                        </a:solidFill>
                        <a:latin typeface="Lato Regular"/>
                        <a:ea typeface="Cambria"/>
                        <a:cs typeface="Times New Roman"/>
                      </a:endParaRPr>
                    </a:p>
                    <a:p>
                      <a:pPr marL="0" marR="0" indent="0" algn="l" defTabSz="457200" rtl="0" eaLnBrk="1" fontAlgn="auto" latinLnBrk="0" hangingPunct="1">
                        <a:lnSpc>
                          <a:spcPct val="100000"/>
                        </a:lnSpc>
                        <a:spcBef>
                          <a:spcPts val="0"/>
                        </a:spcBef>
                        <a:spcAft>
                          <a:spcPts val="1000"/>
                        </a:spcAft>
                        <a:buClrTx/>
                        <a:buSzTx/>
                        <a:buFontTx/>
                        <a:buNone/>
                        <a:tabLst/>
                        <a:defRPr/>
                      </a:pPr>
                      <a:r>
                        <a:rPr lang="en-US" sz="1600" dirty="0">
                          <a:solidFill>
                            <a:srgbClr val="000000"/>
                          </a:solidFill>
                          <a:latin typeface="Lato Regular"/>
                          <a:ea typeface="Cambria"/>
                          <a:cs typeface="Times New Roman"/>
                        </a:rPr>
                        <a:t>Peak Hour excessive delay</a:t>
                      </a:r>
                      <a:r>
                        <a:rPr lang="en-US" sz="1600" baseline="0" dirty="0">
                          <a:solidFill>
                            <a:srgbClr val="000000"/>
                          </a:solidFill>
                          <a:latin typeface="Lato Regular"/>
                          <a:ea typeface="Cambria"/>
                          <a:cs typeface="Times New Roman"/>
                        </a:rPr>
                        <a:t> in person hours</a:t>
                      </a:r>
                      <a:endParaRPr lang="en-US" sz="1600" dirty="0">
                        <a:solidFill>
                          <a:srgbClr val="000000"/>
                        </a:solidFill>
                        <a:latin typeface="Lato Regular"/>
                        <a:ea typeface="Cambria"/>
                        <a:cs typeface="Times New Roman"/>
                      </a:endParaRP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0001"/>
                  </a:ext>
                </a:extLst>
              </a:tr>
              <a:tr h="1066234">
                <a:tc vMerge="1">
                  <a:txBody>
                    <a:bodyPr/>
                    <a:lstStyle/>
                    <a:p>
                      <a:endParaRPr lang="en-US"/>
                    </a:p>
                  </a:txBody>
                  <a:tcPr/>
                </a:tc>
                <a:tc>
                  <a:txBody>
                    <a:bodyPr/>
                    <a:lstStyle/>
                    <a:p>
                      <a:pPr marL="0" marR="0" algn="l">
                        <a:spcBef>
                          <a:spcPts val="0"/>
                        </a:spcBef>
                        <a:spcAft>
                          <a:spcPts val="1000"/>
                        </a:spcAft>
                      </a:pPr>
                      <a:endParaRPr lang="en-US" sz="1600" dirty="0">
                        <a:solidFill>
                          <a:srgbClr val="000000"/>
                        </a:solidFill>
                        <a:latin typeface="Lato Regular"/>
                        <a:ea typeface="Cambria"/>
                        <a:cs typeface="Times New Roman"/>
                      </a:endParaRP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l" defTabSz="457200" rtl="0" eaLnBrk="1" fontAlgn="auto" latinLnBrk="0" hangingPunct="1">
                        <a:lnSpc>
                          <a:spcPct val="100000"/>
                        </a:lnSpc>
                        <a:spcBef>
                          <a:spcPts val="0"/>
                        </a:spcBef>
                        <a:spcAft>
                          <a:spcPts val="1000"/>
                        </a:spcAft>
                        <a:buClrTx/>
                        <a:buSzTx/>
                        <a:buFontTx/>
                        <a:buNone/>
                        <a:tabLst/>
                        <a:defRPr/>
                      </a:pPr>
                      <a:endParaRPr lang="en-US" sz="1600" dirty="0">
                        <a:solidFill>
                          <a:srgbClr val="000000"/>
                        </a:solidFill>
                        <a:latin typeface="Lato Regular"/>
                        <a:ea typeface="Cambria"/>
                        <a:cs typeface="Times New Roman"/>
                      </a:endParaRPr>
                    </a:p>
                    <a:p>
                      <a:pPr marL="0" marR="0" indent="0" algn="l" defTabSz="457200" rtl="0" eaLnBrk="1" fontAlgn="auto" latinLnBrk="0" hangingPunct="1">
                        <a:lnSpc>
                          <a:spcPct val="100000"/>
                        </a:lnSpc>
                        <a:spcBef>
                          <a:spcPts val="0"/>
                        </a:spcBef>
                        <a:spcAft>
                          <a:spcPts val="1000"/>
                        </a:spcAft>
                        <a:buClrTx/>
                        <a:buSzTx/>
                        <a:buFontTx/>
                        <a:buNone/>
                        <a:tabLst/>
                        <a:defRPr/>
                      </a:pPr>
                      <a:r>
                        <a:rPr lang="en-US" sz="1600" dirty="0">
                          <a:solidFill>
                            <a:srgbClr val="000000"/>
                          </a:solidFill>
                          <a:latin typeface="Lato Regular"/>
                          <a:ea typeface="Cambria"/>
                          <a:cs typeface="Times New Roman"/>
                        </a:rPr>
                        <a:t>Measure</a:t>
                      </a:r>
                      <a:r>
                        <a:rPr lang="en-US" sz="1600" baseline="0" dirty="0">
                          <a:solidFill>
                            <a:srgbClr val="000000"/>
                          </a:solidFill>
                          <a:latin typeface="Lato Regular"/>
                          <a:ea typeface="Cambria"/>
                          <a:cs typeface="Times New Roman"/>
                        </a:rPr>
                        <a:t> bike/ped/transit/ ride share, etc.</a:t>
                      </a:r>
                    </a:p>
                    <a:p>
                      <a:pPr marL="0" marR="0" indent="0" algn="l" defTabSz="457200" rtl="0" eaLnBrk="1" fontAlgn="auto" latinLnBrk="0" hangingPunct="1">
                        <a:lnSpc>
                          <a:spcPct val="100000"/>
                        </a:lnSpc>
                        <a:spcBef>
                          <a:spcPts val="0"/>
                        </a:spcBef>
                        <a:spcAft>
                          <a:spcPts val="1000"/>
                        </a:spcAft>
                        <a:buClrTx/>
                        <a:buSzTx/>
                        <a:buFontTx/>
                        <a:buNone/>
                        <a:tabLst/>
                        <a:defRPr/>
                      </a:pPr>
                      <a:endParaRPr lang="en-US" sz="1600" baseline="0" dirty="0">
                        <a:solidFill>
                          <a:srgbClr val="000000"/>
                        </a:solidFill>
                        <a:latin typeface="Lato Regular"/>
                        <a:ea typeface="Cambria"/>
                        <a:cs typeface="Times New Roman"/>
                      </a:endParaRP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l" defTabSz="457200" rtl="0" eaLnBrk="1" fontAlgn="auto" latinLnBrk="0" hangingPunct="1">
                        <a:lnSpc>
                          <a:spcPct val="100000"/>
                        </a:lnSpc>
                        <a:spcBef>
                          <a:spcPts val="0"/>
                        </a:spcBef>
                        <a:spcAft>
                          <a:spcPts val="1000"/>
                        </a:spcAft>
                        <a:buClrTx/>
                        <a:buSzTx/>
                        <a:buFontTx/>
                        <a:buNone/>
                        <a:tabLst/>
                        <a:defRPr/>
                      </a:pPr>
                      <a:endParaRPr lang="en-US" sz="1600" b="1" baseline="0" dirty="0">
                        <a:solidFill>
                          <a:srgbClr val="000000"/>
                        </a:solidFill>
                        <a:latin typeface="Lato Regular"/>
                        <a:ea typeface="Cambria"/>
                        <a:cs typeface="Times New Roman"/>
                      </a:endParaRPr>
                    </a:p>
                    <a:p>
                      <a:pPr marL="0" marR="0" indent="0" algn="l" defTabSz="457200" rtl="0" eaLnBrk="1" fontAlgn="auto" latinLnBrk="0" hangingPunct="1">
                        <a:lnSpc>
                          <a:spcPct val="100000"/>
                        </a:lnSpc>
                        <a:spcBef>
                          <a:spcPts val="0"/>
                        </a:spcBef>
                        <a:spcAft>
                          <a:spcPts val="1000"/>
                        </a:spcAft>
                        <a:buClrTx/>
                        <a:buSzTx/>
                        <a:buFontTx/>
                        <a:buNone/>
                        <a:tabLst/>
                        <a:defRPr/>
                      </a:pPr>
                      <a:r>
                        <a:rPr lang="en-US" sz="1600" b="1" baseline="0" dirty="0">
                          <a:solidFill>
                            <a:srgbClr val="000000"/>
                          </a:solidFill>
                          <a:latin typeface="Lato Regular"/>
                          <a:ea typeface="Cambria"/>
                          <a:cs typeface="Times New Roman"/>
                        </a:rPr>
                        <a:t>% non-SOV travel</a:t>
                      </a:r>
                      <a:endParaRPr lang="en-US" sz="1600" dirty="0">
                        <a:solidFill>
                          <a:srgbClr val="000000"/>
                        </a:solidFill>
                        <a:latin typeface="Lato Regular"/>
                        <a:ea typeface="Cambria"/>
                        <a:cs typeface="Times New Roman"/>
                      </a:endParaRP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l" defTabSz="457200" rtl="0" eaLnBrk="1" fontAlgn="auto" latinLnBrk="0" hangingPunct="1">
                        <a:lnSpc>
                          <a:spcPct val="100000"/>
                        </a:lnSpc>
                        <a:spcBef>
                          <a:spcPts val="0"/>
                        </a:spcBef>
                        <a:spcAft>
                          <a:spcPts val="1000"/>
                        </a:spcAft>
                        <a:buClrTx/>
                        <a:buSzTx/>
                        <a:buFontTx/>
                        <a:buNone/>
                        <a:tabLst/>
                        <a:defRPr/>
                      </a:pPr>
                      <a:endParaRPr lang="en-US" sz="1600" b="1" baseline="0" dirty="0">
                        <a:solidFill>
                          <a:srgbClr val="000000"/>
                        </a:solidFill>
                        <a:latin typeface="Lato Regular"/>
                        <a:ea typeface="Cambria"/>
                        <a:cs typeface="Times New Roman"/>
                      </a:endParaRPr>
                    </a:p>
                    <a:p>
                      <a:pPr marL="0" marR="0" indent="0" algn="l" defTabSz="457200" rtl="0" eaLnBrk="1" fontAlgn="auto" latinLnBrk="0" hangingPunct="1">
                        <a:lnSpc>
                          <a:spcPct val="100000"/>
                        </a:lnSpc>
                        <a:spcBef>
                          <a:spcPts val="0"/>
                        </a:spcBef>
                        <a:spcAft>
                          <a:spcPts val="1000"/>
                        </a:spcAft>
                        <a:buClrTx/>
                        <a:buSzTx/>
                        <a:buFontTx/>
                        <a:buNone/>
                        <a:tabLst/>
                        <a:defRPr/>
                      </a:pPr>
                      <a:r>
                        <a:rPr lang="en-US" sz="1600" b="1" baseline="0" dirty="0">
                          <a:solidFill>
                            <a:srgbClr val="000000"/>
                          </a:solidFill>
                          <a:latin typeface="Lato Regular"/>
                          <a:ea typeface="Cambria"/>
                          <a:cs typeface="Times New Roman"/>
                        </a:rPr>
                        <a:t>% non-SOV travel</a:t>
                      </a: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1393672">
                <a:tc vMerge="1">
                  <a:txBody>
                    <a:bodyPr/>
                    <a:lstStyle/>
                    <a:p>
                      <a:endParaRPr lang="en-US"/>
                    </a:p>
                  </a:txBody>
                  <a:tcPr/>
                </a:tc>
                <a:tc>
                  <a:txBody>
                    <a:bodyPr/>
                    <a:lstStyle/>
                    <a:p>
                      <a:pPr marL="0" marR="0" algn="l">
                        <a:spcBef>
                          <a:spcPts val="0"/>
                        </a:spcBef>
                        <a:spcAft>
                          <a:spcPts val="1000"/>
                        </a:spcAft>
                      </a:pPr>
                      <a:r>
                        <a:rPr lang="en-US" sz="1600" i="1" dirty="0">
                          <a:solidFill>
                            <a:srgbClr val="000000"/>
                          </a:solidFill>
                          <a:latin typeface="Lato Regular"/>
                          <a:ea typeface="Cambria"/>
                          <a:cs typeface="Times New Roman"/>
                        </a:rPr>
                        <a:t>Asked for comments</a:t>
                      </a:r>
                      <a:r>
                        <a:rPr lang="en-US" sz="1600" i="1" baseline="0" dirty="0">
                          <a:solidFill>
                            <a:srgbClr val="000000"/>
                          </a:solidFill>
                          <a:latin typeface="Lato Regular"/>
                          <a:ea typeface="Cambria"/>
                          <a:cs typeface="Times New Roman"/>
                        </a:rPr>
                        <a:t> on measuring CO2</a:t>
                      </a:r>
                      <a:endParaRPr lang="en-US" sz="1600" i="1" dirty="0">
                        <a:solidFill>
                          <a:srgbClr val="000000"/>
                        </a:solidFill>
                        <a:latin typeface="Lato Regular"/>
                        <a:ea typeface="Cambria"/>
                        <a:cs typeface="Times New Roman"/>
                      </a:endParaRP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l">
                        <a:spcBef>
                          <a:spcPts val="0"/>
                        </a:spcBef>
                        <a:spcAft>
                          <a:spcPts val="1000"/>
                        </a:spcAft>
                      </a:pPr>
                      <a:r>
                        <a:rPr lang="en-US" sz="1600" dirty="0">
                          <a:solidFill>
                            <a:srgbClr val="000000"/>
                          </a:solidFill>
                          <a:latin typeface="Lato Regular"/>
                          <a:ea typeface="Cambria"/>
                          <a:cs typeface="Times New Roman"/>
                        </a:rPr>
                        <a:t>CO</a:t>
                      </a:r>
                      <a:r>
                        <a:rPr lang="en-US" sz="1600" baseline="-25000" dirty="0">
                          <a:solidFill>
                            <a:srgbClr val="000000"/>
                          </a:solidFill>
                          <a:latin typeface="Lato Regular"/>
                          <a:ea typeface="Cambria"/>
                          <a:cs typeface="Times New Roman"/>
                        </a:rPr>
                        <a:t>2</a:t>
                      </a:r>
                      <a:r>
                        <a:rPr lang="en-US" sz="1600" dirty="0">
                          <a:solidFill>
                            <a:srgbClr val="000000"/>
                          </a:solidFill>
                          <a:latin typeface="Lato Regular"/>
                          <a:ea typeface="Cambria"/>
                          <a:cs typeface="Times New Roman"/>
                        </a:rPr>
                        <a:t> emissions including all stages of the projects</a:t>
                      </a: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l">
                        <a:spcBef>
                          <a:spcPts val="0"/>
                        </a:spcBef>
                        <a:spcAft>
                          <a:spcPts val="1000"/>
                        </a:spcAft>
                      </a:pPr>
                      <a:r>
                        <a:rPr lang="en-US" sz="1600" dirty="0">
                          <a:solidFill>
                            <a:srgbClr val="000000"/>
                          </a:solidFill>
                          <a:latin typeface="Lato Regular"/>
                          <a:ea typeface="Cambria"/>
                          <a:cs typeface="Times New Roman"/>
                        </a:rPr>
                        <a:t>Total emissions reduction</a:t>
                      </a: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l">
                        <a:spcBef>
                          <a:spcPts val="0"/>
                        </a:spcBef>
                        <a:spcAft>
                          <a:spcPts val="1000"/>
                        </a:spcAft>
                      </a:pPr>
                      <a:endParaRPr lang="en-US" sz="1600" dirty="0">
                        <a:solidFill>
                          <a:srgbClr val="000000"/>
                        </a:solidFill>
                        <a:latin typeface="Lato Regular"/>
                        <a:ea typeface="Cambria"/>
                        <a:cs typeface="Times New Roman"/>
                      </a:endParaRPr>
                    </a:p>
                  </a:txBody>
                  <a:tcPr marL="59350" marR="59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85627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548" y="457200"/>
            <a:ext cx="8305800" cy="838200"/>
          </a:xfrm>
        </p:spPr>
        <p:txBody>
          <a:bodyPr>
            <a:normAutofit fontScale="90000"/>
          </a:bodyPr>
          <a:lstStyle/>
          <a:p>
            <a:r>
              <a:rPr lang="en-US" dirty="0"/>
              <a:t>Timeline for Congestion Mitigation/ NHS Performance measures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4331038"/>
              </p:ext>
            </p:extLst>
          </p:nvPr>
        </p:nvGraphicFramePr>
        <p:xfrm>
          <a:off x="533400" y="2362200"/>
          <a:ext cx="8229600" cy="21234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solidFill>
                            <a:srgbClr val="3366FF"/>
                          </a:solidFill>
                        </a:rPr>
                        <a:t>Deadline</a:t>
                      </a:r>
                    </a:p>
                  </a:txBody>
                  <a:tcPr/>
                </a:tc>
                <a:tc>
                  <a:txBody>
                    <a:bodyPr/>
                    <a:lstStyle/>
                    <a:p>
                      <a:r>
                        <a:rPr lang="en-US" dirty="0">
                          <a:solidFill>
                            <a:srgbClr val="3366FF"/>
                          </a:solidFill>
                        </a:rPr>
                        <a:t> Due</a:t>
                      </a:r>
                    </a:p>
                  </a:txBody>
                  <a:tcPr/>
                </a:tc>
                <a:extLst>
                  <a:ext uri="{0D108BD9-81ED-4DB2-BD59-A6C34878D82A}">
                    <a16:rowId xmlns:a16="http://schemas.microsoft.com/office/drawing/2014/main" val="10000"/>
                  </a:ext>
                </a:extLst>
              </a:tr>
              <a:tr h="370840">
                <a:tc>
                  <a:txBody>
                    <a:bodyPr/>
                    <a:lstStyle/>
                    <a:p>
                      <a:r>
                        <a:rPr lang="en-US" dirty="0"/>
                        <a:t>October</a:t>
                      </a:r>
                      <a:r>
                        <a:rPr lang="en-US" baseline="0" dirty="0"/>
                        <a:t> 1, 2017</a:t>
                      </a:r>
                      <a:endParaRPr lang="en-US" dirty="0"/>
                    </a:p>
                  </a:txBody>
                  <a:tcPr/>
                </a:tc>
                <a:tc>
                  <a:txBody>
                    <a:bodyPr/>
                    <a:lstStyle/>
                    <a:p>
                      <a:r>
                        <a:rPr lang="en-US" dirty="0"/>
                        <a:t>Applicability determined (specific to CMAQ)</a:t>
                      </a:r>
                    </a:p>
                  </a:txBody>
                  <a:tcPr/>
                </a:tc>
                <a:extLst>
                  <a:ext uri="{0D108BD9-81ED-4DB2-BD59-A6C34878D82A}">
                    <a16:rowId xmlns:a16="http://schemas.microsoft.com/office/drawing/2014/main" val="10001"/>
                  </a:ext>
                </a:extLst>
              </a:tr>
              <a:tr h="370840">
                <a:tc>
                  <a:txBody>
                    <a:bodyPr/>
                    <a:lstStyle/>
                    <a:p>
                      <a:r>
                        <a:rPr lang="en-US" dirty="0"/>
                        <a:t>October 1, 2018</a:t>
                      </a:r>
                    </a:p>
                  </a:txBody>
                  <a:tcPr/>
                </a:tc>
                <a:tc>
                  <a:txBody>
                    <a:bodyPr/>
                    <a:lstStyle/>
                    <a:p>
                      <a:r>
                        <a:rPr lang="en-US" dirty="0"/>
                        <a:t>1</a:t>
                      </a:r>
                      <a:r>
                        <a:rPr lang="en-US" baseline="30000" dirty="0"/>
                        <a:t>st</a:t>
                      </a:r>
                      <a:r>
                        <a:rPr lang="en-US" dirty="0"/>
                        <a:t> targets reported</a:t>
                      </a:r>
                    </a:p>
                  </a:txBody>
                  <a:tcPr/>
                </a:tc>
                <a:extLst>
                  <a:ext uri="{0D108BD9-81ED-4DB2-BD59-A6C34878D82A}">
                    <a16:rowId xmlns:a16="http://schemas.microsoft.com/office/drawing/2014/main" val="10002"/>
                  </a:ext>
                </a:extLst>
              </a:tr>
              <a:tr h="370840">
                <a:tc>
                  <a:txBody>
                    <a:bodyPr/>
                    <a:lstStyle/>
                    <a:p>
                      <a:r>
                        <a:rPr lang="en-US" dirty="0"/>
                        <a:t>October 1, 2020</a:t>
                      </a:r>
                    </a:p>
                  </a:txBody>
                  <a:tcPr/>
                </a:tc>
                <a:tc>
                  <a:txBody>
                    <a:bodyPr/>
                    <a:lstStyle/>
                    <a:p>
                      <a:r>
                        <a:rPr lang="en-US" dirty="0"/>
                        <a:t>State Reports progress</a:t>
                      </a:r>
                    </a:p>
                  </a:txBody>
                  <a:tcPr/>
                </a:tc>
                <a:extLst>
                  <a:ext uri="{0D108BD9-81ED-4DB2-BD59-A6C34878D82A}">
                    <a16:rowId xmlns:a16="http://schemas.microsoft.com/office/drawing/2014/main" val="10003"/>
                  </a:ext>
                </a:extLst>
              </a:tr>
              <a:tr h="370840">
                <a:tc>
                  <a:txBody>
                    <a:bodyPr/>
                    <a:lstStyle/>
                    <a:p>
                      <a:r>
                        <a:rPr lang="en-US" dirty="0"/>
                        <a:t>August 15, 2022</a:t>
                      </a:r>
                    </a:p>
                  </a:txBody>
                  <a:tcPr/>
                </a:tc>
                <a:tc>
                  <a:txBody>
                    <a:bodyPr/>
                    <a:lstStyle/>
                    <a:p>
                      <a:r>
                        <a:rPr lang="en-US" dirty="0"/>
                        <a:t>FHWA  assesses progress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56735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normAutofit fontScale="85000" lnSpcReduction="20000"/>
          </a:bodyPr>
          <a:lstStyle/>
          <a:p>
            <a:r>
              <a:rPr lang="en-US" dirty="0">
                <a:solidFill>
                  <a:schemeClr val="tx2"/>
                </a:solidFill>
              </a:rPr>
              <a:t>May 31, 2017</a:t>
            </a:r>
          </a:p>
          <a:p>
            <a:r>
              <a:rPr lang="en-US" dirty="0">
                <a:solidFill>
                  <a:schemeClr val="tx2"/>
                </a:solidFill>
              </a:rPr>
              <a:t>Caron Whitaker</a:t>
            </a:r>
          </a:p>
          <a:p>
            <a:r>
              <a:rPr lang="en-US" dirty="0">
                <a:solidFill>
                  <a:schemeClr val="tx2"/>
                </a:solidFill>
              </a:rPr>
              <a:t>Bike Walk Action</a:t>
            </a:r>
          </a:p>
          <a:p>
            <a:r>
              <a:rPr lang="en-US" dirty="0">
                <a:solidFill>
                  <a:schemeClr val="tx2"/>
                </a:solidFill>
              </a:rPr>
              <a:t>caron@clwconsulting.net</a:t>
            </a:r>
          </a:p>
        </p:txBody>
      </p:sp>
      <p:sp>
        <p:nvSpPr>
          <p:cNvPr id="4" name="Rectangle 3"/>
          <p:cNvSpPr/>
          <p:nvPr/>
        </p:nvSpPr>
        <p:spPr>
          <a:xfrm>
            <a:off x="2286000" y="863608"/>
            <a:ext cx="5066826" cy="646331"/>
          </a:xfrm>
          <a:prstGeom prst="rect">
            <a:avLst/>
          </a:prstGeom>
        </p:spPr>
        <p:txBody>
          <a:bodyPr wrap="square">
            <a:spAutoFit/>
          </a:bodyPr>
          <a:lstStyle/>
          <a:p>
            <a:pPr lvl="1"/>
            <a:r>
              <a:rPr lang="en-US" dirty="0"/>
              <a:t>Have questions , comments or suggestions-</a:t>
            </a:r>
          </a:p>
          <a:p>
            <a:pPr lvl="1"/>
            <a:r>
              <a:rPr lang="en-US" dirty="0"/>
              <a:t>Email me at : Caron@clwconsulting.net</a:t>
            </a:r>
          </a:p>
        </p:txBody>
      </p:sp>
    </p:spTree>
    <p:extLst>
      <p:ext uri="{BB962C8B-B14F-4D97-AF65-F5344CB8AC3E}">
        <p14:creationId xmlns:p14="http://schemas.microsoft.com/office/powerpoint/2010/main" val="28206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
            <a:ext cx="8229600" cy="1143000"/>
          </a:xfrm>
        </p:spPr>
        <p:txBody>
          <a:bodyPr/>
          <a:lstStyle/>
          <a:p>
            <a:r>
              <a:rPr lang="en-US" dirty="0"/>
              <a:t>Time 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5608337"/>
              </p:ext>
            </p:extLst>
          </p:nvPr>
        </p:nvGraphicFramePr>
        <p:xfrm>
          <a:off x="316101" y="1151080"/>
          <a:ext cx="8229599" cy="4175891"/>
        </p:xfrm>
        <a:graphic>
          <a:graphicData uri="http://schemas.openxmlformats.org/drawingml/2006/table">
            <a:tbl>
              <a:tblPr firstRow="1" bandRow="1">
                <a:tableStyleId>{5C22544A-7EE6-4342-B048-85BDC9FD1C3A}</a:tableStyleId>
              </a:tblPr>
              <a:tblGrid>
                <a:gridCol w="1330054">
                  <a:extLst>
                    <a:ext uri="{9D8B030D-6E8A-4147-A177-3AD203B41FA5}">
                      <a16:colId xmlns:a16="http://schemas.microsoft.com/office/drawing/2014/main" val="20000"/>
                    </a:ext>
                  </a:extLst>
                </a:gridCol>
                <a:gridCol w="1743758">
                  <a:extLst>
                    <a:ext uri="{9D8B030D-6E8A-4147-A177-3AD203B41FA5}">
                      <a16:colId xmlns:a16="http://schemas.microsoft.com/office/drawing/2014/main" val="20001"/>
                    </a:ext>
                  </a:extLst>
                </a:gridCol>
                <a:gridCol w="3153862">
                  <a:extLst>
                    <a:ext uri="{9D8B030D-6E8A-4147-A177-3AD203B41FA5}">
                      <a16:colId xmlns:a16="http://schemas.microsoft.com/office/drawing/2014/main" val="20002"/>
                    </a:ext>
                  </a:extLst>
                </a:gridCol>
                <a:gridCol w="2001925">
                  <a:extLst>
                    <a:ext uri="{9D8B030D-6E8A-4147-A177-3AD203B41FA5}">
                      <a16:colId xmlns:a16="http://schemas.microsoft.com/office/drawing/2014/main" val="20003"/>
                    </a:ext>
                  </a:extLst>
                </a:gridCol>
              </a:tblGrid>
              <a:tr h="467050">
                <a:tc>
                  <a:txBody>
                    <a:bodyPr/>
                    <a:lstStyle/>
                    <a:p>
                      <a:pPr algn="ctr"/>
                      <a:r>
                        <a:rPr lang="en-US" sz="2000" dirty="0"/>
                        <a:t>Month</a:t>
                      </a:r>
                    </a:p>
                  </a:txBody>
                  <a:tcPr/>
                </a:tc>
                <a:tc>
                  <a:txBody>
                    <a:bodyPr/>
                    <a:lstStyle/>
                    <a:p>
                      <a:pPr algn="ctr"/>
                      <a:r>
                        <a:rPr lang="en-US" sz="2000" dirty="0"/>
                        <a:t>States</a:t>
                      </a:r>
                    </a:p>
                  </a:txBody>
                  <a:tcPr/>
                </a:tc>
                <a:tc>
                  <a:txBody>
                    <a:bodyPr/>
                    <a:lstStyle/>
                    <a:p>
                      <a:pPr algn="ctr"/>
                      <a:r>
                        <a:rPr lang="en-US" sz="2000" dirty="0"/>
                        <a:t>US DOT</a:t>
                      </a:r>
                    </a:p>
                  </a:txBody>
                  <a:tcPr/>
                </a:tc>
                <a:tc>
                  <a:txBody>
                    <a:bodyPr/>
                    <a:lstStyle/>
                    <a:p>
                      <a:pPr algn="ctr"/>
                      <a:r>
                        <a:rPr lang="en-US" sz="2000" dirty="0"/>
                        <a:t>Congress</a:t>
                      </a:r>
                    </a:p>
                  </a:txBody>
                  <a:tcPr/>
                </a:tc>
                <a:extLst>
                  <a:ext uri="{0D108BD9-81ED-4DB2-BD59-A6C34878D82A}">
                    <a16:rowId xmlns:a16="http://schemas.microsoft.com/office/drawing/2014/main" val="10000"/>
                  </a:ext>
                </a:extLst>
              </a:tr>
              <a:tr h="1050028">
                <a:tc>
                  <a:txBody>
                    <a:bodyPr/>
                    <a:lstStyle/>
                    <a:p>
                      <a:r>
                        <a:rPr lang="en-US" sz="2000" dirty="0"/>
                        <a:t>June</a:t>
                      </a:r>
                    </a:p>
                  </a:txBody>
                  <a:tcPr/>
                </a:tc>
                <a:tc>
                  <a:txBody>
                    <a:bodyPr/>
                    <a:lstStyle/>
                    <a:p>
                      <a:pPr marL="285750" indent="-285750">
                        <a:buFont typeface="Arial"/>
                        <a:buChar char="•"/>
                      </a:pPr>
                      <a:endParaRPr lang="en-US" sz="2000" baseline="0" dirty="0"/>
                    </a:p>
                  </a:txBody>
                  <a:tcPr/>
                </a:tc>
                <a:tc>
                  <a:txBody>
                    <a:bodyPr/>
                    <a:lstStyle/>
                    <a:p>
                      <a:pPr marL="0" indent="0">
                        <a:buFont typeface="Arial"/>
                        <a:buNone/>
                      </a:pPr>
                      <a:r>
                        <a:rPr lang="en-US" sz="2000" dirty="0"/>
                        <a:t>Announces</a:t>
                      </a:r>
                      <a:r>
                        <a:rPr lang="en-US" sz="2000" baseline="0" dirty="0"/>
                        <a:t> Public Comment on Streamlining regulations</a:t>
                      </a:r>
                      <a:endParaRPr lang="en-US" sz="2000" dirty="0"/>
                    </a:p>
                  </a:txBody>
                  <a:tcPr/>
                </a:tc>
                <a:tc>
                  <a:txBody>
                    <a:bodyPr/>
                    <a:lstStyle/>
                    <a:p>
                      <a:r>
                        <a:rPr lang="en-US" sz="2000" dirty="0"/>
                        <a:t> </a:t>
                      </a:r>
                    </a:p>
                  </a:txBody>
                  <a:tcPr/>
                </a:tc>
                <a:extLst>
                  <a:ext uri="{0D108BD9-81ED-4DB2-BD59-A6C34878D82A}">
                    <a16:rowId xmlns:a16="http://schemas.microsoft.com/office/drawing/2014/main" val="10001"/>
                  </a:ext>
                </a:extLst>
              </a:tr>
              <a:tr h="806142">
                <a:tc>
                  <a:txBody>
                    <a:bodyPr/>
                    <a:lstStyle/>
                    <a:p>
                      <a:r>
                        <a:rPr lang="en-US" sz="2000" dirty="0"/>
                        <a:t>July</a:t>
                      </a:r>
                    </a:p>
                  </a:txBody>
                  <a:tcPr/>
                </a:tc>
                <a:tc>
                  <a:txBody>
                    <a:bodyPr/>
                    <a:lstStyle/>
                    <a:p>
                      <a:endParaRPr lang="en-US" sz="2000" dirty="0"/>
                    </a:p>
                  </a:txBody>
                  <a:tcPr/>
                </a:tc>
                <a:tc>
                  <a:txBody>
                    <a:bodyPr/>
                    <a:lstStyle/>
                    <a:p>
                      <a:r>
                        <a:rPr lang="en-US" sz="2000" b="1" dirty="0">
                          <a:solidFill>
                            <a:srgbClr val="FF0000"/>
                          </a:solidFill>
                        </a:rPr>
                        <a:t>Comments due on streamlining regulations</a:t>
                      </a:r>
                    </a:p>
                  </a:txBody>
                  <a:tcPr/>
                </a:tc>
                <a:tc>
                  <a:txBody>
                    <a:bodyPr/>
                    <a:lstStyle/>
                    <a:p>
                      <a:r>
                        <a:rPr lang="en-US" sz="2000" dirty="0"/>
                        <a:t>Transportation,</a:t>
                      </a:r>
                      <a:r>
                        <a:rPr lang="en-US" sz="2000" baseline="0" dirty="0"/>
                        <a:t> HUD budget</a:t>
                      </a:r>
                      <a:endParaRPr lang="en-US" sz="2000" dirty="0"/>
                    </a:p>
                  </a:txBody>
                  <a:tcPr/>
                </a:tc>
                <a:extLst>
                  <a:ext uri="{0D108BD9-81ED-4DB2-BD59-A6C34878D82A}">
                    <a16:rowId xmlns:a16="http://schemas.microsoft.com/office/drawing/2014/main" val="10002"/>
                  </a:ext>
                </a:extLst>
              </a:tr>
              <a:tr h="1151631">
                <a:tc>
                  <a:txBody>
                    <a:bodyPr/>
                    <a:lstStyle/>
                    <a:p>
                      <a:r>
                        <a:rPr lang="en-US" sz="2000" dirty="0">
                          <a:solidFill>
                            <a:schemeClr val="bg1"/>
                          </a:solidFill>
                        </a:rPr>
                        <a:t>August</a:t>
                      </a:r>
                    </a:p>
                  </a:txBody>
                  <a:tcPr/>
                </a:tc>
                <a:tc>
                  <a:txBody>
                    <a:bodyPr/>
                    <a:lstStyle/>
                    <a:p>
                      <a:r>
                        <a:rPr lang="en-US" sz="2000" dirty="0">
                          <a:solidFill>
                            <a:srgbClr val="FF0000"/>
                          </a:solidFill>
                        </a:rPr>
                        <a:t>Safety</a:t>
                      </a:r>
                      <a:r>
                        <a:rPr lang="en-US" sz="2000" baseline="0" dirty="0">
                          <a:solidFill>
                            <a:srgbClr val="FF0000"/>
                          </a:solidFill>
                        </a:rPr>
                        <a:t> performance measures due</a:t>
                      </a:r>
                      <a:endParaRPr lang="en-US" sz="2000" dirty="0">
                        <a:solidFill>
                          <a:srgbClr val="FF0000"/>
                        </a:solidFill>
                      </a:endParaRPr>
                    </a:p>
                  </a:txBody>
                  <a:tcPr/>
                </a:tc>
                <a:tc>
                  <a:txBody>
                    <a:bodyPr/>
                    <a:lstStyle/>
                    <a:p>
                      <a:endParaRPr lang="en-US" sz="2000" dirty="0"/>
                    </a:p>
                  </a:txBody>
                  <a:tcPr/>
                </a:tc>
                <a:tc>
                  <a:txBody>
                    <a:bodyPr/>
                    <a:lstStyle/>
                    <a:p>
                      <a:endParaRPr lang="en-US" sz="2000" dirty="0"/>
                    </a:p>
                    <a:p>
                      <a:r>
                        <a:rPr lang="en-US" sz="2000" dirty="0"/>
                        <a:t>(possibly</a:t>
                      </a:r>
                      <a:r>
                        <a:rPr lang="en-US" sz="2000" baseline="0" dirty="0"/>
                        <a:t> tax reform)</a:t>
                      </a:r>
                      <a:endParaRPr lang="en-US" sz="2000" dirty="0"/>
                    </a:p>
                  </a:txBody>
                  <a:tcPr/>
                </a:tc>
                <a:extLst>
                  <a:ext uri="{0D108BD9-81ED-4DB2-BD59-A6C34878D82A}">
                    <a16:rowId xmlns:a16="http://schemas.microsoft.com/office/drawing/2014/main" val="10003"/>
                  </a:ext>
                </a:extLst>
              </a:tr>
              <a:tr h="467050">
                <a:tc>
                  <a:txBody>
                    <a:bodyPr/>
                    <a:lstStyle/>
                    <a:p>
                      <a:r>
                        <a:rPr lang="en-US" sz="2000" dirty="0"/>
                        <a:t>September/Fall</a:t>
                      </a:r>
                    </a:p>
                  </a:txBody>
                  <a:tcPr/>
                </a:tc>
                <a:tc>
                  <a:txBody>
                    <a:bodyPr/>
                    <a:lstStyle/>
                    <a:p>
                      <a:r>
                        <a:rPr lang="en-US" sz="2000" b="1" dirty="0">
                          <a:solidFill>
                            <a:srgbClr val="FF0000"/>
                          </a:solidFill>
                        </a:rPr>
                        <a:t>TA funds expire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1" baseline="0" dirty="0"/>
                        <a:t>Possible redesigned TIGER</a:t>
                      </a:r>
                    </a:p>
                    <a:p>
                      <a:endParaRPr lang="en-US" sz="2000" dirty="0"/>
                    </a:p>
                  </a:txBody>
                  <a:tcPr/>
                </a:tc>
                <a:tc>
                  <a:txBody>
                    <a:bodyPr/>
                    <a:lstStyle/>
                    <a:p>
                      <a:r>
                        <a:rPr lang="en-US" sz="2000" dirty="0"/>
                        <a:t>Budget</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11512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199"/>
            <a:ext cx="8229600" cy="1143000"/>
          </a:xfrm>
        </p:spPr>
        <p:txBody>
          <a:bodyPr/>
          <a:lstStyle/>
          <a:p>
            <a:r>
              <a:rPr lang="en-US" dirty="0"/>
              <a:t>Streamlining Regulations</a:t>
            </a:r>
          </a:p>
        </p:txBody>
      </p:sp>
      <p:sp>
        <p:nvSpPr>
          <p:cNvPr id="3" name="Content Placeholder 2"/>
          <p:cNvSpPr>
            <a:spLocks noGrp="1"/>
          </p:cNvSpPr>
          <p:nvPr>
            <p:ph idx="1"/>
          </p:nvPr>
        </p:nvSpPr>
        <p:spPr>
          <a:xfrm>
            <a:off x="457200" y="1324408"/>
            <a:ext cx="8229600" cy="4525963"/>
          </a:xfrm>
        </p:spPr>
        <p:txBody>
          <a:bodyPr/>
          <a:lstStyle/>
          <a:p>
            <a:r>
              <a:rPr lang="en-US" dirty="0"/>
              <a:t>Part of President Trump’s Infrastructure plan</a:t>
            </a:r>
          </a:p>
          <a:p>
            <a:pPr lvl="1"/>
            <a:r>
              <a:rPr lang="en-US" dirty="0"/>
              <a:t>Reduce permitting process from 10 to 2 years.</a:t>
            </a:r>
          </a:p>
          <a:p>
            <a:pPr lvl="1"/>
            <a:r>
              <a:rPr lang="en-US" dirty="0"/>
              <a:t>Announced a council to review rules</a:t>
            </a:r>
          </a:p>
          <a:p>
            <a:pPr lvl="1"/>
            <a:r>
              <a:rPr lang="en-US" dirty="0"/>
              <a:t>A public dashboard to follow project permitting process.</a:t>
            </a:r>
          </a:p>
        </p:txBody>
      </p:sp>
      <p:pic>
        <p:nvPicPr>
          <p:cNvPr id="4" name="Picture 3"/>
          <p:cNvPicPr>
            <a:picLocks noChangeAspect="1"/>
          </p:cNvPicPr>
          <p:nvPr/>
        </p:nvPicPr>
        <p:blipFill>
          <a:blip r:embed="rId2"/>
          <a:stretch>
            <a:fillRect/>
          </a:stretch>
        </p:blipFill>
        <p:spPr>
          <a:xfrm>
            <a:off x="9144000" y="5335706"/>
            <a:ext cx="4249722" cy="2235622"/>
          </a:xfrm>
          <a:prstGeom prst="rect">
            <a:avLst/>
          </a:prstGeom>
        </p:spPr>
      </p:pic>
      <p:pic>
        <p:nvPicPr>
          <p:cNvPr id="6" name="Picture 5"/>
          <p:cNvPicPr>
            <a:picLocks noChangeAspect="1"/>
          </p:cNvPicPr>
          <p:nvPr/>
        </p:nvPicPr>
        <p:blipFill>
          <a:blip r:embed="rId3"/>
          <a:stretch>
            <a:fillRect/>
          </a:stretch>
        </p:blipFill>
        <p:spPr>
          <a:xfrm>
            <a:off x="2022419" y="4068348"/>
            <a:ext cx="5945756" cy="2752444"/>
          </a:xfrm>
          <a:prstGeom prst="rect">
            <a:avLst/>
          </a:prstGeom>
        </p:spPr>
      </p:pic>
    </p:spTree>
    <p:extLst>
      <p:ext uri="{BB962C8B-B14F-4D97-AF65-F5344CB8AC3E}">
        <p14:creationId xmlns:p14="http://schemas.microsoft.com/office/powerpoint/2010/main" val="243441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Comment Period</a:t>
            </a:r>
          </a:p>
        </p:txBody>
      </p:sp>
      <p:sp>
        <p:nvSpPr>
          <p:cNvPr id="3" name="Content Placeholder 2"/>
          <p:cNvSpPr>
            <a:spLocks noGrp="1"/>
          </p:cNvSpPr>
          <p:nvPr>
            <p:ph idx="1"/>
          </p:nvPr>
        </p:nvSpPr>
        <p:spPr>
          <a:xfrm>
            <a:off x="457200" y="1600200"/>
            <a:ext cx="8008741" cy="4525963"/>
          </a:xfrm>
        </p:spPr>
        <p:txBody>
          <a:bodyPr>
            <a:normAutofit fontScale="77500" lnSpcReduction="20000"/>
          </a:bodyPr>
          <a:lstStyle/>
          <a:p>
            <a:pPr marL="0" indent="0">
              <a:buNone/>
            </a:pPr>
            <a:r>
              <a:rPr lang="en-US" sz="3400" dirty="0"/>
              <a:t>The DOT is reviewing its existing (non statutory):</a:t>
            </a:r>
          </a:p>
          <a:p>
            <a:r>
              <a:rPr lang="en-US" sz="3400" dirty="0"/>
              <a:t>Policy statements</a:t>
            </a:r>
          </a:p>
          <a:p>
            <a:r>
              <a:rPr lang="en-US" sz="3400" dirty="0"/>
              <a:t>Guidance documents</a:t>
            </a:r>
          </a:p>
          <a:p>
            <a:r>
              <a:rPr lang="en-US" sz="3400" dirty="0"/>
              <a:t>Regulations</a:t>
            </a:r>
          </a:p>
          <a:p>
            <a:pPr marL="0" indent="0">
              <a:buNone/>
            </a:pPr>
            <a:endParaRPr lang="en-US" sz="3400" dirty="0"/>
          </a:p>
          <a:p>
            <a:pPr marL="0" indent="0">
              <a:buNone/>
            </a:pPr>
            <a:r>
              <a:rPr lang="en-US" sz="3400" dirty="0"/>
              <a:t>To identify unnecessary obstacles to transportation infrastructure projects</a:t>
            </a:r>
          </a:p>
          <a:p>
            <a:pPr marL="0" indent="0">
              <a:buNone/>
            </a:pPr>
            <a:endParaRPr lang="en-US" sz="3400" dirty="0"/>
          </a:p>
          <a:p>
            <a:pPr marL="0" indent="0">
              <a:buNone/>
            </a:pPr>
            <a:r>
              <a:rPr lang="en-US" sz="3400" dirty="0"/>
              <a:t>Requesting affected stakeholders to weigh in</a:t>
            </a:r>
          </a:p>
          <a:p>
            <a:pPr marL="0" indent="0">
              <a:buNone/>
            </a:pPr>
            <a:endParaRPr lang="en-US" sz="3400" dirty="0"/>
          </a:p>
          <a:p>
            <a:pPr marL="0" indent="0">
              <a:buNone/>
            </a:pPr>
            <a:r>
              <a:rPr lang="en-US" sz="3400" dirty="0"/>
              <a:t>Comments due July 24</a:t>
            </a:r>
            <a:r>
              <a:rPr lang="en-US" sz="3400" baseline="30000" dirty="0"/>
              <a:t>th</a:t>
            </a:r>
            <a:endParaRPr lang="en-US" sz="3400" dirty="0"/>
          </a:p>
          <a:p>
            <a:pPr marL="0" indent="0">
              <a:buNone/>
            </a:pPr>
            <a:endParaRPr lang="en-US" dirty="0"/>
          </a:p>
        </p:txBody>
      </p:sp>
      <p:sp>
        <p:nvSpPr>
          <p:cNvPr id="4" name="TextBox 3"/>
          <p:cNvSpPr txBox="1"/>
          <p:nvPr/>
        </p:nvSpPr>
        <p:spPr>
          <a:xfrm>
            <a:off x="6414715" y="5257562"/>
            <a:ext cx="2729285" cy="1600438"/>
          </a:xfrm>
          <a:prstGeom prst="rect">
            <a:avLst/>
          </a:prstGeom>
          <a:solidFill>
            <a:schemeClr val="tx1"/>
          </a:solidFill>
          <a:ln w="38100" cmpd="sng">
            <a:solidFill>
              <a:srgbClr val="FF0000"/>
            </a:solidFill>
          </a:ln>
        </p:spPr>
        <p:txBody>
          <a:bodyPr wrap="square" rtlCol="0">
            <a:spAutoFit/>
          </a:bodyPr>
          <a:lstStyle/>
          <a:p>
            <a:r>
              <a:rPr lang="en-US" sz="2000" dirty="0">
                <a:solidFill>
                  <a:srgbClr val="1F497D"/>
                </a:solidFill>
              </a:rPr>
              <a:t>To Comment:</a:t>
            </a:r>
          </a:p>
          <a:p>
            <a:r>
              <a:rPr lang="en-US" sz="2000" dirty="0">
                <a:solidFill>
                  <a:srgbClr val="1F497D"/>
                </a:solidFill>
              </a:rPr>
              <a:t>Go to regulations.gov</a:t>
            </a:r>
          </a:p>
          <a:p>
            <a:r>
              <a:rPr lang="en-US" sz="2000" dirty="0">
                <a:solidFill>
                  <a:srgbClr val="1F497D"/>
                </a:solidFill>
              </a:rPr>
              <a:t>Search for  ID: DOT-OST-2017-0057-0001</a:t>
            </a:r>
          </a:p>
          <a:p>
            <a:endParaRPr lang="en-US" dirty="0">
              <a:solidFill>
                <a:schemeClr val="bg2"/>
              </a:solidFill>
            </a:endParaRPr>
          </a:p>
        </p:txBody>
      </p:sp>
    </p:spTree>
    <p:extLst>
      <p:ext uri="{BB962C8B-B14F-4D97-AF65-F5344CB8AC3E}">
        <p14:creationId xmlns:p14="http://schemas.microsoft.com/office/powerpoint/2010/main" val="775145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together</a:t>
            </a:r>
          </a:p>
        </p:txBody>
      </p:sp>
      <p:sp>
        <p:nvSpPr>
          <p:cNvPr id="3" name="Content Placeholder 2"/>
          <p:cNvSpPr>
            <a:spLocks noGrp="1"/>
          </p:cNvSpPr>
          <p:nvPr>
            <p:ph idx="1"/>
          </p:nvPr>
        </p:nvSpPr>
        <p:spPr/>
        <p:txBody>
          <a:bodyPr>
            <a:normAutofit fontScale="70000" lnSpcReduction="20000"/>
          </a:bodyPr>
          <a:lstStyle/>
          <a:p>
            <a:r>
              <a:rPr lang="en-US" dirty="0"/>
              <a:t>APBP members send me a paragraph describing:</a:t>
            </a:r>
          </a:p>
          <a:p>
            <a:pPr lvl="1"/>
            <a:r>
              <a:rPr lang="en-US" dirty="0"/>
              <a:t>What regulation you would like changed</a:t>
            </a:r>
          </a:p>
          <a:p>
            <a:pPr lvl="1"/>
            <a:r>
              <a:rPr lang="en-US" dirty="0"/>
              <a:t>Why? Time or resource intensive</a:t>
            </a:r>
          </a:p>
          <a:p>
            <a:pPr lvl="1"/>
            <a:r>
              <a:rPr lang="en-US" dirty="0"/>
              <a:t>Suggestion for change (if applicable)</a:t>
            </a:r>
          </a:p>
          <a:p>
            <a:pPr lvl="1"/>
            <a:endParaRPr lang="en-US" dirty="0"/>
          </a:p>
          <a:p>
            <a:r>
              <a:rPr lang="en-US" dirty="0"/>
              <a:t> Compile, make sure they are non-statutory</a:t>
            </a:r>
          </a:p>
          <a:p>
            <a:endParaRPr lang="en-US" dirty="0"/>
          </a:p>
          <a:p>
            <a:r>
              <a:rPr lang="en-US" dirty="0"/>
              <a:t>Send back as  google file with directions on how to file, sample letter</a:t>
            </a:r>
          </a:p>
          <a:p>
            <a:pPr lvl="1"/>
            <a:r>
              <a:rPr lang="en-US" dirty="0"/>
              <a:t>Individuals can choose what to put in their comments </a:t>
            </a:r>
          </a:p>
          <a:p>
            <a:pPr lvl="1"/>
            <a:r>
              <a:rPr lang="en-US" dirty="0"/>
              <a:t>And have benefit of your colleagues.</a:t>
            </a:r>
          </a:p>
          <a:p>
            <a:pPr marL="457200" lvl="1" indent="0">
              <a:buNone/>
            </a:pPr>
            <a:endParaRPr lang="en-US" dirty="0"/>
          </a:p>
          <a:p>
            <a:r>
              <a:rPr lang="en-US" dirty="0"/>
              <a:t>Board can potentially send in comments for organization</a:t>
            </a:r>
          </a:p>
          <a:p>
            <a:endParaRPr lang="en-US" dirty="0"/>
          </a:p>
        </p:txBody>
      </p:sp>
    </p:spTree>
    <p:extLst>
      <p:ext uri="{BB962C8B-B14F-4D97-AF65-F5344CB8AC3E}">
        <p14:creationId xmlns:p14="http://schemas.microsoft.com/office/powerpoint/2010/main" val="331311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8417" r="8417"/>
          <a:stretch>
            <a:fillRect/>
          </a:stretch>
        </p:blipFill>
        <p:spPr>
          <a:prstGeom prst="rect">
            <a:avLst/>
          </a:prstGeom>
        </p:spPr>
      </p:pic>
      <p:sp>
        <p:nvSpPr>
          <p:cNvPr id="5" name="Oval 4"/>
          <p:cNvSpPr/>
          <p:nvPr/>
        </p:nvSpPr>
        <p:spPr>
          <a:xfrm>
            <a:off x="6137807" y="5252769"/>
            <a:ext cx="956338" cy="983153"/>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3745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Measures</a:t>
            </a:r>
          </a:p>
        </p:txBody>
      </p:sp>
      <p:sp>
        <p:nvSpPr>
          <p:cNvPr id="3" name="Content Placeholder 2"/>
          <p:cNvSpPr>
            <a:spLocks noGrp="1"/>
          </p:cNvSpPr>
          <p:nvPr>
            <p:ph idx="1"/>
          </p:nvPr>
        </p:nvSpPr>
        <p:spPr/>
        <p:txBody>
          <a:bodyPr>
            <a:normAutofit lnSpcReduction="10000"/>
          </a:bodyPr>
          <a:lstStyle/>
          <a:p>
            <a:pPr marL="0" indent="0">
              <a:buNone/>
            </a:pPr>
            <a:r>
              <a:rPr lang="en-US" dirty="0"/>
              <a:t>In 2012, Congress passed directive to US DOT to create performance measures, including:</a:t>
            </a:r>
          </a:p>
          <a:p>
            <a:pPr lvl="1"/>
            <a:r>
              <a:rPr lang="en-US" dirty="0"/>
              <a:t>Safety </a:t>
            </a:r>
          </a:p>
          <a:p>
            <a:pPr lvl="1"/>
            <a:r>
              <a:rPr lang="en-US" dirty="0"/>
              <a:t>Congestion mitigation</a:t>
            </a:r>
          </a:p>
          <a:p>
            <a:pPr lvl="1"/>
            <a:r>
              <a:rPr lang="en-US" dirty="0"/>
              <a:t>Performance of National Highway System</a:t>
            </a:r>
          </a:p>
          <a:p>
            <a:pPr>
              <a:buFont typeface="Wingdings" charset="2"/>
              <a:buChar char="Ø"/>
            </a:pPr>
            <a:endParaRPr lang="en-US" dirty="0"/>
          </a:p>
          <a:p>
            <a:pPr marL="0" indent="0">
              <a:buNone/>
            </a:pPr>
            <a:r>
              <a:rPr lang="en-US" dirty="0"/>
              <a:t>Once created, States and Metropolitan areas will need to set goals and measure their progress</a:t>
            </a:r>
          </a:p>
        </p:txBody>
      </p:sp>
    </p:spTree>
    <p:extLst>
      <p:ext uri="{BB962C8B-B14F-4D97-AF65-F5344CB8AC3E}">
        <p14:creationId xmlns:p14="http://schemas.microsoft.com/office/powerpoint/2010/main" val="555506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26486</TotalTime>
  <Words>1305</Words>
  <Application>Microsoft Office PowerPoint</Application>
  <PresentationFormat>On-screen Show (4:3)</PresentationFormat>
  <Paragraphs>325</Paragraphs>
  <Slides>39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Cambria</vt:lpstr>
      <vt:lpstr>Lato Regular</vt:lpstr>
      <vt:lpstr>Times New Roman</vt:lpstr>
      <vt:lpstr>Wingdings</vt:lpstr>
      <vt:lpstr>Office Theme</vt:lpstr>
      <vt:lpstr>Federal Policy Update  </vt:lpstr>
      <vt:lpstr>Agenda</vt:lpstr>
      <vt:lpstr>PowerPoint Presentation</vt:lpstr>
      <vt:lpstr>Time Line</vt:lpstr>
      <vt:lpstr>Streamlining Regulations</vt:lpstr>
      <vt:lpstr>Public Comment Period</vt:lpstr>
      <vt:lpstr>Working together</vt:lpstr>
      <vt:lpstr>PowerPoint Presentation</vt:lpstr>
      <vt:lpstr>Performance Measures</vt:lpstr>
      <vt:lpstr>Safety Performance Measures</vt:lpstr>
      <vt:lpstr>Timetable-  Safety Performance Measures</vt:lpstr>
      <vt:lpstr>PowerPoint Presentation</vt:lpstr>
      <vt:lpstr>PowerPoint Presentation</vt:lpstr>
      <vt:lpstr>PowerPoint Presentation</vt:lpstr>
      <vt:lpstr>PowerPoint Presentation</vt:lpstr>
      <vt:lpstr>Congressional Schedule</vt:lpstr>
      <vt:lpstr>THE PRESIDENT’S BUDGET</vt:lpstr>
      <vt:lpstr>Budget Process</vt:lpstr>
      <vt:lpstr>The President’s budget overall</vt:lpstr>
      <vt:lpstr>Transportation Funding </vt:lpstr>
      <vt:lpstr>Argument Against: Not Federal Issue </vt:lpstr>
      <vt:lpstr>PowerPoint Presentation</vt:lpstr>
      <vt:lpstr>Budget Takeaways</vt:lpstr>
      <vt:lpstr>Tax Reform</vt:lpstr>
      <vt:lpstr>Funding for Transportation</vt:lpstr>
      <vt:lpstr>Raise the Gas Tax?</vt:lpstr>
      <vt:lpstr>User fee increase?</vt:lpstr>
      <vt:lpstr>Commuter Benefits- Advocacy</vt:lpstr>
      <vt:lpstr>l</vt:lpstr>
      <vt:lpstr>Infrastructure Package  4 prong Approach</vt:lpstr>
      <vt:lpstr>Congressional Responses</vt:lpstr>
      <vt:lpstr>PowerPoint Presentation</vt:lpstr>
      <vt:lpstr>PowerPoint Presentation</vt:lpstr>
      <vt:lpstr>Take away from Infrastructure Proposal</vt:lpstr>
      <vt:lpstr>PowerPoint Presentation</vt:lpstr>
      <vt:lpstr>Performance measures</vt:lpstr>
      <vt:lpstr>Performance Measures</vt:lpstr>
      <vt:lpstr>Timeline for Congestion Mitigation/ NHS Performance measures</vt:lpstr>
      <vt:lpstr>Thank you!</vt:lpstr>
    </vt:vector>
  </TitlesOfParts>
  <Company>League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Policy Update</dc:title>
  <dc:creator>Caron Whitaker</dc:creator>
  <cp:lastModifiedBy>Heather Scott</cp:lastModifiedBy>
  <cp:revision>79</cp:revision>
  <dcterms:created xsi:type="dcterms:W3CDTF">2017-05-02T14:23:11Z</dcterms:created>
  <dcterms:modified xsi:type="dcterms:W3CDTF">2017-07-11T14:57:13Z</dcterms:modified>
</cp:coreProperties>
</file>