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33"/>
  </p:notesMasterIdLst>
  <p:handoutMasterIdLst>
    <p:handoutMasterId r:id="rId34"/>
  </p:handoutMasterIdLst>
  <p:sldIdLst>
    <p:sldId id="287" r:id="rId3"/>
    <p:sldId id="289" r:id="rId4"/>
    <p:sldId id="291" r:id="rId5"/>
    <p:sldId id="292" r:id="rId6"/>
    <p:sldId id="293" r:id="rId7"/>
    <p:sldId id="295" r:id="rId8"/>
    <p:sldId id="294" r:id="rId9"/>
    <p:sldId id="296" r:id="rId10"/>
    <p:sldId id="297" r:id="rId11"/>
    <p:sldId id="298" r:id="rId12"/>
    <p:sldId id="308" r:id="rId13"/>
    <p:sldId id="309" r:id="rId14"/>
    <p:sldId id="299" r:id="rId15"/>
    <p:sldId id="302" r:id="rId16"/>
    <p:sldId id="300" r:id="rId17"/>
    <p:sldId id="301" r:id="rId18"/>
    <p:sldId id="306" r:id="rId19"/>
    <p:sldId id="303" r:id="rId20"/>
    <p:sldId id="307" r:id="rId21"/>
    <p:sldId id="313" r:id="rId22"/>
    <p:sldId id="305" r:id="rId23"/>
    <p:sldId id="310" r:id="rId24"/>
    <p:sldId id="311" r:id="rId25"/>
    <p:sldId id="312" r:id="rId26"/>
    <p:sldId id="314" r:id="rId27"/>
    <p:sldId id="315" r:id="rId28"/>
    <p:sldId id="316" r:id="rId29"/>
    <p:sldId id="318" r:id="rId30"/>
    <p:sldId id="317" r:id="rId31"/>
    <p:sldId id="319" r:id="rId32"/>
  </p:sldIdLst>
  <p:sldSz cx="14630400" cy="8229600"/>
  <p:notesSz cx="7315200" cy="9601200"/>
  <p:defaultTextStyle>
    <a:defPPr>
      <a:defRPr lang="en-US"/>
    </a:defPPr>
    <a:lvl1pPr marL="0" algn="l" defTabSz="1306220" rtl="0" eaLnBrk="1" latinLnBrk="0" hangingPunct="1">
      <a:defRPr sz="2600" kern="1200">
        <a:solidFill>
          <a:schemeClr val="tx1"/>
        </a:solidFill>
        <a:latin typeface="+mn-lt"/>
        <a:ea typeface="+mn-ea"/>
        <a:cs typeface="+mn-cs"/>
      </a:defRPr>
    </a:lvl1pPr>
    <a:lvl2pPr marL="653110" algn="l" defTabSz="1306220" rtl="0" eaLnBrk="1" latinLnBrk="0" hangingPunct="1">
      <a:defRPr sz="2600" kern="1200">
        <a:solidFill>
          <a:schemeClr val="tx1"/>
        </a:solidFill>
        <a:latin typeface="+mn-lt"/>
        <a:ea typeface="+mn-ea"/>
        <a:cs typeface="+mn-cs"/>
      </a:defRPr>
    </a:lvl2pPr>
    <a:lvl3pPr marL="1306220" algn="l" defTabSz="1306220" rtl="0" eaLnBrk="1" latinLnBrk="0" hangingPunct="1">
      <a:defRPr sz="2600" kern="1200">
        <a:solidFill>
          <a:schemeClr val="tx1"/>
        </a:solidFill>
        <a:latin typeface="+mn-lt"/>
        <a:ea typeface="+mn-ea"/>
        <a:cs typeface="+mn-cs"/>
      </a:defRPr>
    </a:lvl3pPr>
    <a:lvl4pPr marL="1959331" algn="l" defTabSz="1306220" rtl="0" eaLnBrk="1" latinLnBrk="0" hangingPunct="1">
      <a:defRPr sz="2600" kern="1200">
        <a:solidFill>
          <a:schemeClr val="tx1"/>
        </a:solidFill>
        <a:latin typeface="+mn-lt"/>
        <a:ea typeface="+mn-ea"/>
        <a:cs typeface="+mn-cs"/>
      </a:defRPr>
    </a:lvl4pPr>
    <a:lvl5pPr marL="2612441" algn="l" defTabSz="1306220" rtl="0" eaLnBrk="1" latinLnBrk="0" hangingPunct="1">
      <a:defRPr sz="2600" kern="1200">
        <a:solidFill>
          <a:schemeClr val="tx1"/>
        </a:solidFill>
        <a:latin typeface="+mn-lt"/>
        <a:ea typeface="+mn-ea"/>
        <a:cs typeface="+mn-cs"/>
      </a:defRPr>
    </a:lvl5pPr>
    <a:lvl6pPr marL="3265551" algn="l" defTabSz="1306220" rtl="0" eaLnBrk="1" latinLnBrk="0" hangingPunct="1">
      <a:defRPr sz="2600" kern="1200">
        <a:solidFill>
          <a:schemeClr val="tx1"/>
        </a:solidFill>
        <a:latin typeface="+mn-lt"/>
        <a:ea typeface="+mn-ea"/>
        <a:cs typeface="+mn-cs"/>
      </a:defRPr>
    </a:lvl6pPr>
    <a:lvl7pPr marL="3918661" algn="l" defTabSz="1306220" rtl="0" eaLnBrk="1" latinLnBrk="0" hangingPunct="1">
      <a:defRPr sz="2600" kern="1200">
        <a:solidFill>
          <a:schemeClr val="tx1"/>
        </a:solidFill>
        <a:latin typeface="+mn-lt"/>
        <a:ea typeface="+mn-ea"/>
        <a:cs typeface="+mn-cs"/>
      </a:defRPr>
    </a:lvl7pPr>
    <a:lvl8pPr marL="4571771" algn="l" defTabSz="1306220" rtl="0" eaLnBrk="1" latinLnBrk="0" hangingPunct="1">
      <a:defRPr sz="2600" kern="1200">
        <a:solidFill>
          <a:schemeClr val="tx1"/>
        </a:solidFill>
        <a:latin typeface="+mn-lt"/>
        <a:ea typeface="+mn-ea"/>
        <a:cs typeface="+mn-cs"/>
      </a:defRPr>
    </a:lvl8pPr>
    <a:lvl9pPr marL="5224882" algn="l" defTabSz="1306220" rtl="0" eaLnBrk="1" latinLnBrk="0" hangingPunct="1">
      <a:defRPr sz="2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592">
          <p15:clr>
            <a:srgbClr val="A4A3A4"/>
          </p15:clr>
        </p15:guide>
        <p15:guide id="4" pos="460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tt Braughton" initials="MB" lastIdx="5" clrIdx="0"/>
  <p:cmAuthor id="1" name="Mary Raulerson" initials="MR" lastIdx="9" clrIdx="1"/>
  <p:cmAuthor id="2" name="Caitlin Shankle" initials="CS" lastIdx="40" clrIdx="2"/>
  <p:cmAuthor id="3" name="Brett Boncore" initials="BB" lastIdx="16" clrIdx="3"/>
  <p:cmAuthor id="4" name="Susan Mah" initials="SM"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496"/>
    <a:srgbClr val="F78D0D"/>
    <a:srgbClr val="005A9E"/>
    <a:srgbClr val="002F50"/>
    <a:srgbClr val="C00000"/>
    <a:srgbClr val="3F3F3F"/>
    <a:srgbClr val="C6F5FF"/>
    <a:srgbClr val="72F311"/>
    <a:srgbClr val="EBF1DE"/>
    <a:srgbClr val="C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17" autoAdjust="0"/>
    <p:restoredTop sz="71007" autoAdjust="0"/>
  </p:normalViewPr>
  <p:slideViewPr>
    <p:cSldViewPr>
      <p:cViewPr varScale="1">
        <p:scale>
          <a:sx n="40" d="100"/>
          <a:sy n="40" d="100"/>
        </p:scale>
        <p:origin x="1474" y="24"/>
      </p:cViewPr>
      <p:guideLst>
        <p:guide orient="horz" pos="2160"/>
        <p:guide pos="2880"/>
        <p:guide orient="horz" pos="2592"/>
        <p:guide pos="4608"/>
      </p:guideLst>
    </p:cSldViewPr>
  </p:slideViewPr>
  <p:outlineViewPr>
    <p:cViewPr>
      <p:scale>
        <a:sx n="33" d="100"/>
        <a:sy n="33" d="100"/>
      </p:scale>
      <p:origin x="0" y="0"/>
    </p:cViewPr>
  </p:outlineViewPr>
  <p:notesTextViewPr>
    <p:cViewPr>
      <p:scale>
        <a:sx n="3" d="2"/>
        <a:sy n="3" d="2"/>
      </p:scale>
      <p:origin x="0" y="0"/>
    </p:cViewPr>
  </p:notesTextViewPr>
  <p:sorterViewPr>
    <p:cViewPr>
      <p:scale>
        <a:sx n="125" d="100"/>
        <a:sy n="12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oleObject" Target="Chart%20in%20Microsoft%20PowerPoint"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en-US" sz="1800"/>
              <a:t>Cyclist Location vs. Bike Lane Presence</a:t>
            </a:r>
          </a:p>
        </c:rich>
      </c:tx>
      <c:overlay val="0"/>
    </c:title>
    <c:autoTitleDeleted val="0"/>
    <c:plotArea>
      <c:layout/>
      <c:barChart>
        <c:barDir val="bar"/>
        <c:grouping val="stacked"/>
        <c:varyColors val="0"/>
        <c:ser>
          <c:idx val="0"/>
          <c:order val="0"/>
          <c:tx>
            <c:strRef>
              <c:f>'[Chart in Microsoft PowerPoint]Sheet1'!$D$4</c:f>
              <c:strCache>
                <c:ptCount val="1"/>
                <c:pt idx="0">
                  <c:v>Cyclist on roadway</c:v>
                </c:pt>
              </c:strCache>
            </c:strRef>
          </c:tx>
          <c:spPr>
            <a:solidFill>
              <a:srgbClr val="006496"/>
            </a:solidFill>
          </c:spPr>
          <c:invertIfNegative val="0"/>
          <c:dLbls>
            <c:spPr>
              <a:noFill/>
              <a:ln>
                <a:noFill/>
              </a:ln>
              <a:effectLst/>
            </c:spPr>
            <c:txPr>
              <a:bodyPr/>
              <a:lstStyle/>
              <a:p>
                <a:pPr>
                  <a:defRPr sz="16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'[Chart in Microsoft PowerPoint]Sheet1'!$C$5:$C$6</c:f>
              <c:strCache>
                <c:ptCount val="2"/>
                <c:pt idx="0">
                  <c:v>Without bike lane</c:v>
                </c:pt>
                <c:pt idx="1">
                  <c:v>With bike lane</c:v>
                </c:pt>
              </c:strCache>
            </c:strRef>
          </c:cat>
          <c:val>
            <c:numRef>
              <c:f>'[Chart in Microsoft PowerPoint]Sheet1'!$D$5:$D$6</c:f>
              <c:numCache>
                <c:formatCode>0%</c:formatCode>
                <c:ptCount val="2"/>
                <c:pt idx="0">
                  <c:v>0.13</c:v>
                </c:pt>
                <c:pt idx="1">
                  <c:v>0.19</c:v>
                </c:pt>
              </c:numCache>
            </c:numRef>
          </c:val>
          <c:extLst>
            <c:ext xmlns:c16="http://schemas.microsoft.com/office/drawing/2014/chart" uri="{C3380CC4-5D6E-409C-BE32-E72D297353CC}">
              <c16:uniqueId val="{00000000-2FC2-482B-98EB-9F6F4EA0D126}"/>
            </c:ext>
          </c:extLst>
        </c:ser>
        <c:ser>
          <c:idx val="1"/>
          <c:order val="1"/>
          <c:tx>
            <c:strRef>
              <c:f>'[Chart in Microsoft PowerPoint]Sheet1'!$E$4</c:f>
              <c:strCache>
                <c:ptCount val="1"/>
                <c:pt idx="0">
                  <c:v>Cyclist on sidewalk</c:v>
                </c:pt>
              </c:strCache>
            </c:strRef>
          </c:tx>
          <c:spPr>
            <a:solidFill>
              <a:srgbClr val="F78D0D"/>
            </a:solidFill>
          </c:spPr>
          <c:invertIfNegative val="0"/>
          <c:dLbls>
            <c:spPr>
              <a:noFill/>
              <a:ln>
                <a:noFill/>
              </a:ln>
              <a:effectLst/>
            </c:spPr>
            <c:txPr>
              <a:bodyPr/>
              <a:lstStyle/>
              <a:p>
                <a:pPr>
                  <a:defRPr sz="16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'[Chart in Microsoft PowerPoint]Sheet1'!$C$5:$C$6</c:f>
              <c:strCache>
                <c:ptCount val="2"/>
                <c:pt idx="0">
                  <c:v>Without bike lane</c:v>
                </c:pt>
                <c:pt idx="1">
                  <c:v>With bike lane</c:v>
                </c:pt>
              </c:strCache>
            </c:strRef>
          </c:cat>
          <c:val>
            <c:numRef>
              <c:f>'[Chart in Microsoft PowerPoint]Sheet1'!$E$5:$E$6</c:f>
              <c:numCache>
                <c:formatCode>0%</c:formatCode>
                <c:ptCount val="2"/>
                <c:pt idx="0">
                  <c:v>0.87</c:v>
                </c:pt>
                <c:pt idx="1">
                  <c:v>0.81</c:v>
                </c:pt>
              </c:numCache>
            </c:numRef>
          </c:val>
          <c:extLst>
            <c:ext xmlns:c16="http://schemas.microsoft.com/office/drawing/2014/chart" uri="{C3380CC4-5D6E-409C-BE32-E72D297353CC}">
              <c16:uniqueId val="{00000001-2FC2-482B-98EB-9F6F4EA0D126}"/>
            </c:ext>
          </c:extLst>
        </c:ser>
        <c:dLbls>
          <c:showLegendKey val="0"/>
          <c:showVal val="0"/>
          <c:showCatName val="0"/>
          <c:showSerName val="0"/>
          <c:showPercent val="0"/>
          <c:showBubbleSize val="0"/>
        </c:dLbls>
        <c:gapWidth val="55"/>
        <c:overlap val="100"/>
        <c:axId val="132895488"/>
        <c:axId val="132903680"/>
      </c:barChart>
      <c:catAx>
        <c:axId val="132895488"/>
        <c:scaling>
          <c:orientation val="minMax"/>
        </c:scaling>
        <c:delete val="0"/>
        <c:axPos val="l"/>
        <c:numFmt formatCode="General" sourceLinked="0"/>
        <c:majorTickMark val="none"/>
        <c:minorTickMark val="none"/>
        <c:tickLblPos val="nextTo"/>
        <c:txPr>
          <a:bodyPr/>
          <a:lstStyle/>
          <a:p>
            <a:pPr>
              <a:defRPr sz="1600" b="1"/>
            </a:pPr>
            <a:endParaRPr lang="en-US"/>
          </a:p>
        </c:txPr>
        <c:crossAx val="132903680"/>
        <c:crosses val="autoZero"/>
        <c:auto val="1"/>
        <c:lblAlgn val="ctr"/>
        <c:lblOffset val="100"/>
        <c:noMultiLvlLbl val="0"/>
      </c:catAx>
      <c:valAx>
        <c:axId val="132903680"/>
        <c:scaling>
          <c:orientation val="minMax"/>
          <c:max val="1"/>
        </c:scaling>
        <c:delete val="0"/>
        <c:axPos val="b"/>
        <c:majorGridlines/>
        <c:numFmt formatCode="0%" sourceLinked="1"/>
        <c:majorTickMark val="none"/>
        <c:minorTickMark val="none"/>
        <c:tickLblPos val="nextTo"/>
        <c:txPr>
          <a:bodyPr/>
          <a:lstStyle/>
          <a:p>
            <a:pPr>
              <a:defRPr sz="1600" b="1"/>
            </a:pPr>
            <a:endParaRPr lang="en-US"/>
          </a:p>
        </c:txPr>
        <c:crossAx val="132895488"/>
        <c:crosses val="autoZero"/>
        <c:crossBetween val="between"/>
      </c:valAx>
    </c:plotArea>
    <c:legend>
      <c:legendPos val="b"/>
      <c:overlay val="0"/>
      <c:txPr>
        <a:bodyPr/>
        <a:lstStyle/>
        <a:p>
          <a:pPr>
            <a:defRPr sz="1600" b="1"/>
          </a:pPr>
          <a:endParaRPr lang="en-US"/>
        </a:p>
      </c:txPr>
    </c:legend>
    <c:plotVisOnly val="1"/>
    <c:dispBlanksAs val="gap"/>
    <c:showDLblsOverMax val="0"/>
  </c:chart>
  <c:spPr>
    <a:solidFill>
      <a:schemeClr val="bg1"/>
    </a:solidFill>
  </c:spPr>
  <c:txPr>
    <a:bodyPr/>
    <a:lstStyle/>
    <a:p>
      <a:pPr>
        <a:defRPr sz="12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7" rIns="96653" bIns="48327" rtlCol="0"/>
          <a:lstStyle>
            <a:lvl1pPr algn="r">
              <a:defRPr sz="1200"/>
            </a:lvl1pPr>
          </a:lstStyle>
          <a:p>
            <a:fld id="{91369EAF-E930-4FCD-AE9C-CB8FB068523A}" type="datetimeFigureOut">
              <a:rPr lang="en-US" smtClean="0"/>
              <a:t>7/11/2017</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3" tIns="48327" rIns="96653" bIns="48327" rtlCol="0" anchor="b"/>
          <a:lstStyle>
            <a:lvl1pPr algn="r">
              <a:defRPr sz="1200"/>
            </a:lvl1pPr>
          </a:lstStyle>
          <a:p>
            <a:fld id="{49DBE326-B051-405D-A46A-64C5EF2BF8C4}" type="slidenum">
              <a:rPr lang="en-US" smtClean="0"/>
              <a:t>‹#›</a:t>
            </a:fld>
            <a:endParaRPr lang="en-US"/>
          </a:p>
        </p:txBody>
      </p:sp>
    </p:spTree>
    <p:extLst>
      <p:ext uri="{BB962C8B-B14F-4D97-AF65-F5344CB8AC3E}">
        <p14:creationId xmlns:p14="http://schemas.microsoft.com/office/powerpoint/2010/main" val="15134320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a:defRPr sz="1200"/>
            </a:lvl1pPr>
          </a:lstStyle>
          <a:p>
            <a:fld id="{4BD0F1D3-354B-4CC1-9559-91CA9F7D2272}" type="datetimeFigureOut">
              <a:rPr lang="en-US" smtClean="0"/>
              <a:t>7/11/2017</a:t>
            </a:fld>
            <a:endParaRPr lang="en-US"/>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7" rIns="96653" bIns="48327" rtlCol="0" anchor="b"/>
          <a:lstStyle>
            <a:lvl1pPr algn="r">
              <a:defRPr sz="1200"/>
            </a:lvl1pPr>
          </a:lstStyle>
          <a:p>
            <a:fld id="{FBD7AB98-20CD-4366-963E-B7DCAEE071D4}" type="slidenum">
              <a:rPr lang="en-US" smtClean="0"/>
              <a:t>‹#›</a:t>
            </a:fld>
            <a:endParaRPr lang="en-US"/>
          </a:p>
        </p:txBody>
      </p:sp>
    </p:spTree>
    <p:extLst>
      <p:ext uri="{BB962C8B-B14F-4D97-AF65-F5344CB8AC3E}">
        <p14:creationId xmlns:p14="http://schemas.microsoft.com/office/powerpoint/2010/main" val="3090035827"/>
      </p:ext>
    </p:extLst>
  </p:cSld>
  <p:clrMap bg1="lt1" tx1="dk1" bg2="lt2" tx2="dk2" accent1="accent1" accent2="accent2" accent3="accent3" accent4="accent4" accent5="accent5" accent6="accent6" hlink="hlink" folHlink="folHlink"/>
  <p:notesStyle>
    <a:lvl1pPr marL="0" algn="l" defTabSz="1306220" rtl="0" eaLnBrk="1" latinLnBrk="0" hangingPunct="1">
      <a:defRPr sz="1700" kern="1200">
        <a:solidFill>
          <a:schemeClr val="tx1"/>
        </a:solidFill>
        <a:latin typeface="+mn-lt"/>
        <a:ea typeface="+mn-ea"/>
        <a:cs typeface="+mn-cs"/>
      </a:defRPr>
    </a:lvl1pPr>
    <a:lvl2pPr marL="653110" algn="l" defTabSz="1306220" rtl="0" eaLnBrk="1" latinLnBrk="0" hangingPunct="1">
      <a:defRPr sz="1700" kern="1200">
        <a:solidFill>
          <a:schemeClr val="tx1"/>
        </a:solidFill>
        <a:latin typeface="+mn-lt"/>
        <a:ea typeface="+mn-ea"/>
        <a:cs typeface="+mn-cs"/>
      </a:defRPr>
    </a:lvl2pPr>
    <a:lvl3pPr marL="1306220" algn="l" defTabSz="1306220" rtl="0" eaLnBrk="1" latinLnBrk="0" hangingPunct="1">
      <a:defRPr sz="1700" kern="1200">
        <a:solidFill>
          <a:schemeClr val="tx1"/>
        </a:solidFill>
        <a:latin typeface="+mn-lt"/>
        <a:ea typeface="+mn-ea"/>
        <a:cs typeface="+mn-cs"/>
      </a:defRPr>
    </a:lvl3pPr>
    <a:lvl4pPr marL="1959331" algn="l" defTabSz="1306220" rtl="0" eaLnBrk="1" latinLnBrk="0" hangingPunct="1">
      <a:defRPr sz="1700" kern="1200">
        <a:solidFill>
          <a:schemeClr val="tx1"/>
        </a:solidFill>
        <a:latin typeface="+mn-lt"/>
        <a:ea typeface="+mn-ea"/>
        <a:cs typeface="+mn-cs"/>
      </a:defRPr>
    </a:lvl4pPr>
    <a:lvl5pPr marL="2612441" algn="l" defTabSz="1306220" rtl="0" eaLnBrk="1" latinLnBrk="0" hangingPunct="1">
      <a:defRPr sz="1700" kern="1200">
        <a:solidFill>
          <a:schemeClr val="tx1"/>
        </a:solidFill>
        <a:latin typeface="+mn-lt"/>
        <a:ea typeface="+mn-ea"/>
        <a:cs typeface="+mn-cs"/>
      </a:defRPr>
    </a:lvl5pPr>
    <a:lvl6pPr marL="3265551" algn="l" defTabSz="1306220" rtl="0" eaLnBrk="1" latinLnBrk="0" hangingPunct="1">
      <a:defRPr sz="1700" kern="1200">
        <a:solidFill>
          <a:schemeClr val="tx1"/>
        </a:solidFill>
        <a:latin typeface="+mn-lt"/>
        <a:ea typeface="+mn-ea"/>
        <a:cs typeface="+mn-cs"/>
      </a:defRPr>
    </a:lvl6pPr>
    <a:lvl7pPr marL="3918661" algn="l" defTabSz="1306220" rtl="0" eaLnBrk="1" latinLnBrk="0" hangingPunct="1">
      <a:defRPr sz="1700" kern="1200">
        <a:solidFill>
          <a:schemeClr val="tx1"/>
        </a:solidFill>
        <a:latin typeface="+mn-lt"/>
        <a:ea typeface="+mn-ea"/>
        <a:cs typeface="+mn-cs"/>
      </a:defRPr>
    </a:lvl7pPr>
    <a:lvl8pPr marL="4571771" algn="l" defTabSz="1306220" rtl="0" eaLnBrk="1" latinLnBrk="0" hangingPunct="1">
      <a:defRPr sz="1700" kern="1200">
        <a:solidFill>
          <a:schemeClr val="tx1"/>
        </a:solidFill>
        <a:latin typeface="+mn-lt"/>
        <a:ea typeface="+mn-ea"/>
        <a:cs typeface="+mn-cs"/>
      </a:defRPr>
    </a:lvl8pPr>
    <a:lvl9pPr marL="5224882" algn="l" defTabSz="1306220" rtl="0" eaLnBrk="1" latinLnBrk="0" hangingPunct="1">
      <a:defRPr sz="1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defTabSz="1509423" eaLnBrk="0" hangingPunct="0">
              <a:defRPr>
                <a:solidFill>
                  <a:schemeClr val="tx1"/>
                </a:solidFill>
                <a:latin typeface="Arial" pitchFamily="34" charset="0"/>
              </a:defRPr>
            </a:lvl1pPr>
            <a:lvl2pPr marL="150109" indent="-57734" defTabSz="1509423" eaLnBrk="0" hangingPunct="0">
              <a:defRPr>
                <a:solidFill>
                  <a:schemeClr val="tx1"/>
                </a:solidFill>
                <a:latin typeface="Arial" pitchFamily="34" charset="0"/>
              </a:defRPr>
            </a:lvl2pPr>
            <a:lvl3pPr marL="230935" indent="-46186" defTabSz="1509423" eaLnBrk="0" hangingPunct="0">
              <a:defRPr>
                <a:solidFill>
                  <a:schemeClr val="tx1"/>
                </a:solidFill>
                <a:latin typeface="Arial" pitchFamily="34" charset="0"/>
              </a:defRPr>
            </a:lvl3pPr>
            <a:lvl4pPr marL="323311" indent="-46186" defTabSz="1509423" eaLnBrk="0" hangingPunct="0">
              <a:defRPr>
                <a:solidFill>
                  <a:schemeClr val="tx1"/>
                </a:solidFill>
                <a:latin typeface="Arial" pitchFamily="34" charset="0"/>
              </a:defRPr>
            </a:lvl4pPr>
            <a:lvl5pPr marL="415684" indent="-46186" defTabSz="1509423" eaLnBrk="0" hangingPunct="0">
              <a:defRPr>
                <a:solidFill>
                  <a:schemeClr val="tx1"/>
                </a:solidFill>
                <a:latin typeface="Arial" pitchFamily="34" charset="0"/>
              </a:defRPr>
            </a:lvl5pPr>
            <a:lvl6pPr marL="508058" indent="-46186" defTabSz="1509423" eaLnBrk="0" fontAlgn="base" hangingPunct="0">
              <a:spcBef>
                <a:spcPct val="0"/>
              </a:spcBef>
              <a:spcAft>
                <a:spcPct val="0"/>
              </a:spcAft>
              <a:defRPr>
                <a:solidFill>
                  <a:schemeClr val="tx1"/>
                </a:solidFill>
                <a:latin typeface="Arial" pitchFamily="34" charset="0"/>
              </a:defRPr>
            </a:lvl6pPr>
            <a:lvl7pPr marL="600434" indent="-46186" defTabSz="1509423" eaLnBrk="0" fontAlgn="base" hangingPunct="0">
              <a:spcBef>
                <a:spcPct val="0"/>
              </a:spcBef>
              <a:spcAft>
                <a:spcPct val="0"/>
              </a:spcAft>
              <a:defRPr>
                <a:solidFill>
                  <a:schemeClr val="tx1"/>
                </a:solidFill>
                <a:latin typeface="Arial" pitchFamily="34" charset="0"/>
              </a:defRPr>
            </a:lvl7pPr>
            <a:lvl8pPr marL="692807" indent="-46186" defTabSz="1509423" eaLnBrk="0" fontAlgn="base" hangingPunct="0">
              <a:spcBef>
                <a:spcPct val="0"/>
              </a:spcBef>
              <a:spcAft>
                <a:spcPct val="0"/>
              </a:spcAft>
              <a:defRPr>
                <a:solidFill>
                  <a:schemeClr val="tx1"/>
                </a:solidFill>
                <a:latin typeface="Arial" pitchFamily="34" charset="0"/>
              </a:defRPr>
            </a:lvl8pPr>
            <a:lvl9pPr marL="785183" indent="-46186" defTabSz="1509423" eaLnBrk="0" fontAlgn="base" hangingPunct="0">
              <a:spcBef>
                <a:spcPct val="0"/>
              </a:spcBef>
              <a:spcAft>
                <a:spcPct val="0"/>
              </a:spcAft>
              <a:defRPr>
                <a:solidFill>
                  <a:schemeClr val="tx1"/>
                </a:solidFill>
                <a:latin typeface="Arial" pitchFamily="34" charset="0"/>
              </a:defRPr>
            </a:lvl9pPr>
          </a:lstStyle>
          <a:p>
            <a:pPr eaLnBrk="1" hangingPunct="1"/>
            <a:fld id="{97461280-50C5-4644-93ED-B60465097689}" type="slidenum">
              <a:rPr lang="en-US" smtClean="0"/>
              <a:pPr eaLnBrk="1" hangingPunct="1"/>
              <a:t>1</a:t>
            </a:fld>
            <a:endParaRPr lang="en-US" dirty="0"/>
          </a:p>
        </p:txBody>
      </p:sp>
      <p:sp>
        <p:nvSpPr>
          <p:cNvPr id="52227" name="Slide Image Placeholder 1"/>
          <p:cNvSpPr>
            <a:spLocks noGrp="1" noRot="1" noChangeAspect="1" noTextEdit="1"/>
          </p:cNvSpPr>
          <p:nvPr>
            <p:ph type="sldImg"/>
          </p:nvPr>
        </p:nvSpPr>
        <p:spPr>
          <a:xfrm>
            <a:off x="457200" y="719138"/>
            <a:ext cx="6400800" cy="3600450"/>
          </a:xfrm>
          <a:ln/>
        </p:spPr>
      </p:sp>
      <p:sp>
        <p:nvSpPr>
          <p:cNvPr id="52228" name="Notes Placeholder 2"/>
          <p:cNvSpPr>
            <a:spLocks noGrp="1"/>
          </p:cNvSpPr>
          <p:nvPr>
            <p:ph type="body" idx="1"/>
          </p:nvPr>
        </p:nvSpPr>
        <p:spPr>
          <a:noFill/>
        </p:spPr>
        <p:txBody>
          <a:bodyPr/>
          <a:lstStyle/>
          <a:p>
            <a:pPr eaLnBrk="1" hangingPunct="1">
              <a:spcBef>
                <a:spcPct val="0"/>
              </a:spcBef>
            </a:pPr>
            <a:r>
              <a:rPr lang="en-US" dirty="0">
                <a:latin typeface="Arial" pitchFamily="34" charset="0"/>
              </a:rPr>
              <a:t>Brenda</a:t>
            </a:r>
            <a:r>
              <a:rPr lang="en-US" baseline="0" dirty="0">
                <a:latin typeface="Arial" pitchFamily="34" charset="0"/>
              </a:rPr>
              <a:t> greeting</a:t>
            </a:r>
            <a:r>
              <a:rPr lang="en-US" baseline="0" dirty="0">
                <a:latin typeface="Arial" pitchFamily="34" charset="0"/>
                <a:sym typeface="Wingdings" panose="05000000000000000000" pitchFamily="2" charset="2"/>
              </a:rPr>
              <a:t></a:t>
            </a:r>
            <a:endParaRPr lang="en-US" dirty="0">
              <a:latin typeface="Arial" pitchFamily="34" charset="0"/>
            </a:endParaRPr>
          </a:p>
        </p:txBody>
      </p:sp>
      <p:sp>
        <p:nvSpPr>
          <p:cNvPr id="52229" name="Slide Number Placeholder 3"/>
          <p:cNvSpPr txBox="1">
            <a:spLocks noGrp="1"/>
          </p:cNvSpPr>
          <p:nvPr/>
        </p:nvSpPr>
        <p:spPr bwMode="auto">
          <a:xfrm>
            <a:off x="7954059" y="9120858"/>
            <a:ext cx="6086021" cy="477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50948" tIns="75474" rIns="150948" bIns="75474" anchor="b"/>
          <a:lstStyle>
            <a:lvl1pPr defTabSz="966788" eaLnBrk="0" hangingPunct="0">
              <a:defRPr>
                <a:solidFill>
                  <a:schemeClr val="tx1"/>
                </a:solidFill>
                <a:latin typeface="Arial" pitchFamily="34" charset="0"/>
              </a:defRPr>
            </a:lvl1pPr>
            <a:lvl2pPr marL="742950" indent="-285750" defTabSz="966788" eaLnBrk="0" hangingPunct="0">
              <a:defRPr>
                <a:solidFill>
                  <a:schemeClr val="tx1"/>
                </a:solidFill>
                <a:latin typeface="Arial" pitchFamily="34" charset="0"/>
              </a:defRPr>
            </a:lvl2pPr>
            <a:lvl3pPr marL="1143000" indent="-228600" defTabSz="966788" eaLnBrk="0" hangingPunct="0">
              <a:defRPr>
                <a:solidFill>
                  <a:schemeClr val="tx1"/>
                </a:solidFill>
                <a:latin typeface="Arial" pitchFamily="34" charset="0"/>
              </a:defRPr>
            </a:lvl3pPr>
            <a:lvl4pPr marL="1600200" indent="-228600" defTabSz="966788" eaLnBrk="0" hangingPunct="0">
              <a:defRPr>
                <a:solidFill>
                  <a:schemeClr val="tx1"/>
                </a:solidFill>
                <a:latin typeface="Arial" pitchFamily="34" charset="0"/>
              </a:defRPr>
            </a:lvl4pPr>
            <a:lvl5pPr marL="2057400" indent="-228600" defTabSz="966788" eaLnBrk="0" hangingPunct="0">
              <a:defRPr>
                <a:solidFill>
                  <a:schemeClr val="tx1"/>
                </a:solidFill>
                <a:latin typeface="Arial" pitchFamily="34" charset="0"/>
              </a:defRPr>
            </a:lvl5pPr>
            <a:lvl6pPr marL="2514600" indent="-228600" defTabSz="966788" eaLnBrk="0" fontAlgn="base" hangingPunct="0">
              <a:spcBef>
                <a:spcPct val="0"/>
              </a:spcBef>
              <a:spcAft>
                <a:spcPct val="0"/>
              </a:spcAft>
              <a:defRPr>
                <a:solidFill>
                  <a:schemeClr val="tx1"/>
                </a:solidFill>
                <a:latin typeface="Arial" pitchFamily="34" charset="0"/>
              </a:defRPr>
            </a:lvl6pPr>
            <a:lvl7pPr marL="2971800" indent="-228600" defTabSz="966788" eaLnBrk="0" fontAlgn="base" hangingPunct="0">
              <a:spcBef>
                <a:spcPct val="0"/>
              </a:spcBef>
              <a:spcAft>
                <a:spcPct val="0"/>
              </a:spcAft>
              <a:defRPr>
                <a:solidFill>
                  <a:schemeClr val="tx1"/>
                </a:solidFill>
                <a:latin typeface="Arial" pitchFamily="34" charset="0"/>
              </a:defRPr>
            </a:lvl7pPr>
            <a:lvl8pPr marL="3429000" indent="-228600" defTabSz="966788" eaLnBrk="0" fontAlgn="base" hangingPunct="0">
              <a:spcBef>
                <a:spcPct val="0"/>
              </a:spcBef>
              <a:spcAft>
                <a:spcPct val="0"/>
              </a:spcAft>
              <a:defRPr>
                <a:solidFill>
                  <a:schemeClr val="tx1"/>
                </a:solidFill>
                <a:latin typeface="Arial" pitchFamily="34" charset="0"/>
              </a:defRPr>
            </a:lvl8pPr>
            <a:lvl9pPr marL="3886200" indent="-228600" defTabSz="966788" eaLnBrk="0" fontAlgn="base" hangingPunct="0">
              <a:spcBef>
                <a:spcPct val="0"/>
              </a:spcBef>
              <a:spcAft>
                <a:spcPct val="0"/>
              </a:spcAft>
              <a:defRPr>
                <a:solidFill>
                  <a:schemeClr val="tx1"/>
                </a:solidFill>
                <a:latin typeface="Arial" pitchFamily="34" charset="0"/>
              </a:defRPr>
            </a:lvl9pPr>
          </a:lstStyle>
          <a:p>
            <a:pPr algn="r" eaLnBrk="1" hangingPunct="1"/>
            <a:fld id="{1A598997-E7B4-40B3-BEFB-DC81EF2A7BB9}" type="slidenum">
              <a:rPr lang="en-US" sz="2100">
                <a:latin typeface="Calibri" pitchFamily="34" charset="0"/>
              </a:rPr>
              <a:pPr algn="r" eaLnBrk="1" hangingPunct="1"/>
              <a:t>1</a:t>
            </a:fld>
            <a:endParaRPr lang="en-US" sz="2100" dirty="0">
              <a:latin typeface="Calibri" pitchFamily="34" charset="0"/>
            </a:endParaRPr>
          </a:p>
        </p:txBody>
      </p:sp>
    </p:spTree>
    <p:extLst>
      <p:ext uri="{BB962C8B-B14F-4D97-AF65-F5344CB8AC3E}">
        <p14:creationId xmlns:p14="http://schemas.microsoft.com/office/powerpoint/2010/main" val="41393938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8C747B73-6B03-4EF3-AD40-683CE00DABF6}" type="slidenum">
              <a:rPr lang="en-US" smtClean="0"/>
              <a:t>12</a:t>
            </a:fld>
            <a:endParaRPr lang="en-US"/>
          </a:p>
        </p:txBody>
      </p:sp>
    </p:spTree>
    <p:extLst>
      <p:ext uri="{BB962C8B-B14F-4D97-AF65-F5344CB8AC3E}">
        <p14:creationId xmlns:p14="http://schemas.microsoft.com/office/powerpoint/2010/main" val="3676935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marL="0" marR="0" indent="0" algn="l" defTabSz="130622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Automatically reports counts in almost live fashion to Eco-Visio website. Can be accessed by whoever you give login and password</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8C747B73-6B03-4EF3-AD40-683CE00DABF6}" type="slidenum">
              <a:rPr lang="en-US" smtClean="0"/>
              <a:t>13</a:t>
            </a:fld>
            <a:endParaRPr lang="en-US"/>
          </a:p>
        </p:txBody>
      </p:sp>
    </p:spTree>
    <p:extLst>
      <p:ext uri="{BB962C8B-B14F-4D97-AF65-F5344CB8AC3E}">
        <p14:creationId xmlns:p14="http://schemas.microsoft.com/office/powerpoint/2010/main" val="3676935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marL="0" marR="0" indent="0" algn="l" defTabSz="130622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Automatically reports counts in almost live fashion to Eco-Visio website. </a:t>
            </a:r>
            <a:r>
              <a:rPr lang="en-US" baseline="0"/>
              <a:t>Can be accessed by whoever you give login and password</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8C747B73-6B03-4EF3-AD40-683CE00DABF6}" type="slidenum">
              <a:rPr lang="en-US" smtClean="0"/>
              <a:t>14</a:t>
            </a:fld>
            <a:endParaRPr lang="en-US"/>
          </a:p>
        </p:txBody>
      </p:sp>
    </p:spTree>
    <p:extLst>
      <p:ext uri="{BB962C8B-B14F-4D97-AF65-F5344CB8AC3E}">
        <p14:creationId xmlns:p14="http://schemas.microsoft.com/office/powerpoint/2010/main" val="3676935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8C747B73-6B03-4EF3-AD40-683CE00DABF6}" type="slidenum">
              <a:rPr lang="en-US" smtClean="0"/>
              <a:t>15</a:t>
            </a:fld>
            <a:endParaRPr lang="en-US"/>
          </a:p>
        </p:txBody>
      </p:sp>
    </p:spTree>
    <p:extLst>
      <p:ext uri="{BB962C8B-B14F-4D97-AF65-F5344CB8AC3E}">
        <p14:creationId xmlns:p14="http://schemas.microsoft.com/office/powerpoint/2010/main" val="3676935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8C747B73-6B03-4EF3-AD40-683CE00DABF6}" type="slidenum">
              <a:rPr lang="en-US" smtClean="0"/>
              <a:t>16</a:t>
            </a:fld>
            <a:endParaRPr lang="en-US"/>
          </a:p>
        </p:txBody>
      </p:sp>
    </p:spTree>
    <p:extLst>
      <p:ext uri="{BB962C8B-B14F-4D97-AF65-F5344CB8AC3E}">
        <p14:creationId xmlns:p14="http://schemas.microsoft.com/office/powerpoint/2010/main" val="3676935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sz="1700" b="0" i="0" u="none" strike="noStrike" kern="1200" baseline="0" dirty="0">
                <a:solidFill>
                  <a:schemeClr val="tx1"/>
                </a:solidFill>
                <a:latin typeface="+mn-lt"/>
                <a:ea typeface="+mn-ea"/>
                <a:cs typeface="+mn-cs"/>
              </a:rPr>
              <a:t>Also, these counts would continue to fill the FDOT </a:t>
            </a:r>
            <a:r>
              <a:rPr lang="en-US" sz="1700" b="0" i="0" u="sng" strike="noStrike" kern="1200" baseline="0" dirty="0" err="1">
                <a:solidFill>
                  <a:schemeClr val="tx1"/>
                </a:solidFill>
                <a:latin typeface="+mn-lt"/>
                <a:ea typeface="+mn-ea"/>
                <a:cs typeface="+mn-cs"/>
              </a:rPr>
              <a:t>TransPed</a:t>
            </a:r>
            <a:r>
              <a:rPr lang="en-US" sz="1700" b="0" i="0" u="none" strike="noStrike" kern="1200" baseline="0" dirty="0">
                <a:solidFill>
                  <a:schemeClr val="tx1"/>
                </a:solidFill>
                <a:latin typeface="+mn-lt"/>
                <a:ea typeface="+mn-ea"/>
                <a:cs typeface="+mn-cs"/>
              </a:rPr>
              <a:t> database. This is a repository of all pedestrian and bicycle data in Central Florida. It is used as a data bank, as well as for data visualization, analysis, and prioritization. </a:t>
            </a:r>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t>17</a:t>
            </a:fld>
            <a:endParaRPr lang="en-US"/>
          </a:p>
        </p:txBody>
      </p:sp>
    </p:spTree>
    <p:extLst>
      <p:ext uri="{BB962C8B-B14F-4D97-AF65-F5344CB8AC3E}">
        <p14:creationId xmlns:p14="http://schemas.microsoft.com/office/powerpoint/2010/main" val="3676935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8C747B73-6B03-4EF3-AD40-683CE00DABF6}" type="slidenum">
              <a:rPr lang="en-US" smtClean="0"/>
              <a:t>18</a:t>
            </a:fld>
            <a:endParaRPr lang="en-US"/>
          </a:p>
        </p:txBody>
      </p:sp>
    </p:spTree>
    <p:extLst>
      <p:ext uri="{BB962C8B-B14F-4D97-AF65-F5344CB8AC3E}">
        <p14:creationId xmlns:p14="http://schemas.microsoft.com/office/powerpoint/2010/main" val="3676935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700" b="0" i="0" u="none" strike="noStrike" kern="1200" baseline="0" dirty="0">
                <a:solidFill>
                  <a:schemeClr val="tx1"/>
                </a:solidFill>
                <a:latin typeface="+mn-lt"/>
                <a:ea typeface="+mn-ea"/>
                <a:cs typeface="+mn-cs"/>
              </a:rPr>
              <a:t>On average for all three years, locations without bike lane showed a “cyclist on roadway” average of approximately 13% when intersections without sidewalks along the major road were excluded from analysis. As a comparison, locations with bike lane showed a “cyclist on roadway” percentage of approximately 19%. This longitudinal data further supports the notion that cyclists are not comfortable riding on the roadway, even with the presence of a conventional bike lane. </a:t>
            </a:r>
            <a:r>
              <a:rPr lang="en-US" sz="1700" b="0" i="0" u="none" strike="noStrike" kern="1200" baseline="0">
                <a:solidFill>
                  <a:schemeClr val="tx1"/>
                </a:solidFill>
                <a:latin typeface="+mn-lt"/>
                <a:ea typeface="+mn-ea"/>
                <a:cs typeface="+mn-cs"/>
              </a:rPr>
              <a:t>Other improvements may need to be considered that better address bicycle user safety and comfort (buffered bike lane, physically separated facilities, slower vehicle speeds, etc.). </a:t>
            </a:r>
            <a:endParaRPr lang="en-US" baseline="0" dirty="0"/>
          </a:p>
        </p:txBody>
      </p:sp>
      <p:sp>
        <p:nvSpPr>
          <p:cNvPr id="4" name="Slide Number Placeholder 3"/>
          <p:cNvSpPr>
            <a:spLocks noGrp="1"/>
          </p:cNvSpPr>
          <p:nvPr>
            <p:ph type="sldNum" sz="quarter" idx="10"/>
          </p:nvPr>
        </p:nvSpPr>
        <p:spPr/>
        <p:txBody>
          <a:bodyPr/>
          <a:lstStyle/>
          <a:p>
            <a:fld id="{8C747B73-6B03-4EF3-AD40-683CE00DABF6}" type="slidenum">
              <a:rPr lang="en-US" smtClean="0"/>
              <a:t>19</a:t>
            </a:fld>
            <a:endParaRPr lang="en-US"/>
          </a:p>
        </p:txBody>
      </p:sp>
    </p:spTree>
    <p:extLst>
      <p:ext uri="{BB962C8B-B14F-4D97-AF65-F5344CB8AC3E}">
        <p14:creationId xmlns:p14="http://schemas.microsoft.com/office/powerpoint/2010/main" val="3676935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marL="285750" marR="0" indent="-285750" algn="l" defTabSz="130622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data can be used to validate</a:t>
            </a:r>
            <a:r>
              <a:rPr lang="en-US" baseline="0" dirty="0"/>
              <a:t> and calibrate </a:t>
            </a:r>
            <a:r>
              <a:rPr lang="en-US" baseline="0" dirty="0" err="1"/>
              <a:t>Strava</a:t>
            </a:r>
            <a:r>
              <a:rPr lang="en-US" baseline="0" dirty="0"/>
              <a:t> data. As </a:t>
            </a:r>
            <a:r>
              <a:rPr lang="en-US" baseline="0" dirty="0" err="1"/>
              <a:t>Strava</a:t>
            </a:r>
            <a:r>
              <a:rPr lang="en-US" baseline="0" dirty="0"/>
              <a:t> has come to be a statewide resource for bike-</a:t>
            </a:r>
            <a:r>
              <a:rPr lang="en-US" baseline="0" dirty="0" err="1"/>
              <a:t>ped</a:t>
            </a:r>
            <a:r>
              <a:rPr lang="en-US" baseline="0" dirty="0"/>
              <a:t> data, these counts can be used to determine sample rates and consistency of data from city to city.</a:t>
            </a:r>
          </a:p>
          <a:p>
            <a:pPr marL="285750" indent="-285750">
              <a:buFont typeface="Arial" panose="020B0604020202020204" pitchFamily="34" charset="0"/>
              <a:buChar char="•"/>
            </a:pPr>
            <a:r>
              <a:rPr lang="en-US" baseline="0" dirty="0"/>
              <a:t>We have brought this to other MPOs and FDOT Districts to encourage them to star programs of their own and we want to continue to do this. Some are have caught on and started their own.</a:t>
            </a:r>
          </a:p>
        </p:txBody>
      </p:sp>
      <p:sp>
        <p:nvSpPr>
          <p:cNvPr id="4" name="Slide Number Placeholder 3"/>
          <p:cNvSpPr>
            <a:spLocks noGrp="1"/>
          </p:cNvSpPr>
          <p:nvPr>
            <p:ph type="sldNum" sz="quarter" idx="10"/>
          </p:nvPr>
        </p:nvSpPr>
        <p:spPr/>
        <p:txBody>
          <a:bodyPr/>
          <a:lstStyle/>
          <a:p>
            <a:fld id="{8C747B73-6B03-4EF3-AD40-683CE00DABF6}" type="slidenum">
              <a:rPr lang="en-US" smtClean="0"/>
              <a:t>21</a:t>
            </a:fld>
            <a:endParaRPr lang="en-US"/>
          </a:p>
        </p:txBody>
      </p:sp>
    </p:spTree>
    <p:extLst>
      <p:ext uri="{BB962C8B-B14F-4D97-AF65-F5344CB8AC3E}">
        <p14:creationId xmlns:p14="http://schemas.microsoft.com/office/powerpoint/2010/main" val="36769353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marL="285750" marR="0" indent="-285750" algn="l" defTabSz="130622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data can be used to validate</a:t>
            </a:r>
            <a:r>
              <a:rPr lang="en-US" baseline="0" dirty="0"/>
              <a:t> and calibrate </a:t>
            </a:r>
            <a:r>
              <a:rPr lang="en-US" baseline="0" dirty="0" err="1"/>
              <a:t>Strava</a:t>
            </a:r>
            <a:r>
              <a:rPr lang="en-US" baseline="0" dirty="0"/>
              <a:t> data. As </a:t>
            </a:r>
            <a:r>
              <a:rPr lang="en-US" baseline="0" dirty="0" err="1"/>
              <a:t>Strava</a:t>
            </a:r>
            <a:r>
              <a:rPr lang="en-US" baseline="0" dirty="0"/>
              <a:t> has come to be a statewide resource for bike-</a:t>
            </a:r>
            <a:r>
              <a:rPr lang="en-US" baseline="0" dirty="0" err="1"/>
              <a:t>ped</a:t>
            </a:r>
            <a:r>
              <a:rPr lang="en-US" baseline="0" dirty="0"/>
              <a:t> data, these counts can be used to determine sample rates and consistency of data from city to city.</a:t>
            </a:r>
          </a:p>
          <a:p>
            <a:pPr marL="285750" indent="-285750">
              <a:buFont typeface="Arial" panose="020B0604020202020204" pitchFamily="34" charset="0"/>
              <a:buChar char="•"/>
            </a:pPr>
            <a:r>
              <a:rPr lang="en-US" baseline="0" dirty="0"/>
              <a:t>We have brought this to other MPOs and FDOT Districts to encourage them to star programs of their own and we want to continue to do this. Some are have caught on and </a:t>
            </a:r>
            <a:r>
              <a:rPr lang="en-US" baseline="0"/>
              <a:t>started their own.</a:t>
            </a:r>
            <a:endParaRPr lang="en-US" baseline="0" dirty="0"/>
          </a:p>
        </p:txBody>
      </p:sp>
      <p:sp>
        <p:nvSpPr>
          <p:cNvPr id="4" name="Slide Number Placeholder 3"/>
          <p:cNvSpPr>
            <a:spLocks noGrp="1"/>
          </p:cNvSpPr>
          <p:nvPr>
            <p:ph type="sldNum" sz="quarter" idx="10"/>
          </p:nvPr>
        </p:nvSpPr>
        <p:spPr/>
        <p:txBody>
          <a:bodyPr/>
          <a:lstStyle/>
          <a:p>
            <a:fld id="{8C747B73-6B03-4EF3-AD40-683CE00DABF6}" type="slidenum">
              <a:rPr lang="en-US" smtClean="0"/>
              <a:t>22</a:t>
            </a:fld>
            <a:endParaRPr lang="en-US"/>
          </a:p>
        </p:txBody>
      </p:sp>
    </p:spTree>
    <p:extLst>
      <p:ext uri="{BB962C8B-B14F-4D97-AF65-F5344CB8AC3E}">
        <p14:creationId xmlns:p14="http://schemas.microsoft.com/office/powerpoint/2010/main" val="3676935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t>2</a:t>
            </a:fld>
            <a:endParaRPr lang="en-US"/>
          </a:p>
        </p:txBody>
      </p:sp>
    </p:spTree>
    <p:extLst>
      <p:ext uri="{BB962C8B-B14F-4D97-AF65-F5344CB8AC3E}">
        <p14:creationId xmlns:p14="http://schemas.microsoft.com/office/powerpoint/2010/main" val="3676935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marL="285750" marR="0" indent="-285750" algn="l" defTabSz="130622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data can be used to validate</a:t>
            </a:r>
            <a:r>
              <a:rPr lang="en-US" baseline="0" dirty="0"/>
              <a:t> and calibrate </a:t>
            </a:r>
            <a:r>
              <a:rPr lang="en-US" baseline="0" dirty="0" err="1"/>
              <a:t>Strava</a:t>
            </a:r>
            <a:r>
              <a:rPr lang="en-US" baseline="0" dirty="0"/>
              <a:t> data. As </a:t>
            </a:r>
            <a:r>
              <a:rPr lang="en-US" baseline="0" dirty="0" err="1"/>
              <a:t>Strava</a:t>
            </a:r>
            <a:r>
              <a:rPr lang="en-US" baseline="0" dirty="0"/>
              <a:t> has come to be a statewide resource for bike-</a:t>
            </a:r>
            <a:r>
              <a:rPr lang="en-US" baseline="0" dirty="0" err="1"/>
              <a:t>ped</a:t>
            </a:r>
            <a:r>
              <a:rPr lang="en-US" baseline="0" dirty="0"/>
              <a:t> data, these counts can be used to determine sample rates and consistency of data from city to city.</a:t>
            </a:r>
          </a:p>
          <a:p>
            <a:pPr marL="285750" indent="-285750">
              <a:buFont typeface="Arial" panose="020B0604020202020204" pitchFamily="34" charset="0"/>
              <a:buChar char="•"/>
            </a:pPr>
            <a:r>
              <a:rPr lang="en-US" baseline="0" dirty="0"/>
              <a:t>We have brought this to other MPOs and FDOT Districts to encourage them to star programs of their own and we want to continue to do this. Some are have caught on and </a:t>
            </a:r>
            <a:r>
              <a:rPr lang="en-US" baseline="0"/>
              <a:t>started their own.</a:t>
            </a:r>
            <a:endParaRPr lang="en-US" baseline="0" dirty="0"/>
          </a:p>
        </p:txBody>
      </p:sp>
      <p:sp>
        <p:nvSpPr>
          <p:cNvPr id="4" name="Slide Number Placeholder 3"/>
          <p:cNvSpPr>
            <a:spLocks noGrp="1"/>
          </p:cNvSpPr>
          <p:nvPr>
            <p:ph type="sldNum" sz="quarter" idx="10"/>
          </p:nvPr>
        </p:nvSpPr>
        <p:spPr/>
        <p:txBody>
          <a:bodyPr/>
          <a:lstStyle/>
          <a:p>
            <a:fld id="{8C747B73-6B03-4EF3-AD40-683CE00DABF6}" type="slidenum">
              <a:rPr lang="en-US" smtClean="0"/>
              <a:t>23</a:t>
            </a:fld>
            <a:endParaRPr lang="en-US"/>
          </a:p>
        </p:txBody>
      </p:sp>
    </p:spTree>
    <p:extLst>
      <p:ext uri="{BB962C8B-B14F-4D97-AF65-F5344CB8AC3E}">
        <p14:creationId xmlns:p14="http://schemas.microsoft.com/office/powerpoint/2010/main" val="36769353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marL="285750" marR="0" indent="-285750" algn="l" defTabSz="130622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data can be used to validate</a:t>
            </a:r>
            <a:r>
              <a:rPr lang="en-US" baseline="0" dirty="0"/>
              <a:t> and calibrate </a:t>
            </a:r>
            <a:r>
              <a:rPr lang="en-US" baseline="0" dirty="0" err="1"/>
              <a:t>Strava</a:t>
            </a:r>
            <a:r>
              <a:rPr lang="en-US" baseline="0" dirty="0"/>
              <a:t> data. As </a:t>
            </a:r>
            <a:r>
              <a:rPr lang="en-US" baseline="0" dirty="0" err="1"/>
              <a:t>Strava</a:t>
            </a:r>
            <a:r>
              <a:rPr lang="en-US" baseline="0" dirty="0"/>
              <a:t> has come to be a statewide resource for bike-</a:t>
            </a:r>
            <a:r>
              <a:rPr lang="en-US" baseline="0" dirty="0" err="1"/>
              <a:t>ped</a:t>
            </a:r>
            <a:r>
              <a:rPr lang="en-US" baseline="0" dirty="0"/>
              <a:t> data, these counts can be used to determine sample rates and consistency of data from city to city.</a:t>
            </a:r>
          </a:p>
          <a:p>
            <a:pPr marL="285750" indent="-285750">
              <a:buFont typeface="Arial" panose="020B0604020202020204" pitchFamily="34" charset="0"/>
              <a:buChar char="•"/>
            </a:pPr>
            <a:r>
              <a:rPr lang="en-US" baseline="0" dirty="0"/>
              <a:t>We have brought this to other MPOs and FDOT Districts to encourage them to star programs of their own and we want to continue to do this. Some are have caught on and </a:t>
            </a:r>
            <a:r>
              <a:rPr lang="en-US" baseline="0"/>
              <a:t>started their own.</a:t>
            </a:r>
            <a:endParaRPr lang="en-US" baseline="0" dirty="0"/>
          </a:p>
        </p:txBody>
      </p:sp>
      <p:sp>
        <p:nvSpPr>
          <p:cNvPr id="4" name="Slide Number Placeholder 3"/>
          <p:cNvSpPr>
            <a:spLocks noGrp="1"/>
          </p:cNvSpPr>
          <p:nvPr>
            <p:ph type="sldNum" sz="quarter" idx="10"/>
          </p:nvPr>
        </p:nvSpPr>
        <p:spPr/>
        <p:txBody>
          <a:bodyPr/>
          <a:lstStyle/>
          <a:p>
            <a:fld id="{8C747B73-6B03-4EF3-AD40-683CE00DABF6}" type="slidenum">
              <a:rPr lang="en-US" smtClean="0"/>
              <a:t>24</a:t>
            </a:fld>
            <a:endParaRPr lang="en-US"/>
          </a:p>
        </p:txBody>
      </p:sp>
    </p:spTree>
    <p:extLst>
      <p:ext uri="{BB962C8B-B14F-4D97-AF65-F5344CB8AC3E}">
        <p14:creationId xmlns:p14="http://schemas.microsoft.com/office/powerpoint/2010/main" val="36769353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marL="285750" marR="0" indent="-285750" algn="l" defTabSz="130622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b="0" i="0" kern="1200" dirty="0">
                <a:solidFill>
                  <a:schemeClr val="tx1"/>
                </a:solidFill>
                <a:effectLst/>
                <a:latin typeface="+mn-lt"/>
                <a:ea typeface="+mn-ea"/>
                <a:cs typeface="+mn-cs"/>
              </a:rPr>
              <a:t>FHWA has released a 2016 edition of the Traffic Monitoring Guide (TMG) which provides the most up to date guidance to State highway agencies in the policies, standards, procedures, and equipment typically used in a traffic monitoring program</a:t>
            </a:r>
          </a:p>
        </p:txBody>
      </p:sp>
      <p:sp>
        <p:nvSpPr>
          <p:cNvPr id="4" name="Slide Number Placeholder 3"/>
          <p:cNvSpPr>
            <a:spLocks noGrp="1"/>
          </p:cNvSpPr>
          <p:nvPr>
            <p:ph type="sldNum" sz="quarter" idx="10"/>
          </p:nvPr>
        </p:nvSpPr>
        <p:spPr/>
        <p:txBody>
          <a:bodyPr/>
          <a:lstStyle/>
          <a:p>
            <a:fld id="{8C747B73-6B03-4EF3-AD40-683CE00DABF6}" type="slidenum">
              <a:rPr lang="en-US" smtClean="0"/>
              <a:t>26</a:t>
            </a:fld>
            <a:endParaRPr lang="en-US"/>
          </a:p>
        </p:txBody>
      </p:sp>
    </p:spTree>
    <p:extLst>
      <p:ext uri="{BB962C8B-B14F-4D97-AF65-F5344CB8AC3E}">
        <p14:creationId xmlns:p14="http://schemas.microsoft.com/office/powerpoint/2010/main" val="36769353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marL="285750" marR="0" indent="-285750" algn="l" defTabSz="130622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It focuses on how to record information about the counts, what was counted, and where the counts were collected. It also provides explanations and examples of how to record those counts in the TMG data format.</a:t>
            </a:r>
            <a:r>
              <a:rPr lang="en-US" sz="1700" b="0" i="0" kern="1200" dirty="0">
                <a:solidFill>
                  <a:schemeClr val="tx1"/>
                </a:solidFill>
                <a:effectLst/>
                <a:latin typeface="+mn-lt"/>
                <a:ea typeface="+mn-ea"/>
                <a:cs typeface="+mn-cs"/>
              </a:rPr>
              <a:t>. </a:t>
            </a:r>
            <a:endParaRPr lang="en-US" baseline="0" dirty="0"/>
          </a:p>
        </p:txBody>
      </p:sp>
      <p:sp>
        <p:nvSpPr>
          <p:cNvPr id="4" name="Slide Number Placeholder 3"/>
          <p:cNvSpPr>
            <a:spLocks noGrp="1"/>
          </p:cNvSpPr>
          <p:nvPr>
            <p:ph type="sldNum" sz="quarter" idx="10"/>
          </p:nvPr>
        </p:nvSpPr>
        <p:spPr/>
        <p:txBody>
          <a:bodyPr/>
          <a:lstStyle/>
          <a:p>
            <a:fld id="{8C747B73-6B03-4EF3-AD40-683CE00DABF6}" type="slidenum">
              <a:rPr lang="en-US" smtClean="0"/>
              <a:t>27</a:t>
            </a:fld>
            <a:endParaRPr lang="en-US"/>
          </a:p>
        </p:txBody>
      </p:sp>
    </p:spTree>
    <p:extLst>
      <p:ext uri="{BB962C8B-B14F-4D97-AF65-F5344CB8AC3E}">
        <p14:creationId xmlns:p14="http://schemas.microsoft.com/office/powerpoint/2010/main" val="36769353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marL="285750" marR="0" indent="-285750" algn="l" defTabSz="130622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It focuses on how to record information about the counts, what was counted, and where the counts were collected. It also provides explanations and examples of how to record those counts in the TMG data format.</a:t>
            </a:r>
            <a:r>
              <a:rPr lang="en-US" sz="1700" b="0" i="0" kern="1200" dirty="0">
                <a:solidFill>
                  <a:schemeClr val="tx1"/>
                </a:solidFill>
                <a:effectLst/>
                <a:latin typeface="+mn-lt"/>
                <a:ea typeface="+mn-ea"/>
                <a:cs typeface="+mn-cs"/>
              </a:rPr>
              <a:t>. </a:t>
            </a:r>
            <a:endParaRPr lang="en-US" baseline="0" dirty="0"/>
          </a:p>
        </p:txBody>
      </p:sp>
      <p:sp>
        <p:nvSpPr>
          <p:cNvPr id="4" name="Slide Number Placeholder 3"/>
          <p:cNvSpPr>
            <a:spLocks noGrp="1"/>
          </p:cNvSpPr>
          <p:nvPr>
            <p:ph type="sldNum" sz="quarter" idx="10"/>
          </p:nvPr>
        </p:nvSpPr>
        <p:spPr/>
        <p:txBody>
          <a:bodyPr/>
          <a:lstStyle/>
          <a:p>
            <a:fld id="{8C747B73-6B03-4EF3-AD40-683CE00DABF6}" type="slidenum">
              <a:rPr lang="en-US" smtClean="0"/>
              <a:t>28</a:t>
            </a:fld>
            <a:endParaRPr lang="en-US"/>
          </a:p>
        </p:txBody>
      </p:sp>
    </p:spTree>
    <p:extLst>
      <p:ext uri="{BB962C8B-B14F-4D97-AF65-F5344CB8AC3E}">
        <p14:creationId xmlns:p14="http://schemas.microsoft.com/office/powerpoint/2010/main" val="36769353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marL="285750" marR="0" indent="-285750" algn="l" defTabSz="130622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a:t>
            </a:r>
            <a:r>
              <a:rPr lang="en-US"/>
              <a:t>t </a:t>
            </a:r>
            <a:r>
              <a:rPr lang="en-US" dirty="0"/>
              <a:t>focuses on how to record information about the counts, what was counted, and where the counts were collected. It also provides explanations and examples of how to record those counts in the TMG data format.</a:t>
            </a:r>
            <a:r>
              <a:rPr lang="en-US" sz="1700" b="0" i="0" kern="1200" dirty="0">
                <a:solidFill>
                  <a:schemeClr val="tx1"/>
                </a:solidFill>
                <a:effectLst/>
                <a:latin typeface="+mn-lt"/>
                <a:ea typeface="+mn-ea"/>
                <a:cs typeface="+mn-cs"/>
              </a:rPr>
              <a:t>. </a:t>
            </a:r>
            <a:endParaRPr lang="en-US" baseline="0" dirty="0"/>
          </a:p>
        </p:txBody>
      </p:sp>
      <p:sp>
        <p:nvSpPr>
          <p:cNvPr id="4" name="Slide Number Placeholder 3"/>
          <p:cNvSpPr>
            <a:spLocks noGrp="1"/>
          </p:cNvSpPr>
          <p:nvPr>
            <p:ph type="sldNum" sz="quarter" idx="10"/>
          </p:nvPr>
        </p:nvSpPr>
        <p:spPr/>
        <p:txBody>
          <a:bodyPr/>
          <a:lstStyle/>
          <a:p>
            <a:fld id="{8C747B73-6B03-4EF3-AD40-683CE00DABF6}" type="slidenum">
              <a:rPr lang="en-US" smtClean="0"/>
              <a:t>29</a:t>
            </a:fld>
            <a:endParaRPr lang="en-US"/>
          </a:p>
        </p:txBody>
      </p:sp>
    </p:spTree>
    <p:extLst>
      <p:ext uri="{BB962C8B-B14F-4D97-AF65-F5344CB8AC3E}">
        <p14:creationId xmlns:p14="http://schemas.microsoft.com/office/powerpoint/2010/main" val="36769353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marL="0" marR="0" indent="0" algn="l" defTabSz="130622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p:txBody>
      </p:sp>
      <p:sp>
        <p:nvSpPr>
          <p:cNvPr id="4" name="Slide Number Placeholder 3"/>
          <p:cNvSpPr>
            <a:spLocks noGrp="1"/>
          </p:cNvSpPr>
          <p:nvPr>
            <p:ph type="sldNum" sz="quarter" idx="10"/>
          </p:nvPr>
        </p:nvSpPr>
        <p:spPr/>
        <p:txBody>
          <a:bodyPr/>
          <a:lstStyle/>
          <a:p>
            <a:fld id="{8C747B73-6B03-4EF3-AD40-683CE00DABF6}" type="slidenum">
              <a:rPr lang="en-US" smtClean="0"/>
              <a:t>30</a:t>
            </a:fld>
            <a:endParaRPr lang="en-US"/>
          </a:p>
        </p:txBody>
      </p:sp>
    </p:spTree>
    <p:extLst>
      <p:ext uri="{BB962C8B-B14F-4D97-AF65-F5344CB8AC3E}">
        <p14:creationId xmlns:p14="http://schemas.microsoft.com/office/powerpoint/2010/main" val="3676935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marL="285750" marR="0" indent="-285750" algn="l" defTabSz="130622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b="0" i="0" u="none" strike="noStrike" kern="1200" baseline="0" dirty="0">
                <a:solidFill>
                  <a:schemeClr val="tx1"/>
                </a:solidFill>
                <a:latin typeface="+mn-lt"/>
                <a:ea typeface="+mn-ea"/>
                <a:cs typeface="+mn-cs"/>
              </a:rPr>
              <a:t>The last three Dangerous by Design (1) reports have ranked Central Florida in the top three for most dangerous pedestrian environment in the country, with the Orlando area experiencing 575 pedestrian deaths between 2005 and 2014. It is critical for FDOT District Five (District) to evaluate if and how cycling and pedestrian infrastructure investments are effectively improving safety on our State roadways.</a:t>
            </a:r>
          </a:p>
          <a:p>
            <a:pPr marL="285750" marR="0" indent="-285750" algn="l" defTabSz="130622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b="0" i="0" u="none" strike="noStrike" kern="1200" baseline="0" dirty="0">
                <a:solidFill>
                  <a:schemeClr val="tx1"/>
                </a:solidFill>
                <a:latin typeface="+mn-lt"/>
                <a:ea typeface="+mn-ea"/>
                <a:cs typeface="+mn-cs"/>
              </a:rPr>
              <a:t>Bicycle and pedestrian data that can be used to inform, prioritize, and evaluate the benefit of design decisions, such as addition of bike lane or ADA facilities. For example, asking the question how might the addition of a bike lane affect the level of on-road cycling occurring. Many misconceptions in Central Florida – “a bike lane is good enough”, “this area only sees pedestrian and cycling activity on the weekends”, etc.</a:t>
            </a:r>
          </a:p>
          <a:p>
            <a:pPr marL="285750" indent="-285750">
              <a:buFont typeface="Arial" panose="020B0604020202020204" pitchFamily="34" charset="0"/>
              <a:buChar char="•"/>
            </a:pPr>
            <a:r>
              <a:rPr lang="en-US" sz="1700" b="0" i="0" u="none" strike="noStrike" kern="1200" baseline="0" dirty="0">
                <a:solidFill>
                  <a:schemeClr val="tx1"/>
                </a:solidFill>
                <a:latin typeface="+mn-lt"/>
                <a:ea typeface="+mn-ea"/>
                <a:cs typeface="+mn-cs"/>
              </a:rPr>
              <a:t>A basis for determining potential bicycle and pedestrian activity in areas where we do not have counts. This is done by quantifying the relationship between pedestrian and cyclist activity, land use, and demographics. </a:t>
            </a:r>
          </a:p>
          <a:p>
            <a:pPr marL="285750" marR="0" indent="-285750" algn="l" defTabSz="130622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b="0" i="0" u="none" strike="noStrike" kern="1200" baseline="0" dirty="0">
                <a:solidFill>
                  <a:schemeClr val="tx1"/>
                </a:solidFill>
                <a:latin typeface="+mn-lt"/>
                <a:ea typeface="+mn-ea"/>
                <a:cs typeface="+mn-cs"/>
              </a:rPr>
              <a:t>Just like we do for vehicles, counts provide a better understanding of cyclist and pedestrian exposure (or the volume of cyclists and pedestrians on various facilities), helping to normalize crash data. </a:t>
            </a:r>
          </a:p>
          <a:p>
            <a:pPr marL="285750" indent="-285750">
              <a:buFont typeface="Arial" panose="020B0604020202020204" pitchFamily="34" charset="0"/>
              <a:buChar char="•"/>
            </a:pPr>
            <a:r>
              <a:rPr lang="en-US" sz="1700" b="0" i="0" u="none" strike="noStrike" kern="1200" baseline="0" dirty="0">
                <a:solidFill>
                  <a:schemeClr val="tx1"/>
                </a:solidFill>
                <a:latin typeface="+mn-lt"/>
                <a:ea typeface="+mn-ea"/>
                <a:cs typeface="+mn-cs"/>
              </a:rPr>
              <a:t>Supplement and support existing data sources and other bicycle/pedestrian count efforts. For instance, as </a:t>
            </a:r>
            <a:r>
              <a:rPr lang="en-US" sz="1700" b="0" i="0" u="none" strike="noStrike" kern="1200" baseline="0" dirty="0" err="1">
                <a:solidFill>
                  <a:schemeClr val="tx1"/>
                </a:solidFill>
                <a:latin typeface="+mn-lt"/>
                <a:ea typeface="+mn-ea"/>
                <a:cs typeface="+mn-cs"/>
              </a:rPr>
              <a:t>Strava</a:t>
            </a:r>
            <a:r>
              <a:rPr lang="en-US" sz="1700" b="0" i="0" u="none" strike="noStrike" kern="1200" baseline="0" dirty="0">
                <a:solidFill>
                  <a:schemeClr val="tx1"/>
                </a:solidFill>
                <a:latin typeface="+mn-lt"/>
                <a:ea typeface="+mn-ea"/>
                <a:cs typeface="+mn-cs"/>
              </a:rPr>
              <a:t> data has recently become available to the FDOT and its governmental partner agencies, bicycle and pedestrian count data can provide information on sampling rates and relative volumes compared to the rest of the District. </a:t>
            </a:r>
          </a:p>
          <a:p>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t>4</a:t>
            </a:fld>
            <a:endParaRPr lang="en-US"/>
          </a:p>
        </p:txBody>
      </p:sp>
    </p:spTree>
    <p:extLst>
      <p:ext uri="{BB962C8B-B14F-4D97-AF65-F5344CB8AC3E}">
        <p14:creationId xmlns:p14="http://schemas.microsoft.com/office/powerpoint/2010/main" val="3676935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sz="1700" b="0" i="0" u="none" strike="noStrike" kern="1200" baseline="0" dirty="0">
                <a:solidFill>
                  <a:schemeClr val="tx1"/>
                </a:solidFill>
                <a:latin typeface="+mn-lt"/>
                <a:ea typeface="+mn-ea"/>
                <a:cs typeface="+mn-cs"/>
              </a:rPr>
              <a:t>Also, these counts would continue to fill the FDOT </a:t>
            </a:r>
            <a:r>
              <a:rPr lang="en-US" sz="1700" b="0" i="0" u="sng" strike="noStrike" kern="1200" baseline="0" dirty="0" err="1">
                <a:solidFill>
                  <a:schemeClr val="tx1"/>
                </a:solidFill>
                <a:latin typeface="+mn-lt"/>
                <a:ea typeface="+mn-ea"/>
                <a:cs typeface="+mn-cs"/>
              </a:rPr>
              <a:t>TransPed</a:t>
            </a:r>
            <a:r>
              <a:rPr lang="en-US" sz="1700" b="0" i="0" u="none" strike="noStrike" kern="1200" baseline="0" dirty="0">
                <a:solidFill>
                  <a:schemeClr val="tx1"/>
                </a:solidFill>
                <a:latin typeface="+mn-lt"/>
                <a:ea typeface="+mn-ea"/>
                <a:cs typeface="+mn-cs"/>
              </a:rPr>
              <a:t> database. This is a repository of all pedestrian and bicycle data in Central Florida. It is used as a data bank, as well as for data visualization, analysis, and prioritization. </a:t>
            </a:r>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t>5</a:t>
            </a:fld>
            <a:endParaRPr lang="en-US"/>
          </a:p>
        </p:txBody>
      </p:sp>
    </p:spTree>
    <p:extLst>
      <p:ext uri="{BB962C8B-B14F-4D97-AF65-F5344CB8AC3E}">
        <p14:creationId xmlns:p14="http://schemas.microsoft.com/office/powerpoint/2010/main" val="3676935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sz="1700" b="0" i="0" u="none" strike="noStrike" kern="1200" baseline="0" dirty="0">
                <a:solidFill>
                  <a:schemeClr val="tx1"/>
                </a:solidFill>
                <a:latin typeface="+mn-lt"/>
                <a:ea typeface="+mn-ea"/>
                <a:cs typeface="+mn-cs"/>
              </a:rPr>
              <a:t>Also, these counts would continue to fill the FDOT </a:t>
            </a:r>
            <a:r>
              <a:rPr lang="en-US" sz="1700" b="0" i="0" u="sng" strike="noStrike" kern="1200" baseline="0" dirty="0" err="1">
                <a:solidFill>
                  <a:schemeClr val="tx1"/>
                </a:solidFill>
                <a:latin typeface="+mn-lt"/>
                <a:ea typeface="+mn-ea"/>
                <a:cs typeface="+mn-cs"/>
              </a:rPr>
              <a:t>TransPed</a:t>
            </a:r>
            <a:r>
              <a:rPr lang="en-US" sz="1700" b="0" i="0" u="none" strike="noStrike" kern="1200" baseline="0" dirty="0">
                <a:solidFill>
                  <a:schemeClr val="tx1"/>
                </a:solidFill>
                <a:latin typeface="+mn-lt"/>
                <a:ea typeface="+mn-ea"/>
                <a:cs typeface="+mn-cs"/>
              </a:rPr>
              <a:t> database. This is a repository of all pedestrian and bicycle data in Central Florida. It is used as a data bank, as well as for data visualization, analysis, and prioritization. </a:t>
            </a:r>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t>7</a:t>
            </a:fld>
            <a:endParaRPr lang="en-US"/>
          </a:p>
        </p:txBody>
      </p:sp>
    </p:spTree>
    <p:extLst>
      <p:ext uri="{BB962C8B-B14F-4D97-AF65-F5344CB8AC3E}">
        <p14:creationId xmlns:p14="http://schemas.microsoft.com/office/powerpoint/2010/main" val="3676935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Device selection was a collaborative effort between FDOT, </a:t>
            </a:r>
            <a:r>
              <a:rPr lang="en-US" baseline="0" dirty="0" err="1"/>
              <a:t>MetroPlan</a:t>
            </a:r>
            <a:r>
              <a:rPr lang="en-US" baseline="0" dirty="0"/>
              <a:t>, City of Orlando, counties, and other stakeholders in the </a:t>
            </a:r>
            <a:r>
              <a:rPr lang="en-US" baseline="0" dirty="0" err="1"/>
              <a:t>MetroPlan</a:t>
            </a:r>
            <a:r>
              <a:rPr lang="en-US" baseline="0" dirty="0"/>
              <a:t> area to determine which technology would be best for the region’s agencies.</a:t>
            </a:r>
          </a:p>
          <a:p>
            <a:pPr marL="171450" indent="-171450">
              <a:buFont typeface="Arial" panose="020B0604020202020204" pitchFamily="34" charset="0"/>
              <a:buChar char="•"/>
            </a:pPr>
            <a:r>
              <a:rPr lang="en-US" dirty="0"/>
              <a:t>NCHRP 797: Guidebook on Pedestrian and</a:t>
            </a:r>
            <a:r>
              <a:rPr lang="en-US" baseline="0" dirty="0"/>
              <a:t> Bicycle Volume Data Collection</a:t>
            </a:r>
            <a:r>
              <a:rPr lang="en-US" dirty="0"/>
              <a:t> came out last year (2016)</a:t>
            </a:r>
          </a:p>
          <a:p>
            <a:pPr marL="171450" indent="-171450">
              <a:buFont typeface="Arial" panose="020B0604020202020204" pitchFamily="34" charset="0"/>
              <a:buChar char="•"/>
            </a:pPr>
            <a:r>
              <a:rPr lang="en-US" dirty="0"/>
              <a:t>Recommend</a:t>
            </a:r>
            <a:r>
              <a:rPr lang="en-US" baseline="0" dirty="0"/>
              <a:t> this book when choosing a new bike-pedestrian count program. This gives quick breakdown of the pros and cons to different technologies available.</a:t>
            </a:r>
          </a:p>
          <a:p>
            <a:pPr marL="171450" lvl="0" indent="-171450">
              <a:buFont typeface="Arial" panose="020B0604020202020204" pitchFamily="34" charset="0"/>
              <a:buChar char="•"/>
            </a:pPr>
            <a:r>
              <a:rPr lang="en-US" baseline="0" dirty="0"/>
              <a:t>It was a guidebook developed, just as we do for vehicle counts, to provide standard guidance data collection:</a:t>
            </a:r>
          </a:p>
          <a:p>
            <a:pPr marL="824560" lvl="1" indent="-171450">
              <a:buFont typeface="Arial" panose="020B0604020202020204" pitchFamily="34" charset="0"/>
              <a:buChar char="•"/>
            </a:pPr>
            <a:r>
              <a:rPr lang="en-US" baseline="0" dirty="0"/>
              <a:t>Address the lack of pedestrian and bicycle volume data, which is a major barrier to planning effective facilities.</a:t>
            </a:r>
          </a:p>
          <a:p>
            <a:pPr marL="824560" lvl="1" indent="-171450">
              <a:buFont typeface="Arial" panose="020B0604020202020204" pitchFamily="34" charset="0"/>
              <a:buChar char="•"/>
            </a:pPr>
            <a:r>
              <a:rPr lang="en-US" baseline="0" dirty="0"/>
              <a:t>Assess the different data collection technologies and methods available (everything from manual counts to infrared technologies. Both of which we used for the FDOT Bike-Ped Count Program)</a:t>
            </a:r>
          </a:p>
          <a:p>
            <a:pPr marL="824560" lvl="1" indent="-171450">
              <a:buFont typeface="Arial" panose="020B0604020202020204" pitchFamily="34" charset="0"/>
              <a:buChar char="•"/>
            </a:pPr>
            <a:r>
              <a:rPr lang="en-US" baseline="0" dirty="0"/>
              <a:t>Develop guidance for practitioners on how to conduct counts</a:t>
            </a:r>
          </a:p>
          <a:p>
            <a:pPr marL="171450"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8C747B73-6B03-4EF3-AD40-683CE00DABF6}" type="slidenum">
              <a:rPr lang="en-US" smtClean="0"/>
              <a:t>8</a:t>
            </a:fld>
            <a:endParaRPr lang="en-US"/>
          </a:p>
        </p:txBody>
      </p:sp>
    </p:spTree>
    <p:extLst>
      <p:ext uri="{BB962C8B-B14F-4D97-AF65-F5344CB8AC3E}">
        <p14:creationId xmlns:p14="http://schemas.microsoft.com/office/powerpoint/2010/main" val="3676935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marL="171450" marR="0" indent="-171450" algn="l" defTabSz="130622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Device selection was a collaborative effort between FDOT, </a:t>
            </a:r>
            <a:r>
              <a:rPr lang="en-US" baseline="0" dirty="0" err="1"/>
              <a:t>MetroPlan</a:t>
            </a:r>
            <a:r>
              <a:rPr lang="en-US" baseline="0" dirty="0"/>
              <a:t>, City of Orlando, counties, and other stakeholders in the </a:t>
            </a:r>
            <a:r>
              <a:rPr lang="en-US" baseline="0" dirty="0" err="1"/>
              <a:t>MetroPlan</a:t>
            </a:r>
            <a:r>
              <a:rPr lang="en-US" baseline="0" dirty="0"/>
              <a:t> area to determine which technology would be best for the region’s agencies.</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8C747B73-6B03-4EF3-AD40-683CE00DABF6}" type="slidenum">
              <a:rPr lang="en-US" smtClean="0"/>
              <a:t>9</a:t>
            </a:fld>
            <a:endParaRPr lang="en-US"/>
          </a:p>
        </p:txBody>
      </p:sp>
    </p:spTree>
    <p:extLst>
      <p:ext uri="{BB962C8B-B14F-4D97-AF65-F5344CB8AC3E}">
        <p14:creationId xmlns:p14="http://schemas.microsoft.com/office/powerpoint/2010/main" val="3676935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8C747B73-6B03-4EF3-AD40-683CE00DABF6}" type="slidenum">
              <a:rPr lang="en-US" smtClean="0"/>
              <a:t>10</a:t>
            </a:fld>
            <a:endParaRPr lang="en-US"/>
          </a:p>
        </p:txBody>
      </p:sp>
    </p:spTree>
    <p:extLst>
      <p:ext uri="{BB962C8B-B14F-4D97-AF65-F5344CB8AC3E}">
        <p14:creationId xmlns:p14="http://schemas.microsoft.com/office/powerpoint/2010/main" val="3676935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8C747B73-6B03-4EF3-AD40-683CE00DABF6}" type="slidenum">
              <a:rPr lang="en-US" smtClean="0"/>
              <a:t>11</a:t>
            </a:fld>
            <a:endParaRPr lang="en-US"/>
          </a:p>
        </p:txBody>
      </p:sp>
    </p:spTree>
    <p:extLst>
      <p:ext uri="{BB962C8B-B14F-4D97-AF65-F5344CB8AC3E}">
        <p14:creationId xmlns:p14="http://schemas.microsoft.com/office/powerpoint/2010/main" val="36769353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1" y="3177540"/>
            <a:ext cx="5715000" cy="5052060"/>
          </a:xfrm>
          <a:prstGeom prst="r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p>
        </p:txBody>
      </p:sp>
      <p:sp>
        <p:nvSpPr>
          <p:cNvPr id="8" name="Freeform 7"/>
          <p:cNvSpPr/>
          <p:nvPr userDrawn="1"/>
        </p:nvSpPr>
        <p:spPr>
          <a:xfrm>
            <a:off x="-3808" y="-1109"/>
            <a:ext cx="14634208" cy="8230710"/>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p>
        </p:txBody>
      </p:sp>
      <p:sp>
        <p:nvSpPr>
          <p:cNvPr id="2" name="Title 1"/>
          <p:cNvSpPr>
            <a:spLocks noGrp="1"/>
          </p:cNvSpPr>
          <p:nvPr>
            <p:ph type="ctrTitle"/>
          </p:nvPr>
        </p:nvSpPr>
        <p:spPr>
          <a:xfrm rot="19531256">
            <a:off x="2518581" y="2928339"/>
            <a:ext cx="11176105" cy="676519"/>
          </a:xfrm>
        </p:spPr>
        <p:txBody>
          <a:bodyPr bIns="13062" anchor="b"/>
          <a:lstStyle>
            <a:lvl1pPr>
              <a:defRPr sz="4600">
                <a:solidFill>
                  <a:schemeClr val="bg1"/>
                </a:solidFill>
              </a:defRPr>
            </a:lvl1pPr>
          </a:lstStyle>
          <a:p>
            <a:r>
              <a:rPr lang="en-US" dirty="0"/>
              <a:t>Click to edit Master title style</a:t>
            </a:r>
          </a:p>
        </p:txBody>
      </p:sp>
      <p:sp>
        <p:nvSpPr>
          <p:cNvPr id="3" name="Subtitle 2"/>
          <p:cNvSpPr>
            <a:spLocks noGrp="1"/>
          </p:cNvSpPr>
          <p:nvPr>
            <p:ph type="subTitle" idx="1"/>
          </p:nvPr>
        </p:nvSpPr>
        <p:spPr>
          <a:xfrm rot="19484723">
            <a:off x="3121092" y="3721084"/>
            <a:ext cx="10417810" cy="395111"/>
          </a:xfrm>
        </p:spPr>
        <p:txBody>
          <a:bodyPr tIns="13062">
            <a:normAutofit/>
          </a:bodyPr>
          <a:lstStyle>
            <a:lvl1pPr marL="0" indent="0" algn="l">
              <a:buNone/>
              <a:defRPr kumimoji="0" lang="en-US" sz="2000" b="0" i="0" u="none" strike="noStrike" kern="1200" cap="all" spc="571" normalizeH="0" baseline="0" noProof="0" dirty="0" smtClean="0">
                <a:ln>
                  <a:noFill/>
                </a:ln>
                <a:solidFill>
                  <a:schemeClr val="bg1"/>
                </a:solidFill>
                <a:effectLst/>
                <a:uLnTx/>
                <a:uFillTx/>
                <a:latin typeface="+mn-lt"/>
                <a:ea typeface="+mj-ea"/>
                <a:cs typeface="Tunga" pitchFamily="2"/>
              </a:defRPr>
            </a:lvl1pPr>
            <a:lvl2pPr marL="653110" indent="0" algn="ctr">
              <a:buNone/>
              <a:defRPr>
                <a:solidFill>
                  <a:schemeClr val="tx1">
                    <a:tint val="75000"/>
                  </a:schemeClr>
                </a:solidFill>
              </a:defRPr>
            </a:lvl2pPr>
            <a:lvl3pPr marL="1306220" indent="0" algn="ctr">
              <a:buNone/>
              <a:defRPr>
                <a:solidFill>
                  <a:schemeClr val="tx1">
                    <a:tint val="75000"/>
                  </a:schemeClr>
                </a:solidFill>
              </a:defRPr>
            </a:lvl3pPr>
            <a:lvl4pPr marL="1959331" indent="0" algn="ctr">
              <a:buNone/>
              <a:defRPr>
                <a:solidFill>
                  <a:schemeClr val="tx1">
                    <a:tint val="75000"/>
                  </a:schemeClr>
                </a:solidFill>
              </a:defRPr>
            </a:lvl4pPr>
            <a:lvl5pPr marL="2612441" indent="0" algn="ctr">
              <a:buNone/>
              <a:defRPr>
                <a:solidFill>
                  <a:schemeClr val="tx1">
                    <a:tint val="75000"/>
                  </a:schemeClr>
                </a:solidFill>
              </a:defRPr>
            </a:lvl5pPr>
            <a:lvl6pPr marL="3265551"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pPr marL="0" marR="0" lvl="0" indent="0" algn="l" defTabSz="130622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dirty="0"/>
              <a:t>Click to edit Master subtitle style</a:t>
            </a:r>
          </a:p>
        </p:txBody>
      </p:sp>
      <p:sp>
        <p:nvSpPr>
          <p:cNvPr id="4" name="Date Placeholder 3"/>
          <p:cNvSpPr>
            <a:spLocks noGrp="1"/>
          </p:cNvSpPr>
          <p:nvPr>
            <p:ph type="dt" sz="half" idx="10"/>
          </p:nvPr>
        </p:nvSpPr>
        <p:spPr>
          <a:xfrm rot="19468413">
            <a:off x="-11195" y="7424774"/>
            <a:ext cx="1293504" cy="241402"/>
          </a:xfrm>
        </p:spPr>
        <p:txBody>
          <a:bodyPr/>
          <a:lstStyle/>
          <a:p>
            <a:fld id="{A442AD4C-6536-48DE-BB25-BA88CD02171D}" type="datetimeFigureOut">
              <a:rPr lang="en-US" smtClean="0"/>
              <a:t>7/11/2017</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BF0839-A40B-40D7-9B1E-A6DCA09A8C8F}" type="slidenum">
              <a:rPr lang="en-US" smtClean="0"/>
              <a:t>‹#›</a:t>
            </a:fld>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41121" y="168554"/>
            <a:ext cx="4907279" cy="184023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42AD4C-6536-48DE-BB25-BA88CD02171D}" type="datetimeFigureOut">
              <a:rPr lang="en-US" smtClean="0"/>
              <a:t>7/11/2017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BF0839-A40B-40D7-9B1E-A6DCA09A8C8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 y="1243966"/>
            <a:ext cx="3291840" cy="561403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31520" y="1243966"/>
            <a:ext cx="9631680" cy="56140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42AD4C-6536-48DE-BB25-BA88CD02171D}" type="datetimeFigureOut">
              <a:rPr lang="en-US" smtClean="0"/>
              <a:t>7/11/2017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BF0839-A40B-40D7-9B1E-A6DCA09A8C8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326555" indent="-326555">
              <a:buFont typeface="Arial" panose="020B0604020202020204" pitchFamily="34" charset="0"/>
              <a:buChar char="•"/>
              <a:defRPr/>
            </a:lvl1pPr>
            <a:lvl2pPr marL="580542" indent="-253987">
              <a:defRPr/>
            </a:lvl2pPr>
            <a:lvl3pPr marL="900295" indent="-233578">
              <a:defRPr/>
            </a:lvl3pPr>
            <a:lvl4pPr marL="1226850" indent="-233578">
              <a:defRPr/>
            </a:lvl4pPr>
            <a:lvl5pPr marL="1553405" indent="-247185">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442AD4C-6536-48DE-BB25-BA88CD02171D}" type="datetimeFigureOut">
              <a:rPr lang="en-US" smtClean="0"/>
              <a:t>7/11/2017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BF0839-A40B-40D7-9B1E-A6DCA09A8C8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3808" y="-1109"/>
            <a:ext cx="14634208" cy="8230710"/>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p>
        </p:txBody>
      </p:sp>
      <p:sp>
        <p:nvSpPr>
          <p:cNvPr id="7" name="Right Triangle 6"/>
          <p:cNvSpPr/>
          <p:nvPr/>
        </p:nvSpPr>
        <p:spPr>
          <a:xfrm>
            <a:off x="1" y="3177540"/>
            <a:ext cx="5715000" cy="5052060"/>
          </a:xfrm>
          <a:prstGeom prst="rtTriangle">
            <a:avLst/>
          </a:prstGeom>
          <a:solidFill>
            <a:schemeClr val="bg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p>
        </p:txBody>
      </p:sp>
      <p:sp>
        <p:nvSpPr>
          <p:cNvPr id="2" name="Title 1"/>
          <p:cNvSpPr>
            <a:spLocks noGrp="1"/>
          </p:cNvSpPr>
          <p:nvPr>
            <p:ph type="title"/>
          </p:nvPr>
        </p:nvSpPr>
        <p:spPr>
          <a:xfrm rot="19581762">
            <a:off x="1958135" y="2224122"/>
            <a:ext cx="9293646" cy="1449011"/>
          </a:xfrm>
        </p:spPr>
        <p:txBody>
          <a:bodyPr bIns="13062" anchor="b"/>
          <a:lstStyle>
            <a:lvl1pPr algn="l">
              <a:defRPr kumimoji="0" lang="en-US" sz="4600" b="1"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130622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Text Placeholder 2"/>
          <p:cNvSpPr>
            <a:spLocks noGrp="1"/>
          </p:cNvSpPr>
          <p:nvPr>
            <p:ph type="body" idx="1"/>
          </p:nvPr>
        </p:nvSpPr>
        <p:spPr>
          <a:xfrm rot="19581762">
            <a:off x="2614041" y="3183814"/>
            <a:ext cx="10416845" cy="395021"/>
          </a:xfrm>
        </p:spPr>
        <p:txBody>
          <a:bodyPr anchor="t">
            <a:normAutofit/>
          </a:bodyPr>
          <a:lstStyle>
            <a:lvl1pPr marL="0" indent="0">
              <a:buNone/>
              <a:defRPr kumimoji="0" lang="en-US" sz="2000" b="0" i="0" u="none" strike="noStrike" kern="1200" cap="all" spc="571" normalizeH="0" baseline="0" noProof="0" dirty="0" smtClean="0">
                <a:ln>
                  <a:noFill/>
                </a:ln>
                <a:solidFill>
                  <a:schemeClr val="tx1"/>
                </a:solidFill>
                <a:effectLst/>
                <a:uLnTx/>
                <a:uFillTx/>
                <a:latin typeface="+mn-lt"/>
                <a:ea typeface="+mj-ea"/>
                <a:cs typeface="Tunga" pitchFamily="2"/>
              </a:defRPr>
            </a:lvl1pPr>
            <a:lvl2pPr marL="653110" indent="0">
              <a:buNone/>
              <a:defRPr sz="2600">
                <a:solidFill>
                  <a:schemeClr val="tx1">
                    <a:tint val="75000"/>
                  </a:schemeClr>
                </a:solidFill>
              </a:defRPr>
            </a:lvl2pPr>
            <a:lvl3pPr marL="1306220" indent="0">
              <a:buNone/>
              <a:defRPr sz="2300">
                <a:solidFill>
                  <a:schemeClr val="tx1">
                    <a:tint val="75000"/>
                  </a:schemeClr>
                </a:solidFill>
              </a:defRPr>
            </a:lvl3pPr>
            <a:lvl4pPr marL="1959331" indent="0">
              <a:buNone/>
              <a:defRPr sz="2000">
                <a:solidFill>
                  <a:schemeClr val="tx1">
                    <a:tint val="75000"/>
                  </a:schemeClr>
                </a:solidFill>
              </a:defRPr>
            </a:lvl4pPr>
            <a:lvl5pPr marL="2612441" indent="0">
              <a:buNone/>
              <a:defRPr sz="2000">
                <a:solidFill>
                  <a:schemeClr val="tx1">
                    <a:tint val="75000"/>
                  </a:schemeClr>
                </a:solidFill>
              </a:defRPr>
            </a:lvl5pPr>
            <a:lvl6pPr marL="3265551" indent="0">
              <a:buNone/>
              <a:defRPr sz="2000">
                <a:solidFill>
                  <a:schemeClr val="tx1">
                    <a:tint val="75000"/>
                  </a:schemeClr>
                </a:solidFill>
              </a:defRPr>
            </a:lvl6pPr>
            <a:lvl7pPr marL="3918661" indent="0">
              <a:buNone/>
              <a:defRPr sz="2000">
                <a:solidFill>
                  <a:schemeClr val="tx1">
                    <a:tint val="75000"/>
                  </a:schemeClr>
                </a:solidFill>
              </a:defRPr>
            </a:lvl7pPr>
            <a:lvl8pPr marL="4571771" indent="0">
              <a:buNone/>
              <a:defRPr sz="2000">
                <a:solidFill>
                  <a:schemeClr val="tx1">
                    <a:tint val="75000"/>
                  </a:schemeClr>
                </a:solidFill>
              </a:defRPr>
            </a:lvl8pPr>
            <a:lvl9pPr marL="5224882" indent="0">
              <a:buNone/>
              <a:defRPr sz="2000">
                <a:solidFill>
                  <a:schemeClr val="tx1">
                    <a:tint val="75000"/>
                  </a:schemeClr>
                </a:solidFill>
              </a:defRPr>
            </a:lvl9pPr>
          </a:lstStyle>
          <a:p>
            <a:pPr marL="0" marR="0" lvl="0" indent="0" algn="l" defTabSz="130622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text styles</a:t>
            </a:r>
          </a:p>
        </p:txBody>
      </p:sp>
      <p:sp>
        <p:nvSpPr>
          <p:cNvPr id="5" name="Footer Placeholder 4"/>
          <p:cNvSpPr>
            <a:spLocks noGrp="1"/>
          </p:cNvSpPr>
          <p:nvPr>
            <p:ph type="ftr" sz="quarter" idx="11"/>
          </p:nvPr>
        </p:nvSpPr>
        <p:spPr/>
        <p:txBody>
          <a:bodyPr/>
          <a:lstStyle>
            <a:lvl1pPr>
              <a:defRPr>
                <a:solidFill>
                  <a:schemeClr val="bg1">
                    <a:lumMod val="95000"/>
                  </a:schemeClr>
                </a:solidFill>
              </a:defRPr>
            </a:lvl1pPr>
          </a:lstStyle>
          <a:p>
            <a:endParaRPr lang="en-US" dirty="0"/>
          </a:p>
        </p:txBody>
      </p:sp>
      <p:sp>
        <p:nvSpPr>
          <p:cNvPr id="6" name="Slide Number Placeholder 5"/>
          <p:cNvSpPr>
            <a:spLocks noGrp="1"/>
          </p:cNvSpPr>
          <p:nvPr>
            <p:ph type="sldNum" sz="quarter" idx="12"/>
          </p:nvPr>
        </p:nvSpPr>
        <p:spPr/>
        <p:txBody>
          <a:bodyPr/>
          <a:lstStyle/>
          <a:p>
            <a:fld id="{ADBF0839-A40B-40D7-9B1E-A6DCA09A8C8F}" type="slidenum">
              <a:rPr lang="en-US" smtClean="0"/>
              <a:t>‹#›</a:t>
            </a:fld>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41121" y="168554"/>
            <a:ext cx="4907279" cy="184023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598" y="1316736"/>
            <a:ext cx="6461760" cy="5632704"/>
          </a:xfrm>
        </p:spPr>
        <p:txBody>
          <a:bodyPr/>
          <a:lstStyle>
            <a:lvl1pPr>
              <a:defRPr sz="3400"/>
            </a:lvl1pPr>
            <a:lvl2pPr>
              <a:defRPr sz="2900"/>
            </a:lvl2pPr>
            <a:lvl3pPr>
              <a:defRPr sz="2600"/>
            </a:lvl3pPr>
            <a:lvl4pPr>
              <a:defRPr sz="2300"/>
            </a:lvl4pPr>
            <a:lvl5pPr>
              <a:defRPr sz="23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559040" y="1316736"/>
            <a:ext cx="6461760" cy="5632704"/>
          </a:xfrm>
        </p:spPr>
        <p:txBody>
          <a:bodyPr/>
          <a:lstStyle>
            <a:lvl1pPr>
              <a:defRPr sz="3400"/>
            </a:lvl1pPr>
            <a:lvl2pPr>
              <a:defRPr sz="2900"/>
            </a:lvl2pPr>
            <a:lvl3pPr>
              <a:defRPr sz="2600"/>
            </a:lvl3pPr>
            <a:lvl4pPr>
              <a:defRPr sz="2300"/>
            </a:lvl4pPr>
            <a:lvl5pPr>
              <a:defRPr sz="23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442AD4C-6536-48DE-BB25-BA88CD02171D}" type="datetimeFigureOut">
              <a:rPr lang="en-US" smtClean="0"/>
              <a:t>7/11/2017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BF0839-A40B-40D7-9B1E-A6DCA09A8C8F}"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316736"/>
            <a:ext cx="6583680" cy="658368"/>
          </a:xfrm>
          <a:solidFill>
            <a:schemeClr val="bg1">
              <a:lumMod val="50000"/>
            </a:schemeClr>
          </a:solidFill>
          <a:ln>
            <a:noFill/>
          </a:ln>
        </p:spPr>
        <p:style>
          <a:lnRef idx="1">
            <a:schemeClr val="accent2"/>
          </a:lnRef>
          <a:fillRef idx="3">
            <a:schemeClr val="accent2"/>
          </a:fillRef>
          <a:effectRef idx="2">
            <a:schemeClr val="accent2"/>
          </a:effectRef>
          <a:fontRef idx="none"/>
        </p:style>
        <p:txBody>
          <a:bodyPr anchor="b">
            <a:normAutofit/>
          </a:bodyPr>
          <a:lstStyle>
            <a:lvl1pPr marL="0" indent="0">
              <a:buNone/>
              <a:defRPr lang="en-US" sz="2000" b="0" kern="1200" cap="all" spc="571" baseline="0" dirty="0" smtClean="0">
                <a:solidFill>
                  <a:schemeClr val="bg2">
                    <a:lumMod val="95000"/>
                  </a:schemeClr>
                </a:solidFill>
                <a:latin typeface="+mn-lt"/>
                <a:ea typeface="+mj-ea"/>
                <a:cs typeface="Tunga" pitchFamily="2"/>
              </a:defRPr>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marL="0" lvl="0" indent="0" algn="l" defTabSz="130622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4" name="Content Placeholder 3"/>
          <p:cNvSpPr>
            <a:spLocks noGrp="1"/>
          </p:cNvSpPr>
          <p:nvPr>
            <p:ph sz="half" idx="2"/>
          </p:nvPr>
        </p:nvSpPr>
        <p:spPr>
          <a:xfrm>
            <a:off x="603504" y="2042218"/>
            <a:ext cx="6583680" cy="4907222"/>
          </a:xfrm>
        </p:spPr>
        <p:txBody>
          <a:bodyPr/>
          <a:lstStyle>
            <a:lvl1pPr>
              <a:defRPr sz="2900"/>
            </a:lvl1pPr>
            <a:lvl2pPr>
              <a:defRPr sz="2600"/>
            </a:lvl2pPr>
            <a:lvl3pPr>
              <a:defRPr sz="2300"/>
            </a:lvl3pPr>
            <a:lvl4pPr>
              <a:defRPr sz="2000"/>
            </a:lvl4pPr>
            <a:lvl5pPr>
              <a:defRPr sz="20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437120" y="1316736"/>
            <a:ext cx="6583680" cy="658368"/>
          </a:xfrm>
          <a:solidFill>
            <a:schemeClr val="bg1">
              <a:lumMod val="50000"/>
            </a:schemeClr>
          </a:solidFill>
          <a:ln>
            <a:noFill/>
          </a:ln>
        </p:spPr>
        <p:style>
          <a:lnRef idx="1">
            <a:schemeClr val="accent2"/>
          </a:lnRef>
          <a:fillRef idx="3">
            <a:schemeClr val="accent2"/>
          </a:fillRef>
          <a:effectRef idx="2">
            <a:schemeClr val="accent2"/>
          </a:effectRef>
          <a:fontRef idx="none"/>
        </p:style>
        <p:txBody>
          <a:bodyPr anchor="b">
            <a:normAutofit/>
          </a:bodyPr>
          <a:lstStyle>
            <a:lvl1pPr marL="0" indent="0">
              <a:buNone/>
              <a:defRPr lang="en-US" sz="2000" b="0" kern="1200" cap="all" spc="571" baseline="0" dirty="0" smtClean="0">
                <a:solidFill>
                  <a:schemeClr val="bg2">
                    <a:lumMod val="95000"/>
                  </a:schemeClr>
                </a:solidFill>
                <a:latin typeface="+mn-lt"/>
                <a:ea typeface="+mj-ea"/>
                <a:cs typeface="Tunga" pitchFamily="2"/>
              </a:defRPr>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marL="0" lvl="0" indent="0" algn="l" defTabSz="130622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6" name="Content Placeholder 5"/>
          <p:cNvSpPr>
            <a:spLocks noGrp="1"/>
          </p:cNvSpPr>
          <p:nvPr>
            <p:ph sz="quarter" idx="4"/>
          </p:nvPr>
        </p:nvSpPr>
        <p:spPr>
          <a:xfrm>
            <a:off x="7437120" y="2042218"/>
            <a:ext cx="6583680" cy="4907222"/>
          </a:xfrm>
        </p:spPr>
        <p:txBody>
          <a:bodyPr/>
          <a:lstStyle>
            <a:lvl1pPr>
              <a:defRPr sz="2900"/>
            </a:lvl1pPr>
            <a:lvl2pPr>
              <a:defRPr sz="2600"/>
            </a:lvl2pPr>
            <a:lvl3pPr>
              <a:defRPr sz="2300"/>
            </a:lvl3pPr>
            <a:lvl4pPr>
              <a:defRPr sz="2000"/>
            </a:lvl4pPr>
            <a:lvl5pPr>
              <a:defRPr sz="20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442AD4C-6536-48DE-BB25-BA88CD02171D}" type="datetimeFigureOut">
              <a:rPr lang="en-US" smtClean="0"/>
              <a:t>7/11/2017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BF0839-A40B-40D7-9B1E-A6DCA09A8C8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442AD4C-6536-48DE-BB25-BA88CD02171D}" type="datetimeFigureOut">
              <a:rPr lang="en-US" smtClean="0"/>
              <a:t>7/11/2017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BF0839-A40B-40D7-9B1E-A6DCA09A8C8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42AD4C-6536-48DE-BB25-BA88CD02171D}" type="datetimeFigureOut">
              <a:rPr lang="en-US" smtClean="0"/>
              <a:t>7/11/2017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BF0839-A40B-40D7-9B1E-A6DCA09A8C8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1" y="3177540"/>
            <a:ext cx="5715000" cy="5052060"/>
          </a:xfrm>
          <a:prstGeom prst="r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p>
        </p:txBody>
      </p:sp>
      <p:sp>
        <p:nvSpPr>
          <p:cNvPr id="18" name="Right Triangle 17"/>
          <p:cNvSpPr/>
          <p:nvPr/>
        </p:nvSpPr>
        <p:spPr>
          <a:xfrm rot="5400000">
            <a:off x="2065022" y="-2065020"/>
            <a:ext cx="8229600" cy="12359645"/>
          </a:xfrm>
          <a:prstGeom prst="rtTriangle">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marL="0" algn="ctr" defTabSz="1306220" rtl="0" eaLnBrk="1" latinLnBrk="0" hangingPunct="1"/>
            <a:endParaRPr lang="en-US" sz="2600" kern="1200">
              <a:solidFill>
                <a:schemeClr val="lt1"/>
              </a:solidFill>
              <a:latin typeface="+mn-lt"/>
              <a:ea typeface="+mn-ea"/>
              <a:cs typeface="+mn-cs"/>
            </a:endParaRPr>
          </a:p>
        </p:txBody>
      </p:sp>
      <p:sp>
        <p:nvSpPr>
          <p:cNvPr id="2" name="Title 1"/>
          <p:cNvSpPr>
            <a:spLocks noGrp="1"/>
          </p:cNvSpPr>
          <p:nvPr>
            <p:ph type="title"/>
          </p:nvPr>
        </p:nvSpPr>
        <p:spPr>
          <a:xfrm rot="19573019">
            <a:off x="1607549" y="2131969"/>
            <a:ext cx="8339328" cy="1307312"/>
          </a:xfrm>
        </p:spPr>
        <p:txBody>
          <a:bodyPr bIns="0" anchor="b"/>
          <a:lstStyle>
            <a:lvl1pPr algn="l">
              <a:defRPr kumimoji="0" lang="en-US" sz="4000" b="1"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130622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Content Placeholder 2"/>
          <p:cNvSpPr>
            <a:spLocks noGrp="1"/>
          </p:cNvSpPr>
          <p:nvPr>
            <p:ph idx="1"/>
          </p:nvPr>
        </p:nvSpPr>
        <p:spPr>
          <a:xfrm>
            <a:off x="7599284" y="3142695"/>
            <a:ext cx="6092446" cy="2160826"/>
          </a:xfrm>
        </p:spPr>
        <p:txBody>
          <a:bodyPr>
            <a:normAutofit/>
          </a:bodyPr>
          <a:lstStyle>
            <a:lvl1pPr>
              <a:defRPr sz="2900"/>
            </a:lvl1pPr>
            <a:lvl2pPr>
              <a:defRPr sz="2600"/>
            </a:lvl2pPr>
            <a:lvl3pPr>
              <a:defRPr sz="2300"/>
            </a:lvl3pPr>
            <a:lvl4pPr>
              <a:defRPr sz="2000"/>
            </a:lvl4pPr>
            <a:lvl5pPr>
              <a:defRPr sz="20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19573019">
            <a:off x="2428387" y="2944707"/>
            <a:ext cx="9271616" cy="747977"/>
          </a:xfrm>
        </p:spPr>
        <p:txBody>
          <a:bodyPr>
            <a:normAutofit/>
          </a:bodyPr>
          <a:lstStyle>
            <a:lvl1pPr marL="0" indent="0">
              <a:buNone/>
              <a:defRPr lang="en-US" sz="2000" b="1" kern="1200" dirty="0" smtClean="0">
                <a:solidFill>
                  <a:schemeClr val="bg1">
                    <a:lumMod val="95000"/>
                  </a:schemeClr>
                </a:solidFill>
                <a:latin typeface="+mn-lt"/>
                <a:ea typeface="+mn-ea"/>
                <a:cs typeface="+mn-cs"/>
              </a:defRPr>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marL="0" marR="0" lvl="0" indent="0" algn="l" defTabSz="1306220" rtl="0" eaLnBrk="1" fontAlgn="auto" latinLnBrk="0" hangingPunct="1">
              <a:lnSpc>
                <a:spcPct val="100000"/>
              </a:lnSpc>
              <a:spcBef>
                <a:spcPts val="429"/>
              </a:spcBef>
              <a:spcAft>
                <a:spcPts val="0"/>
              </a:spcAft>
              <a:buClr>
                <a:schemeClr val="accent1"/>
              </a:buClr>
              <a:buSzPct val="100000"/>
              <a:buFont typeface="Arial" pitchFamily="34" charset="0"/>
              <a:buNone/>
              <a:tabLst/>
              <a:defRPr/>
            </a:pPr>
            <a:r>
              <a:rPr lang="en-US"/>
              <a:t>Click to edit Master text styles</a:t>
            </a:r>
          </a:p>
        </p:txBody>
      </p:sp>
      <p:sp>
        <p:nvSpPr>
          <p:cNvPr id="5" name="Date Placeholder 4"/>
          <p:cNvSpPr>
            <a:spLocks noGrp="1"/>
          </p:cNvSpPr>
          <p:nvPr>
            <p:ph type="dt" sz="half" idx="10"/>
          </p:nvPr>
        </p:nvSpPr>
        <p:spPr/>
        <p:txBody>
          <a:bodyPr/>
          <a:lstStyle>
            <a:lvl1pPr>
              <a:defRPr>
                <a:solidFill>
                  <a:schemeClr val="bg1">
                    <a:lumMod val="95000"/>
                  </a:schemeClr>
                </a:solidFill>
              </a:defRPr>
            </a:lvl1pPr>
          </a:lstStyle>
          <a:p>
            <a:fld id="{A442AD4C-6536-48DE-BB25-BA88CD02171D}" type="datetimeFigureOut">
              <a:rPr lang="en-US" smtClean="0"/>
              <a:pPr/>
              <a:t>7/11/2017</a:t>
            </a:fld>
            <a:endParaRPr lang="en-US" dirty="0"/>
          </a:p>
        </p:txBody>
      </p:sp>
      <p:sp>
        <p:nvSpPr>
          <p:cNvPr id="6" name="Footer Placeholder 5"/>
          <p:cNvSpPr>
            <a:spLocks noGrp="1"/>
          </p:cNvSpPr>
          <p:nvPr>
            <p:ph type="ftr" sz="quarter" idx="11"/>
          </p:nvPr>
        </p:nvSpPr>
        <p:spPr/>
        <p:txBody>
          <a:bodyPr/>
          <a:lstStyle>
            <a:lvl1pPr>
              <a:defRPr>
                <a:solidFill>
                  <a:schemeClr val="tx1"/>
                </a:solidFill>
              </a:defRPr>
            </a:lvl1pPr>
          </a:lstStyle>
          <a:p>
            <a:endParaRPr lang="en-US" dirty="0"/>
          </a:p>
        </p:txBody>
      </p:sp>
      <p:sp>
        <p:nvSpPr>
          <p:cNvPr id="7" name="Slide Number Placeholder 6"/>
          <p:cNvSpPr>
            <a:spLocks noGrp="1"/>
          </p:cNvSpPr>
          <p:nvPr>
            <p:ph type="sldNum" sz="quarter" idx="12"/>
          </p:nvPr>
        </p:nvSpPr>
        <p:spPr>
          <a:solidFill>
            <a:schemeClr val="bg1"/>
          </a:solidFill>
          <a:ln>
            <a:solidFill>
              <a:schemeClr val="bg1">
                <a:lumMod val="75000"/>
              </a:schemeClr>
            </a:solidFill>
          </a:ln>
        </p:spPr>
        <p:txBody>
          <a:bodyPr/>
          <a:lstStyle>
            <a:lvl1pPr>
              <a:defRPr>
                <a:solidFill>
                  <a:schemeClr val="bg1">
                    <a:lumMod val="75000"/>
                  </a:schemeClr>
                </a:solidFill>
              </a:defRPr>
            </a:lvl1pPr>
          </a:lstStyle>
          <a:p>
            <a:fld id="{ADBF0839-A40B-40D7-9B1E-A6DCA09A8C8F}" type="slidenum">
              <a:rPr lang="en-US" smtClean="0"/>
              <a:pPr/>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48600" y="6003232"/>
            <a:ext cx="4961618" cy="1860607"/>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3246121" y="0"/>
            <a:ext cx="11384280" cy="82296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rgbClr val="002060">
              <a:alpha val="80000"/>
            </a:srgbClr>
          </a:solidFill>
        </p:spPr>
        <p:txBody>
          <a:bodyPr rIns="261244" anchor="ctr"/>
          <a:lstStyle>
            <a:lvl1pPr algn="r">
              <a:defRPr/>
            </a:lvl1pPr>
          </a:lstStyle>
          <a:p>
            <a:r>
              <a:rPr lang="en-US"/>
              <a:t>Click icon to add picture</a:t>
            </a:r>
            <a:endParaRPr lang="en-US" dirty="0"/>
          </a:p>
        </p:txBody>
      </p:sp>
      <p:sp>
        <p:nvSpPr>
          <p:cNvPr id="9" name="Right Triangle 8"/>
          <p:cNvSpPr/>
          <p:nvPr/>
        </p:nvSpPr>
        <p:spPr>
          <a:xfrm>
            <a:off x="1" y="3177540"/>
            <a:ext cx="5715000" cy="5052060"/>
          </a:xfrm>
          <a:prstGeom prst="r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p>
        </p:txBody>
      </p:sp>
      <p:sp>
        <p:nvSpPr>
          <p:cNvPr id="10" name="Freeform 9"/>
          <p:cNvSpPr/>
          <p:nvPr/>
        </p:nvSpPr>
        <p:spPr>
          <a:xfrm>
            <a:off x="1" y="6057900"/>
            <a:ext cx="5715000" cy="217170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p>
        </p:txBody>
      </p:sp>
      <p:sp>
        <p:nvSpPr>
          <p:cNvPr id="2" name="Title 1"/>
          <p:cNvSpPr>
            <a:spLocks noGrp="1"/>
          </p:cNvSpPr>
          <p:nvPr>
            <p:ph type="title"/>
          </p:nvPr>
        </p:nvSpPr>
        <p:spPr>
          <a:xfrm rot="19564541">
            <a:off x="1578283" y="2310044"/>
            <a:ext cx="8778240" cy="1040933"/>
          </a:xfrm>
        </p:spPr>
        <p:txBody>
          <a:bodyPr anchor="b"/>
          <a:lstStyle>
            <a:lvl1pPr algn="l">
              <a:defRPr sz="4000" b="1">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rot="19564541">
            <a:off x="2333935" y="2865678"/>
            <a:ext cx="9754472" cy="888797"/>
          </a:xfrm>
        </p:spPr>
        <p:txBody>
          <a:bodyPr/>
          <a:lstStyle>
            <a:lvl1pPr marL="0" indent="0">
              <a:buNone/>
              <a:defRPr sz="2000">
                <a:solidFill>
                  <a:schemeClr val="accent6"/>
                </a:solidFill>
              </a:defRPr>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bg1">
                    <a:lumMod val="95000"/>
                  </a:schemeClr>
                </a:solidFill>
              </a:defRPr>
            </a:lvl1pPr>
          </a:lstStyle>
          <a:p>
            <a:fld id="{A442AD4C-6536-48DE-BB25-BA88CD02171D}" type="datetimeFigureOut">
              <a:rPr lang="en-US" smtClean="0"/>
              <a:pPr/>
              <a:t>7/11/2017</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p>
            <a:fld id="{ADBF0839-A40B-40D7-9B1E-A6DCA09A8C8F}" type="slidenum">
              <a:rPr lang="en-US" smtClean="0"/>
              <a:t>‹#›</a:t>
            </a:fld>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2376" y="91440"/>
            <a:ext cx="3930054" cy="147377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Freeform 5"/>
          <p:cNvSpPr>
            <a:spLocks/>
          </p:cNvSpPr>
          <p:nvPr/>
        </p:nvSpPr>
        <p:spPr bwMode="auto">
          <a:xfrm>
            <a:off x="-68275" y="-8779"/>
            <a:ext cx="11894515" cy="1106058"/>
          </a:xfrm>
          <a:custGeom>
            <a:avLst/>
            <a:gdLst>
              <a:gd name="T0" fmla="*/ 3037 w 3600"/>
              <a:gd name="T1" fmla="*/ 576 h 576"/>
              <a:gd name="T2" fmla="*/ 0 w 3600"/>
              <a:gd name="T3" fmla="*/ 576 h 576"/>
              <a:gd name="T4" fmla="*/ 0 w 3600"/>
              <a:gd name="T5" fmla="*/ 0 h 576"/>
              <a:gd name="T6" fmla="*/ 3600 w 3600"/>
              <a:gd name="T7" fmla="*/ 0 h 576"/>
              <a:gd name="T8" fmla="*/ 3600 w 3600"/>
              <a:gd name="T9" fmla="*/ 77 h 576"/>
              <a:gd name="T10" fmla="*/ 3051 w 3600"/>
              <a:gd name="T11" fmla="*/ 563 h 576"/>
              <a:gd name="T12" fmla="*/ 3037 w 3600"/>
              <a:gd name="T13" fmla="*/ 576 h 576"/>
              <a:gd name="connsiteX0" fmla="*/ 11444 w 13008"/>
              <a:gd name="connsiteY0" fmla="*/ 10080 h 10080"/>
              <a:gd name="connsiteX1" fmla="*/ 3008 w 13008"/>
              <a:gd name="connsiteY1" fmla="*/ 10080 h 10080"/>
              <a:gd name="connsiteX2" fmla="*/ 0 w 13008"/>
              <a:gd name="connsiteY2" fmla="*/ 0 h 10080"/>
              <a:gd name="connsiteX3" fmla="*/ 13008 w 13008"/>
              <a:gd name="connsiteY3" fmla="*/ 80 h 10080"/>
              <a:gd name="connsiteX4" fmla="*/ 13008 w 13008"/>
              <a:gd name="connsiteY4" fmla="*/ 1417 h 10080"/>
              <a:gd name="connsiteX5" fmla="*/ 11483 w 13008"/>
              <a:gd name="connsiteY5" fmla="*/ 9854 h 10080"/>
              <a:gd name="connsiteX6" fmla="*/ 11444 w 13008"/>
              <a:gd name="connsiteY6" fmla="*/ 10080 h 10080"/>
              <a:gd name="connsiteX0" fmla="*/ 11444 w 13008"/>
              <a:gd name="connsiteY0" fmla="*/ 10080 h 10080"/>
              <a:gd name="connsiteX1" fmla="*/ 51 w 13008"/>
              <a:gd name="connsiteY1" fmla="*/ 10000 h 10080"/>
              <a:gd name="connsiteX2" fmla="*/ 0 w 13008"/>
              <a:gd name="connsiteY2" fmla="*/ 0 h 10080"/>
              <a:gd name="connsiteX3" fmla="*/ 13008 w 13008"/>
              <a:gd name="connsiteY3" fmla="*/ 80 h 10080"/>
              <a:gd name="connsiteX4" fmla="*/ 13008 w 13008"/>
              <a:gd name="connsiteY4" fmla="*/ 1417 h 10080"/>
              <a:gd name="connsiteX5" fmla="*/ 11483 w 13008"/>
              <a:gd name="connsiteY5" fmla="*/ 9854 h 10080"/>
              <a:gd name="connsiteX6" fmla="*/ 11444 w 13008"/>
              <a:gd name="connsiteY6" fmla="*/ 10080 h 10080"/>
              <a:gd name="connsiteX0" fmla="*/ 11444 w 13008"/>
              <a:gd name="connsiteY0" fmla="*/ 10080 h 10080"/>
              <a:gd name="connsiteX1" fmla="*/ 25 w 13008"/>
              <a:gd name="connsiteY1" fmla="*/ 10000 h 10080"/>
              <a:gd name="connsiteX2" fmla="*/ 0 w 13008"/>
              <a:gd name="connsiteY2" fmla="*/ 0 h 10080"/>
              <a:gd name="connsiteX3" fmla="*/ 13008 w 13008"/>
              <a:gd name="connsiteY3" fmla="*/ 80 h 10080"/>
              <a:gd name="connsiteX4" fmla="*/ 13008 w 13008"/>
              <a:gd name="connsiteY4" fmla="*/ 1417 h 10080"/>
              <a:gd name="connsiteX5" fmla="*/ 11483 w 13008"/>
              <a:gd name="connsiteY5" fmla="*/ 9854 h 10080"/>
              <a:gd name="connsiteX6" fmla="*/ 11444 w 13008"/>
              <a:gd name="connsiteY6" fmla="*/ 10080 h 10080"/>
              <a:gd name="connsiteX0" fmla="*/ 11444 w 13008"/>
              <a:gd name="connsiteY0" fmla="*/ 10080 h 10080"/>
              <a:gd name="connsiteX1" fmla="*/ 25 w 13008"/>
              <a:gd name="connsiteY1" fmla="*/ 10000 h 10080"/>
              <a:gd name="connsiteX2" fmla="*/ 0 w 13008"/>
              <a:gd name="connsiteY2" fmla="*/ 0 h 10080"/>
              <a:gd name="connsiteX3" fmla="*/ 13008 w 13008"/>
              <a:gd name="connsiteY3" fmla="*/ 80 h 10080"/>
              <a:gd name="connsiteX4" fmla="*/ 13008 w 13008"/>
              <a:gd name="connsiteY4" fmla="*/ 1417 h 10080"/>
              <a:gd name="connsiteX5" fmla="*/ 11483 w 13008"/>
              <a:gd name="connsiteY5" fmla="*/ 9854 h 10080"/>
              <a:gd name="connsiteX6" fmla="*/ 11444 w 13008"/>
              <a:gd name="connsiteY6" fmla="*/ 10080 h 10080"/>
              <a:gd name="connsiteX0" fmla="*/ 11444 w 13008"/>
              <a:gd name="connsiteY0" fmla="*/ 10080 h 10080"/>
              <a:gd name="connsiteX1" fmla="*/ 25 w 13008"/>
              <a:gd name="connsiteY1" fmla="*/ 10000 h 10080"/>
              <a:gd name="connsiteX2" fmla="*/ 0 w 13008"/>
              <a:gd name="connsiteY2" fmla="*/ 0 h 10080"/>
              <a:gd name="connsiteX3" fmla="*/ 13008 w 13008"/>
              <a:gd name="connsiteY3" fmla="*/ 80 h 10080"/>
              <a:gd name="connsiteX4" fmla="*/ 13008 w 13008"/>
              <a:gd name="connsiteY4" fmla="*/ 1417 h 10080"/>
              <a:gd name="connsiteX5" fmla="*/ 11483 w 13008"/>
              <a:gd name="connsiteY5" fmla="*/ 9854 h 10080"/>
              <a:gd name="connsiteX6" fmla="*/ 11444 w 13008"/>
              <a:gd name="connsiteY6" fmla="*/ 10080 h 10080"/>
              <a:gd name="connsiteX0" fmla="*/ 11444 w 13008"/>
              <a:gd name="connsiteY0" fmla="*/ 10080 h 10080"/>
              <a:gd name="connsiteX1" fmla="*/ 25 w 13008"/>
              <a:gd name="connsiteY1" fmla="*/ 10080 h 10080"/>
              <a:gd name="connsiteX2" fmla="*/ 0 w 13008"/>
              <a:gd name="connsiteY2" fmla="*/ 0 h 10080"/>
              <a:gd name="connsiteX3" fmla="*/ 13008 w 13008"/>
              <a:gd name="connsiteY3" fmla="*/ 80 h 10080"/>
              <a:gd name="connsiteX4" fmla="*/ 13008 w 13008"/>
              <a:gd name="connsiteY4" fmla="*/ 1417 h 10080"/>
              <a:gd name="connsiteX5" fmla="*/ 11483 w 13008"/>
              <a:gd name="connsiteY5" fmla="*/ 9854 h 10080"/>
              <a:gd name="connsiteX6" fmla="*/ 11444 w 13008"/>
              <a:gd name="connsiteY6" fmla="*/ 10080 h 1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8" h="10080">
                <a:moveTo>
                  <a:pt x="11444" y="10080"/>
                </a:moveTo>
                <a:lnTo>
                  <a:pt x="25" y="10080"/>
                </a:lnTo>
                <a:cubicBezTo>
                  <a:pt x="12" y="5080"/>
                  <a:pt x="12" y="5000"/>
                  <a:pt x="0" y="0"/>
                </a:cubicBezTo>
                <a:lnTo>
                  <a:pt x="13008" y="80"/>
                </a:lnTo>
                <a:lnTo>
                  <a:pt x="13008" y="1417"/>
                </a:lnTo>
                <a:lnTo>
                  <a:pt x="11483" y="9854"/>
                </a:lnTo>
                <a:cubicBezTo>
                  <a:pt x="11470" y="9929"/>
                  <a:pt x="11457" y="10005"/>
                  <a:pt x="11444" y="10080"/>
                </a:cubicBezTo>
                <a:close/>
              </a:path>
            </a:pathLst>
          </a:custGeom>
          <a:solidFill>
            <a:srgbClr val="002060"/>
          </a:solidFill>
          <a:ln>
            <a:noFill/>
          </a:ln>
          <a:extLst/>
        </p:spPr>
        <p:txBody>
          <a:bodyPr vert="horz" wrap="square" lIns="130622" tIns="65311" rIns="130622" bIns="65311" numCol="1" anchor="t" anchorCtr="0" compatLnSpc="1">
            <a:prstTxWarp prst="textNoShape">
              <a:avLst/>
            </a:prstTxWarp>
          </a:bodyPr>
          <a:lstStyle/>
          <a:p>
            <a:endParaRPr lang="en-US"/>
          </a:p>
        </p:txBody>
      </p:sp>
      <p:sp>
        <p:nvSpPr>
          <p:cNvPr id="8" name="Freeform 7"/>
          <p:cNvSpPr/>
          <p:nvPr/>
        </p:nvSpPr>
        <p:spPr>
          <a:xfrm>
            <a:off x="-3807" y="-29430"/>
            <a:ext cx="14669317" cy="8259032"/>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2048515 h 2048515"/>
              <a:gd name="connsiteX1" fmla="*/ 2914913 w 3352800"/>
              <a:gd name="connsiteY1" fmla="*/ 0 h 2048515"/>
              <a:gd name="connsiteX2" fmla="*/ 3352800 w 3352800"/>
              <a:gd name="connsiteY2" fmla="*/ 1521202 h 2048515"/>
              <a:gd name="connsiteX3" fmla="*/ 3352800 w 3352800"/>
              <a:gd name="connsiteY3" fmla="*/ 2048515 h 2048515"/>
              <a:gd name="connsiteX4" fmla="*/ 0 w 3352800"/>
              <a:gd name="connsiteY4" fmla="*/ 2048515 h 2048515"/>
              <a:gd name="connsiteX0" fmla="*/ 0 w 3516377"/>
              <a:gd name="connsiteY0" fmla="*/ 2048515 h 2048515"/>
              <a:gd name="connsiteX1" fmla="*/ 2914913 w 3516377"/>
              <a:gd name="connsiteY1" fmla="*/ 0 h 2048515"/>
              <a:gd name="connsiteX2" fmla="*/ 3352800 w 3516377"/>
              <a:gd name="connsiteY2" fmla="*/ 1521202 h 2048515"/>
              <a:gd name="connsiteX3" fmla="*/ 3516374 w 3516377"/>
              <a:gd name="connsiteY3" fmla="*/ 240272 h 2048515"/>
              <a:gd name="connsiteX4" fmla="*/ 3352800 w 3516377"/>
              <a:gd name="connsiteY4" fmla="*/ 2048515 h 2048515"/>
              <a:gd name="connsiteX5" fmla="*/ 0 w 3516377"/>
              <a:gd name="connsiteY5" fmla="*/ 2048515 h 2048515"/>
              <a:gd name="connsiteX0" fmla="*/ 0 w 3516381"/>
              <a:gd name="connsiteY0" fmla="*/ 2048515 h 2048515"/>
              <a:gd name="connsiteX1" fmla="*/ 2914913 w 3516381"/>
              <a:gd name="connsiteY1" fmla="*/ 0 h 2048515"/>
              <a:gd name="connsiteX2" fmla="*/ 3438609 w 3516381"/>
              <a:gd name="connsiteY2" fmla="*/ 2407 h 2048515"/>
              <a:gd name="connsiteX3" fmla="*/ 3516374 w 3516381"/>
              <a:gd name="connsiteY3" fmla="*/ 240272 h 2048515"/>
              <a:gd name="connsiteX4" fmla="*/ 3352800 w 3516381"/>
              <a:gd name="connsiteY4" fmla="*/ 2048515 h 2048515"/>
              <a:gd name="connsiteX5" fmla="*/ 0 w 3516381"/>
              <a:gd name="connsiteY5" fmla="*/ 2048515 h 2048515"/>
              <a:gd name="connsiteX0" fmla="*/ 0 w 3438609"/>
              <a:gd name="connsiteY0" fmla="*/ 2048515 h 2048515"/>
              <a:gd name="connsiteX1" fmla="*/ 2914913 w 3438609"/>
              <a:gd name="connsiteY1" fmla="*/ 0 h 2048515"/>
              <a:gd name="connsiteX2" fmla="*/ 3438609 w 3438609"/>
              <a:gd name="connsiteY2" fmla="*/ 2407 h 2048515"/>
              <a:gd name="connsiteX3" fmla="*/ 3358163 w 3438609"/>
              <a:gd name="connsiteY3" fmla="*/ 210366 h 2048515"/>
              <a:gd name="connsiteX4" fmla="*/ 3352800 w 3438609"/>
              <a:gd name="connsiteY4" fmla="*/ 2048515 h 2048515"/>
              <a:gd name="connsiteX5" fmla="*/ 0 w 3438609"/>
              <a:gd name="connsiteY5" fmla="*/ 2048515 h 2048515"/>
              <a:gd name="connsiteX0" fmla="*/ 0 w 3358220"/>
              <a:gd name="connsiteY0" fmla="*/ 2048515 h 2048515"/>
              <a:gd name="connsiteX1" fmla="*/ 2914913 w 3358220"/>
              <a:gd name="connsiteY1" fmla="*/ 0 h 2048515"/>
              <a:gd name="connsiteX2" fmla="*/ 3350118 w 3358220"/>
              <a:gd name="connsiteY2" fmla="*/ 38722 h 2048515"/>
              <a:gd name="connsiteX3" fmla="*/ 3358163 w 3358220"/>
              <a:gd name="connsiteY3" fmla="*/ 210366 h 2048515"/>
              <a:gd name="connsiteX4" fmla="*/ 3352800 w 3358220"/>
              <a:gd name="connsiteY4" fmla="*/ 2048515 h 2048515"/>
              <a:gd name="connsiteX5" fmla="*/ 0 w 3358220"/>
              <a:gd name="connsiteY5" fmla="*/ 2048515 h 2048515"/>
              <a:gd name="connsiteX0" fmla="*/ 0 w 3358220"/>
              <a:gd name="connsiteY0" fmla="*/ 2009793 h 2009793"/>
              <a:gd name="connsiteX1" fmla="*/ 2853238 w 3358220"/>
              <a:gd name="connsiteY1" fmla="*/ 4001 h 2009793"/>
              <a:gd name="connsiteX2" fmla="*/ 3350118 w 3358220"/>
              <a:gd name="connsiteY2" fmla="*/ 0 h 2009793"/>
              <a:gd name="connsiteX3" fmla="*/ 3358163 w 3358220"/>
              <a:gd name="connsiteY3" fmla="*/ 171644 h 2009793"/>
              <a:gd name="connsiteX4" fmla="*/ 3352800 w 3358220"/>
              <a:gd name="connsiteY4" fmla="*/ 2009793 h 2009793"/>
              <a:gd name="connsiteX5" fmla="*/ 0 w 3358220"/>
              <a:gd name="connsiteY5" fmla="*/ 2009793 h 2009793"/>
              <a:gd name="connsiteX0" fmla="*/ 0 w 3360844"/>
              <a:gd name="connsiteY0" fmla="*/ 2009793 h 2009793"/>
              <a:gd name="connsiteX1" fmla="*/ 2853238 w 3360844"/>
              <a:gd name="connsiteY1" fmla="*/ 4001 h 2009793"/>
              <a:gd name="connsiteX2" fmla="*/ 3360844 w 3360844"/>
              <a:gd name="connsiteY2" fmla="*/ 0 h 2009793"/>
              <a:gd name="connsiteX3" fmla="*/ 3358163 w 3360844"/>
              <a:gd name="connsiteY3" fmla="*/ 171644 h 2009793"/>
              <a:gd name="connsiteX4" fmla="*/ 3352800 w 3360844"/>
              <a:gd name="connsiteY4" fmla="*/ 2009793 h 2009793"/>
              <a:gd name="connsiteX5" fmla="*/ 0 w 3360844"/>
              <a:gd name="connsiteY5" fmla="*/ 2009793 h 200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60844" h="2009793">
                <a:moveTo>
                  <a:pt x="0" y="2009793"/>
                </a:moveTo>
                <a:lnTo>
                  <a:pt x="2853238" y="4001"/>
                </a:lnTo>
                <a:lnTo>
                  <a:pt x="3360844" y="0"/>
                </a:lnTo>
                <a:cubicBezTo>
                  <a:pt x="3359950" y="2388"/>
                  <a:pt x="3359057" y="169256"/>
                  <a:pt x="3358163" y="171644"/>
                </a:cubicBezTo>
                <a:cubicBezTo>
                  <a:pt x="3356375" y="784360"/>
                  <a:pt x="3354588" y="1397077"/>
                  <a:pt x="3352800" y="2009793"/>
                </a:cubicBezTo>
                <a:lnTo>
                  <a:pt x="0" y="2009793"/>
                </a:lnTo>
                <a:close/>
              </a:path>
            </a:pathLst>
          </a:custGeom>
          <a:solidFill>
            <a:schemeClr val="bg1">
              <a:lumMod val="8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p>
        </p:txBody>
      </p:sp>
      <p:sp>
        <p:nvSpPr>
          <p:cNvPr id="2" name="Title Placeholder 1"/>
          <p:cNvSpPr>
            <a:spLocks noGrp="1"/>
          </p:cNvSpPr>
          <p:nvPr>
            <p:ph type="title"/>
          </p:nvPr>
        </p:nvSpPr>
        <p:spPr>
          <a:xfrm>
            <a:off x="609600" y="0"/>
            <a:ext cx="13411200" cy="1097280"/>
          </a:xfrm>
          <a:prstGeom prst="rect">
            <a:avLst/>
          </a:prstGeom>
        </p:spPr>
        <p:txBody>
          <a:bodyPr vert="horz" lIns="130622" tIns="65311" rIns="130622" bIns="65311"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9600" y="1320754"/>
            <a:ext cx="13411200" cy="5537246"/>
          </a:xfrm>
          <a:prstGeom prst="rect">
            <a:avLst/>
          </a:prstGeom>
        </p:spPr>
        <p:txBody>
          <a:bodyPr vert="horz" lIns="130622" tIns="65311" rIns="130622" bIns="6531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9476648">
            <a:off x="-11195" y="7424774"/>
            <a:ext cx="1293504" cy="241402"/>
          </a:xfrm>
          <a:prstGeom prst="rect">
            <a:avLst/>
          </a:prstGeom>
        </p:spPr>
        <p:txBody>
          <a:bodyPr vert="horz" lIns="130622" tIns="65311" rIns="130622" bIns="65311" rtlCol="0" anchor="ctr"/>
          <a:lstStyle>
            <a:lvl1pPr algn="l">
              <a:defRPr sz="1700">
                <a:solidFill>
                  <a:schemeClr val="bg1">
                    <a:lumMod val="85000"/>
                  </a:schemeClr>
                </a:solidFill>
              </a:defRPr>
            </a:lvl1pPr>
          </a:lstStyle>
          <a:p>
            <a:fld id="{A442AD4C-6536-48DE-BB25-BA88CD02171D}" type="datetimeFigureOut">
              <a:rPr lang="en-US" smtClean="0"/>
              <a:pPr/>
              <a:t>7/11/2017</a:t>
            </a:fld>
            <a:endParaRPr lang="en-US" dirty="0"/>
          </a:p>
        </p:txBody>
      </p:sp>
      <p:sp>
        <p:nvSpPr>
          <p:cNvPr id="5" name="Footer Placeholder 4"/>
          <p:cNvSpPr>
            <a:spLocks noGrp="1"/>
          </p:cNvSpPr>
          <p:nvPr>
            <p:ph type="ftr" sz="quarter" idx="3"/>
          </p:nvPr>
        </p:nvSpPr>
        <p:spPr>
          <a:xfrm>
            <a:off x="5852160" y="7635240"/>
            <a:ext cx="7559040" cy="329184"/>
          </a:xfrm>
          <a:prstGeom prst="rect">
            <a:avLst/>
          </a:prstGeom>
        </p:spPr>
        <p:txBody>
          <a:bodyPr vert="horz" lIns="130622" tIns="65311" rIns="130622" bIns="65311" rtlCol="0" anchor="ctr"/>
          <a:lstStyle>
            <a:lvl1pPr algn="r">
              <a:defRPr sz="1200" cap="all" spc="286" baseline="0">
                <a:solidFill>
                  <a:schemeClr val="bg1">
                    <a:lumMod val="50000"/>
                  </a:schemeClr>
                </a:solidFill>
              </a:defRPr>
            </a:lvl1pPr>
          </a:lstStyle>
          <a:p>
            <a:endParaRPr lang="en-US" dirty="0"/>
          </a:p>
        </p:txBody>
      </p:sp>
      <p:sp>
        <p:nvSpPr>
          <p:cNvPr id="6" name="Slide Number Placeholder 5"/>
          <p:cNvSpPr>
            <a:spLocks noGrp="1"/>
          </p:cNvSpPr>
          <p:nvPr>
            <p:ph type="sldNum" sz="quarter" idx="4"/>
          </p:nvPr>
        </p:nvSpPr>
        <p:spPr>
          <a:xfrm>
            <a:off x="13944600" y="7536443"/>
            <a:ext cx="525870" cy="464557"/>
          </a:xfrm>
          <a:prstGeom prst="ellipse">
            <a:avLst/>
          </a:prstGeom>
          <a:solidFill>
            <a:schemeClr val="bg1">
              <a:lumMod val="75000"/>
            </a:schemeClr>
          </a:solidFill>
          <a:ln w="19050">
            <a:solidFill>
              <a:schemeClr val="bg1"/>
            </a:solidFill>
          </a:ln>
        </p:spPr>
        <p:txBody>
          <a:bodyPr vert="horz" lIns="13062" tIns="13062" rIns="13062" bIns="13062" rtlCol="0" anchor="ctr">
            <a:normAutofit/>
          </a:bodyPr>
          <a:lstStyle>
            <a:lvl1pPr algn="ctr">
              <a:defRPr sz="1800">
                <a:solidFill>
                  <a:schemeClr val="bg1"/>
                </a:solidFill>
              </a:defRPr>
            </a:lvl1pPr>
          </a:lstStyle>
          <a:p>
            <a:fld id="{ADBF0839-A40B-40D7-9B1E-A6DCA09A8C8F}" type="slidenum">
              <a:rPr lang="en-US" smtClean="0"/>
              <a:pPr/>
              <a:t>‹#›</a:t>
            </a:fld>
            <a:endParaRPr lang="en-US" dirty="0"/>
          </a:p>
        </p:txBody>
      </p:sp>
      <p:pic>
        <p:nvPicPr>
          <p:cNvPr id="10" name="Picture 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41120" y="7105413"/>
            <a:ext cx="2835274" cy="1063228"/>
          </a:xfrm>
          <a:prstGeom prst="rect">
            <a:avLst/>
          </a:prstGeom>
        </p:spPr>
      </p:pic>
      <p:sp>
        <p:nvSpPr>
          <p:cNvPr id="21" name="AutoShape 3"/>
          <p:cNvSpPr>
            <a:spLocks noChangeAspect="1" noChangeArrowheads="1" noTextEdit="1"/>
          </p:cNvSpPr>
          <p:nvPr/>
        </p:nvSpPr>
        <p:spPr bwMode="auto">
          <a:xfrm>
            <a:off x="2682240" y="0"/>
            <a:ext cx="914400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622" tIns="65311" rIns="130622" bIns="65311" numCol="1" anchor="t" anchorCtr="0" compatLnSpc="1">
            <a:prstTxWarp prst="textNoShape">
              <a:avLst/>
            </a:prstTxWarp>
          </a:bodyPr>
          <a:lstStyle/>
          <a:p>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06220" rtl="0" eaLnBrk="1" latinLnBrk="0" hangingPunct="1">
        <a:spcBef>
          <a:spcPct val="0"/>
        </a:spcBef>
        <a:buNone/>
        <a:defRPr sz="3400" b="1" kern="1200" cap="all" baseline="0">
          <a:solidFill>
            <a:schemeClr val="bg1"/>
          </a:solidFill>
          <a:effectLst/>
          <a:latin typeface="+mj-lt"/>
          <a:ea typeface="+mj-ea"/>
          <a:cs typeface="+mj-cs"/>
        </a:defRPr>
      </a:lvl1pPr>
    </p:titleStyle>
    <p:bodyStyle>
      <a:lvl1pPr marL="489833" indent="-489833" algn="l" defTabSz="1306220" rtl="0" eaLnBrk="1" latinLnBrk="0" hangingPunct="1">
        <a:spcBef>
          <a:spcPts val="1143"/>
        </a:spcBef>
        <a:buFont typeface="Arial" pitchFamily="34" charset="0"/>
        <a:buNone/>
        <a:defRPr sz="2300" b="1" kern="1200">
          <a:solidFill>
            <a:schemeClr val="tx1"/>
          </a:solidFill>
          <a:latin typeface="+mn-lt"/>
          <a:ea typeface="+mn-ea"/>
          <a:cs typeface="+mn-cs"/>
        </a:defRPr>
      </a:lvl1pPr>
      <a:lvl2pPr marL="248182" indent="-248182" algn="l" defTabSz="1306220" rtl="0" eaLnBrk="1" latinLnBrk="0" hangingPunct="1">
        <a:spcBef>
          <a:spcPts val="429"/>
        </a:spcBef>
        <a:buClr>
          <a:schemeClr val="accent2"/>
        </a:buClr>
        <a:buFont typeface="Wingdings" pitchFamily="2" charset="2"/>
        <a:buChar char="§"/>
        <a:defRPr sz="2000" kern="1200">
          <a:solidFill>
            <a:schemeClr val="tx1">
              <a:lumMod val="60000"/>
              <a:lumOff val="40000"/>
            </a:schemeClr>
          </a:solidFill>
          <a:latin typeface="+mn-lt"/>
          <a:ea typeface="+mn-ea"/>
          <a:cs typeface="+mn-cs"/>
        </a:defRPr>
      </a:lvl2pPr>
      <a:lvl3pPr marL="574737" indent="-235120" algn="l" defTabSz="1306220" rtl="0" eaLnBrk="1" latinLnBrk="0" hangingPunct="1">
        <a:spcBef>
          <a:spcPts val="429"/>
        </a:spcBef>
        <a:buClr>
          <a:schemeClr val="accent1"/>
        </a:buClr>
        <a:buFont typeface="Wingdings" pitchFamily="2" charset="2"/>
        <a:buChar char="§"/>
        <a:defRPr sz="2000" kern="1200">
          <a:solidFill>
            <a:schemeClr val="tx1">
              <a:lumMod val="60000"/>
              <a:lumOff val="40000"/>
            </a:schemeClr>
          </a:solidFill>
          <a:latin typeface="+mn-lt"/>
          <a:ea typeface="+mn-ea"/>
          <a:cs typeface="+mn-cs"/>
        </a:defRPr>
      </a:lvl3pPr>
      <a:lvl4pPr marL="901292" indent="-235120" algn="l" defTabSz="1306220" rtl="0" eaLnBrk="1" latinLnBrk="0" hangingPunct="1">
        <a:spcBef>
          <a:spcPts val="429"/>
        </a:spcBef>
        <a:buClr>
          <a:schemeClr val="accent5"/>
        </a:buClr>
        <a:buFont typeface="Wingdings" pitchFamily="2" charset="2"/>
        <a:buChar char="§"/>
        <a:defRPr sz="2000" kern="1200">
          <a:solidFill>
            <a:schemeClr val="tx1">
              <a:lumMod val="60000"/>
              <a:lumOff val="40000"/>
            </a:schemeClr>
          </a:solidFill>
          <a:latin typeface="+mn-lt"/>
          <a:ea typeface="+mn-ea"/>
          <a:cs typeface="+mn-cs"/>
        </a:defRPr>
      </a:lvl4pPr>
      <a:lvl5pPr marL="1227847" indent="-248182" algn="l" defTabSz="1306220" rtl="0" eaLnBrk="1" latinLnBrk="0" hangingPunct="1">
        <a:spcBef>
          <a:spcPts val="429"/>
        </a:spcBef>
        <a:buClr>
          <a:schemeClr val="accent6"/>
        </a:buClr>
        <a:buFont typeface="Wingdings" pitchFamily="2" charset="2"/>
        <a:buChar char="§"/>
        <a:defRPr sz="2000" kern="1200">
          <a:solidFill>
            <a:schemeClr val="tx1">
              <a:lumMod val="60000"/>
              <a:lumOff val="40000"/>
            </a:schemeClr>
          </a:solidFill>
          <a:latin typeface="+mn-lt"/>
          <a:ea typeface="+mn-ea"/>
          <a:cs typeface="+mn-cs"/>
        </a:defRPr>
      </a:lvl5pPr>
      <a:lvl6pPr marL="1567464" indent="-248182" algn="l" defTabSz="1306220" rtl="0" eaLnBrk="1" latinLnBrk="0" hangingPunct="1">
        <a:spcBef>
          <a:spcPts val="429"/>
        </a:spcBef>
        <a:buClr>
          <a:schemeClr val="accent2"/>
        </a:buClr>
        <a:buFont typeface="Wingdings" pitchFamily="2" charset="2"/>
        <a:buChar char="§"/>
        <a:defRPr sz="2000" kern="1200">
          <a:solidFill>
            <a:schemeClr val="tx1"/>
          </a:solidFill>
          <a:latin typeface="+mn-lt"/>
          <a:ea typeface="+mn-ea"/>
          <a:cs typeface="+mn-cs"/>
        </a:defRPr>
      </a:lvl6pPr>
      <a:lvl7pPr marL="1933206" indent="-235120" algn="l" defTabSz="1306220" rtl="0" eaLnBrk="1" latinLnBrk="0" hangingPunct="1">
        <a:spcBef>
          <a:spcPts val="429"/>
        </a:spcBef>
        <a:buClr>
          <a:schemeClr val="accent2"/>
        </a:buClr>
        <a:buFont typeface="Wingdings" pitchFamily="2" charset="2"/>
        <a:buChar char="§"/>
        <a:defRPr sz="2000" kern="1200">
          <a:solidFill>
            <a:schemeClr val="tx1"/>
          </a:solidFill>
          <a:latin typeface="+mn-lt"/>
          <a:ea typeface="+mn-ea"/>
          <a:cs typeface="+mn-cs"/>
        </a:defRPr>
      </a:lvl7pPr>
      <a:lvl8pPr marL="2259761" indent="-235120" algn="l" defTabSz="1306220" rtl="0" eaLnBrk="1" latinLnBrk="0" hangingPunct="1">
        <a:spcBef>
          <a:spcPts val="429"/>
        </a:spcBef>
        <a:buClr>
          <a:schemeClr val="accent2"/>
        </a:buClr>
        <a:buFont typeface="Wingdings" pitchFamily="2" charset="2"/>
        <a:buChar char="§"/>
        <a:defRPr sz="2000" kern="1200">
          <a:solidFill>
            <a:schemeClr val="tx1"/>
          </a:solidFill>
          <a:latin typeface="+mn-lt"/>
          <a:ea typeface="+mn-ea"/>
          <a:cs typeface="+mn-cs"/>
        </a:defRPr>
      </a:lvl8pPr>
      <a:lvl9pPr marL="2560192" indent="-235120" algn="l" defTabSz="1306220" rtl="0" eaLnBrk="1" latinLnBrk="0" hangingPunct="1">
        <a:spcBef>
          <a:spcPts val="429"/>
        </a:spcBef>
        <a:buClr>
          <a:schemeClr val="accent2"/>
        </a:buClr>
        <a:buFont typeface="Wingdings" pitchFamily="2" charset="2"/>
        <a:buChar char="§"/>
        <a:defRPr sz="2000" kern="1200">
          <a:solidFill>
            <a:schemeClr val="tx1"/>
          </a:solidFill>
          <a:latin typeface="+mn-lt"/>
          <a:ea typeface="+mn-ea"/>
          <a:cs typeface="+mn-cs"/>
        </a:defRPr>
      </a:lvl9pPr>
    </p:bodyStyle>
    <p:otherStyle>
      <a:defPPr>
        <a:defRPr lang="en-US"/>
      </a:defPPr>
      <a:lvl1pPr marL="0" algn="l" defTabSz="1306220" rtl="0" eaLnBrk="1" latinLnBrk="0" hangingPunct="1">
        <a:defRPr sz="2600" kern="1200">
          <a:solidFill>
            <a:schemeClr val="tx1"/>
          </a:solidFill>
          <a:latin typeface="+mn-lt"/>
          <a:ea typeface="+mn-ea"/>
          <a:cs typeface="+mn-cs"/>
        </a:defRPr>
      </a:lvl1pPr>
      <a:lvl2pPr marL="653110" algn="l" defTabSz="1306220" rtl="0" eaLnBrk="1" latinLnBrk="0" hangingPunct="1">
        <a:defRPr sz="2600" kern="1200">
          <a:solidFill>
            <a:schemeClr val="tx1"/>
          </a:solidFill>
          <a:latin typeface="+mn-lt"/>
          <a:ea typeface="+mn-ea"/>
          <a:cs typeface="+mn-cs"/>
        </a:defRPr>
      </a:lvl2pPr>
      <a:lvl3pPr marL="1306220" algn="l" defTabSz="1306220" rtl="0" eaLnBrk="1" latinLnBrk="0" hangingPunct="1">
        <a:defRPr sz="2600" kern="1200">
          <a:solidFill>
            <a:schemeClr val="tx1"/>
          </a:solidFill>
          <a:latin typeface="+mn-lt"/>
          <a:ea typeface="+mn-ea"/>
          <a:cs typeface="+mn-cs"/>
        </a:defRPr>
      </a:lvl3pPr>
      <a:lvl4pPr marL="1959331" algn="l" defTabSz="1306220" rtl="0" eaLnBrk="1" latinLnBrk="0" hangingPunct="1">
        <a:defRPr sz="2600" kern="1200">
          <a:solidFill>
            <a:schemeClr val="tx1"/>
          </a:solidFill>
          <a:latin typeface="+mn-lt"/>
          <a:ea typeface="+mn-ea"/>
          <a:cs typeface="+mn-cs"/>
        </a:defRPr>
      </a:lvl4pPr>
      <a:lvl5pPr marL="2612441" algn="l" defTabSz="1306220" rtl="0" eaLnBrk="1" latinLnBrk="0" hangingPunct="1">
        <a:defRPr sz="2600" kern="1200">
          <a:solidFill>
            <a:schemeClr val="tx1"/>
          </a:solidFill>
          <a:latin typeface="+mn-lt"/>
          <a:ea typeface="+mn-ea"/>
          <a:cs typeface="+mn-cs"/>
        </a:defRPr>
      </a:lvl5pPr>
      <a:lvl6pPr marL="3265551" algn="l" defTabSz="1306220" rtl="0" eaLnBrk="1" latinLnBrk="0" hangingPunct="1">
        <a:defRPr sz="2600" kern="1200">
          <a:solidFill>
            <a:schemeClr val="tx1"/>
          </a:solidFill>
          <a:latin typeface="+mn-lt"/>
          <a:ea typeface="+mn-ea"/>
          <a:cs typeface="+mn-cs"/>
        </a:defRPr>
      </a:lvl6pPr>
      <a:lvl7pPr marL="3918661" algn="l" defTabSz="1306220" rtl="0" eaLnBrk="1" latinLnBrk="0" hangingPunct="1">
        <a:defRPr sz="2600" kern="1200">
          <a:solidFill>
            <a:schemeClr val="tx1"/>
          </a:solidFill>
          <a:latin typeface="+mn-lt"/>
          <a:ea typeface="+mn-ea"/>
          <a:cs typeface="+mn-cs"/>
        </a:defRPr>
      </a:lvl7pPr>
      <a:lvl8pPr marL="4571771" algn="l" defTabSz="1306220" rtl="0" eaLnBrk="1" latinLnBrk="0" hangingPunct="1">
        <a:defRPr sz="2600" kern="1200">
          <a:solidFill>
            <a:schemeClr val="tx1"/>
          </a:solidFill>
          <a:latin typeface="+mn-lt"/>
          <a:ea typeface="+mn-ea"/>
          <a:cs typeface="+mn-cs"/>
        </a:defRPr>
      </a:lvl8pPr>
      <a:lvl9pPr marL="5224882" algn="l" defTabSz="1306220" rtl="0" eaLnBrk="1" latinLnBrk="0" hangingPunct="1">
        <a:defRPr sz="2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Freeform 7"/>
          <p:cNvSpPr/>
          <p:nvPr/>
        </p:nvSpPr>
        <p:spPr>
          <a:xfrm>
            <a:off x="-3807" y="-29430"/>
            <a:ext cx="14669317" cy="8259032"/>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2048515 h 2048515"/>
              <a:gd name="connsiteX1" fmla="*/ 2914913 w 3352800"/>
              <a:gd name="connsiteY1" fmla="*/ 0 h 2048515"/>
              <a:gd name="connsiteX2" fmla="*/ 3352800 w 3352800"/>
              <a:gd name="connsiteY2" fmla="*/ 1521202 h 2048515"/>
              <a:gd name="connsiteX3" fmla="*/ 3352800 w 3352800"/>
              <a:gd name="connsiteY3" fmla="*/ 2048515 h 2048515"/>
              <a:gd name="connsiteX4" fmla="*/ 0 w 3352800"/>
              <a:gd name="connsiteY4" fmla="*/ 2048515 h 2048515"/>
              <a:gd name="connsiteX0" fmla="*/ 0 w 3516377"/>
              <a:gd name="connsiteY0" fmla="*/ 2048515 h 2048515"/>
              <a:gd name="connsiteX1" fmla="*/ 2914913 w 3516377"/>
              <a:gd name="connsiteY1" fmla="*/ 0 h 2048515"/>
              <a:gd name="connsiteX2" fmla="*/ 3352800 w 3516377"/>
              <a:gd name="connsiteY2" fmla="*/ 1521202 h 2048515"/>
              <a:gd name="connsiteX3" fmla="*/ 3516374 w 3516377"/>
              <a:gd name="connsiteY3" fmla="*/ 240272 h 2048515"/>
              <a:gd name="connsiteX4" fmla="*/ 3352800 w 3516377"/>
              <a:gd name="connsiteY4" fmla="*/ 2048515 h 2048515"/>
              <a:gd name="connsiteX5" fmla="*/ 0 w 3516377"/>
              <a:gd name="connsiteY5" fmla="*/ 2048515 h 2048515"/>
              <a:gd name="connsiteX0" fmla="*/ 0 w 3516381"/>
              <a:gd name="connsiteY0" fmla="*/ 2048515 h 2048515"/>
              <a:gd name="connsiteX1" fmla="*/ 2914913 w 3516381"/>
              <a:gd name="connsiteY1" fmla="*/ 0 h 2048515"/>
              <a:gd name="connsiteX2" fmla="*/ 3438609 w 3516381"/>
              <a:gd name="connsiteY2" fmla="*/ 2407 h 2048515"/>
              <a:gd name="connsiteX3" fmla="*/ 3516374 w 3516381"/>
              <a:gd name="connsiteY3" fmla="*/ 240272 h 2048515"/>
              <a:gd name="connsiteX4" fmla="*/ 3352800 w 3516381"/>
              <a:gd name="connsiteY4" fmla="*/ 2048515 h 2048515"/>
              <a:gd name="connsiteX5" fmla="*/ 0 w 3516381"/>
              <a:gd name="connsiteY5" fmla="*/ 2048515 h 2048515"/>
              <a:gd name="connsiteX0" fmla="*/ 0 w 3438609"/>
              <a:gd name="connsiteY0" fmla="*/ 2048515 h 2048515"/>
              <a:gd name="connsiteX1" fmla="*/ 2914913 w 3438609"/>
              <a:gd name="connsiteY1" fmla="*/ 0 h 2048515"/>
              <a:gd name="connsiteX2" fmla="*/ 3438609 w 3438609"/>
              <a:gd name="connsiteY2" fmla="*/ 2407 h 2048515"/>
              <a:gd name="connsiteX3" fmla="*/ 3358163 w 3438609"/>
              <a:gd name="connsiteY3" fmla="*/ 210366 h 2048515"/>
              <a:gd name="connsiteX4" fmla="*/ 3352800 w 3438609"/>
              <a:gd name="connsiteY4" fmla="*/ 2048515 h 2048515"/>
              <a:gd name="connsiteX5" fmla="*/ 0 w 3438609"/>
              <a:gd name="connsiteY5" fmla="*/ 2048515 h 2048515"/>
              <a:gd name="connsiteX0" fmla="*/ 0 w 3358220"/>
              <a:gd name="connsiteY0" fmla="*/ 2048515 h 2048515"/>
              <a:gd name="connsiteX1" fmla="*/ 2914913 w 3358220"/>
              <a:gd name="connsiteY1" fmla="*/ 0 h 2048515"/>
              <a:gd name="connsiteX2" fmla="*/ 3350118 w 3358220"/>
              <a:gd name="connsiteY2" fmla="*/ 38722 h 2048515"/>
              <a:gd name="connsiteX3" fmla="*/ 3358163 w 3358220"/>
              <a:gd name="connsiteY3" fmla="*/ 210366 h 2048515"/>
              <a:gd name="connsiteX4" fmla="*/ 3352800 w 3358220"/>
              <a:gd name="connsiteY4" fmla="*/ 2048515 h 2048515"/>
              <a:gd name="connsiteX5" fmla="*/ 0 w 3358220"/>
              <a:gd name="connsiteY5" fmla="*/ 2048515 h 2048515"/>
              <a:gd name="connsiteX0" fmla="*/ 0 w 3358220"/>
              <a:gd name="connsiteY0" fmla="*/ 2009793 h 2009793"/>
              <a:gd name="connsiteX1" fmla="*/ 2853238 w 3358220"/>
              <a:gd name="connsiteY1" fmla="*/ 4001 h 2009793"/>
              <a:gd name="connsiteX2" fmla="*/ 3350118 w 3358220"/>
              <a:gd name="connsiteY2" fmla="*/ 0 h 2009793"/>
              <a:gd name="connsiteX3" fmla="*/ 3358163 w 3358220"/>
              <a:gd name="connsiteY3" fmla="*/ 171644 h 2009793"/>
              <a:gd name="connsiteX4" fmla="*/ 3352800 w 3358220"/>
              <a:gd name="connsiteY4" fmla="*/ 2009793 h 2009793"/>
              <a:gd name="connsiteX5" fmla="*/ 0 w 3358220"/>
              <a:gd name="connsiteY5" fmla="*/ 2009793 h 2009793"/>
              <a:gd name="connsiteX0" fmla="*/ 0 w 3360844"/>
              <a:gd name="connsiteY0" fmla="*/ 2009793 h 2009793"/>
              <a:gd name="connsiteX1" fmla="*/ 2853238 w 3360844"/>
              <a:gd name="connsiteY1" fmla="*/ 4001 h 2009793"/>
              <a:gd name="connsiteX2" fmla="*/ 3360844 w 3360844"/>
              <a:gd name="connsiteY2" fmla="*/ 0 h 2009793"/>
              <a:gd name="connsiteX3" fmla="*/ 3358163 w 3360844"/>
              <a:gd name="connsiteY3" fmla="*/ 171644 h 2009793"/>
              <a:gd name="connsiteX4" fmla="*/ 3352800 w 3360844"/>
              <a:gd name="connsiteY4" fmla="*/ 2009793 h 2009793"/>
              <a:gd name="connsiteX5" fmla="*/ 0 w 3360844"/>
              <a:gd name="connsiteY5" fmla="*/ 2009793 h 200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60844" h="2009793">
                <a:moveTo>
                  <a:pt x="0" y="2009793"/>
                </a:moveTo>
                <a:lnTo>
                  <a:pt x="2853238" y="4001"/>
                </a:lnTo>
                <a:lnTo>
                  <a:pt x="3360844" y="0"/>
                </a:lnTo>
                <a:cubicBezTo>
                  <a:pt x="3359950" y="2388"/>
                  <a:pt x="3359057" y="169256"/>
                  <a:pt x="3358163" y="171644"/>
                </a:cubicBezTo>
                <a:cubicBezTo>
                  <a:pt x="3356375" y="784360"/>
                  <a:pt x="3354588" y="1397077"/>
                  <a:pt x="3352800" y="2009793"/>
                </a:cubicBezTo>
                <a:lnTo>
                  <a:pt x="0" y="2009793"/>
                </a:lnTo>
                <a:close/>
              </a:path>
            </a:pathLst>
          </a:custGeom>
          <a:solidFill>
            <a:schemeClr val="bg1">
              <a:lumMod val="8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p>
        </p:txBody>
      </p:sp>
      <p:sp>
        <p:nvSpPr>
          <p:cNvPr id="6" name="Slide Number Placeholder 5"/>
          <p:cNvSpPr>
            <a:spLocks noGrp="1"/>
          </p:cNvSpPr>
          <p:nvPr>
            <p:ph type="sldNum" sz="quarter" idx="4"/>
          </p:nvPr>
        </p:nvSpPr>
        <p:spPr>
          <a:xfrm>
            <a:off x="13922063" y="7543800"/>
            <a:ext cx="495821" cy="457200"/>
          </a:xfrm>
          <a:prstGeom prst="ellipse">
            <a:avLst/>
          </a:prstGeom>
          <a:solidFill>
            <a:schemeClr val="bg1">
              <a:lumMod val="75000"/>
            </a:schemeClr>
          </a:solidFill>
          <a:ln w="19050">
            <a:solidFill>
              <a:schemeClr val="bg1"/>
            </a:solidFill>
          </a:ln>
        </p:spPr>
        <p:txBody>
          <a:bodyPr vert="horz" lIns="13062" tIns="13062" rIns="13062" bIns="13062" rtlCol="0" anchor="ctr">
            <a:normAutofit/>
          </a:bodyPr>
          <a:lstStyle>
            <a:lvl1pPr algn="ctr">
              <a:defRPr sz="1800">
                <a:solidFill>
                  <a:schemeClr val="bg1"/>
                </a:solidFill>
              </a:defRPr>
            </a:lvl1pPr>
          </a:lstStyle>
          <a:p>
            <a:fld id="{ADBF0839-A40B-40D7-9B1E-A6DCA09A8C8F}" type="slidenum">
              <a:rPr lang="en-US" smtClean="0"/>
              <a:pPr/>
              <a:t>‹#›</a:t>
            </a:fld>
            <a:endParaRPr lang="en-US" dirty="0"/>
          </a:p>
        </p:txBody>
      </p:sp>
      <p:sp>
        <p:nvSpPr>
          <p:cNvPr id="21" name="AutoShape 3"/>
          <p:cNvSpPr>
            <a:spLocks noChangeAspect="1" noChangeArrowheads="1" noTextEdit="1"/>
          </p:cNvSpPr>
          <p:nvPr/>
        </p:nvSpPr>
        <p:spPr bwMode="auto">
          <a:xfrm>
            <a:off x="2682240" y="0"/>
            <a:ext cx="914400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622" tIns="65311" rIns="130622" bIns="65311" numCol="1" anchor="t" anchorCtr="0" compatLnSpc="1">
            <a:prstTxWarp prst="textNoShape">
              <a:avLst/>
            </a:prstTxWarp>
          </a:bodyPr>
          <a:lstStyle/>
          <a:p>
            <a:endParaRPr lang="en-US"/>
          </a:p>
        </p:txBody>
      </p:sp>
    </p:spTree>
    <p:extLst>
      <p:ext uri="{BB962C8B-B14F-4D97-AF65-F5344CB8AC3E}">
        <p14:creationId xmlns:p14="http://schemas.microsoft.com/office/powerpoint/2010/main" val="3686011507"/>
      </p:ext>
    </p:extLst>
  </p:cSld>
  <p:clrMap bg1="lt1" tx1="dk1" bg2="lt2" tx2="dk2" accent1="accent1" accent2="accent2" accent3="accent3" accent4="accent4" accent5="accent5" accent6="accent6" hlink="hlink" folHlink="folHlink"/>
  <p:txStyles>
    <p:titleStyle>
      <a:lvl1pPr algn="l" defTabSz="1306220" rtl="0" eaLnBrk="1" latinLnBrk="0" hangingPunct="1">
        <a:spcBef>
          <a:spcPct val="0"/>
        </a:spcBef>
        <a:buNone/>
        <a:defRPr sz="3400" b="1" kern="1200" cap="all" baseline="0">
          <a:solidFill>
            <a:schemeClr val="bg1"/>
          </a:solidFill>
          <a:effectLst/>
          <a:latin typeface="+mj-lt"/>
          <a:ea typeface="+mj-ea"/>
          <a:cs typeface="+mj-cs"/>
        </a:defRPr>
      </a:lvl1pPr>
    </p:titleStyle>
    <p:bodyStyle>
      <a:lvl1pPr marL="489833" indent="-489833" algn="l" defTabSz="1306220" rtl="0" eaLnBrk="1" latinLnBrk="0" hangingPunct="1">
        <a:spcBef>
          <a:spcPts val="1143"/>
        </a:spcBef>
        <a:buFont typeface="Arial" pitchFamily="34" charset="0"/>
        <a:buNone/>
        <a:defRPr sz="2300" b="1" kern="1200">
          <a:solidFill>
            <a:schemeClr val="tx1"/>
          </a:solidFill>
          <a:latin typeface="+mn-lt"/>
          <a:ea typeface="+mn-ea"/>
          <a:cs typeface="+mn-cs"/>
        </a:defRPr>
      </a:lvl1pPr>
      <a:lvl2pPr marL="248182" indent="-248182" algn="l" defTabSz="1306220" rtl="0" eaLnBrk="1" latinLnBrk="0" hangingPunct="1">
        <a:spcBef>
          <a:spcPts val="429"/>
        </a:spcBef>
        <a:buClr>
          <a:schemeClr val="accent2"/>
        </a:buClr>
        <a:buFont typeface="Wingdings" pitchFamily="2" charset="2"/>
        <a:buChar char="§"/>
        <a:defRPr sz="2000" kern="1200">
          <a:solidFill>
            <a:schemeClr val="tx1">
              <a:lumMod val="60000"/>
              <a:lumOff val="40000"/>
            </a:schemeClr>
          </a:solidFill>
          <a:latin typeface="+mn-lt"/>
          <a:ea typeface="+mn-ea"/>
          <a:cs typeface="+mn-cs"/>
        </a:defRPr>
      </a:lvl2pPr>
      <a:lvl3pPr marL="574737" indent="-235120" algn="l" defTabSz="1306220" rtl="0" eaLnBrk="1" latinLnBrk="0" hangingPunct="1">
        <a:spcBef>
          <a:spcPts val="429"/>
        </a:spcBef>
        <a:buClr>
          <a:schemeClr val="accent1"/>
        </a:buClr>
        <a:buFont typeface="Wingdings" pitchFamily="2" charset="2"/>
        <a:buChar char="§"/>
        <a:defRPr sz="2000" kern="1200">
          <a:solidFill>
            <a:schemeClr val="tx1">
              <a:lumMod val="60000"/>
              <a:lumOff val="40000"/>
            </a:schemeClr>
          </a:solidFill>
          <a:latin typeface="+mn-lt"/>
          <a:ea typeface="+mn-ea"/>
          <a:cs typeface="+mn-cs"/>
        </a:defRPr>
      </a:lvl3pPr>
      <a:lvl4pPr marL="901292" indent="-235120" algn="l" defTabSz="1306220" rtl="0" eaLnBrk="1" latinLnBrk="0" hangingPunct="1">
        <a:spcBef>
          <a:spcPts val="429"/>
        </a:spcBef>
        <a:buClr>
          <a:schemeClr val="accent5"/>
        </a:buClr>
        <a:buFont typeface="Wingdings" pitchFamily="2" charset="2"/>
        <a:buChar char="§"/>
        <a:defRPr sz="2000" kern="1200">
          <a:solidFill>
            <a:schemeClr val="tx1">
              <a:lumMod val="60000"/>
              <a:lumOff val="40000"/>
            </a:schemeClr>
          </a:solidFill>
          <a:latin typeface="+mn-lt"/>
          <a:ea typeface="+mn-ea"/>
          <a:cs typeface="+mn-cs"/>
        </a:defRPr>
      </a:lvl4pPr>
      <a:lvl5pPr marL="1227847" indent="-248182" algn="l" defTabSz="1306220" rtl="0" eaLnBrk="1" latinLnBrk="0" hangingPunct="1">
        <a:spcBef>
          <a:spcPts val="429"/>
        </a:spcBef>
        <a:buClr>
          <a:schemeClr val="accent6"/>
        </a:buClr>
        <a:buFont typeface="Wingdings" pitchFamily="2" charset="2"/>
        <a:buChar char="§"/>
        <a:defRPr sz="2000" kern="1200">
          <a:solidFill>
            <a:schemeClr val="tx1">
              <a:lumMod val="60000"/>
              <a:lumOff val="40000"/>
            </a:schemeClr>
          </a:solidFill>
          <a:latin typeface="+mn-lt"/>
          <a:ea typeface="+mn-ea"/>
          <a:cs typeface="+mn-cs"/>
        </a:defRPr>
      </a:lvl5pPr>
      <a:lvl6pPr marL="1567464" indent="-248182" algn="l" defTabSz="1306220" rtl="0" eaLnBrk="1" latinLnBrk="0" hangingPunct="1">
        <a:spcBef>
          <a:spcPts val="429"/>
        </a:spcBef>
        <a:buClr>
          <a:schemeClr val="accent2"/>
        </a:buClr>
        <a:buFont typeface="Wingdings" pitchFamily="2" charset="2"/>
        <a:buChar char="§"/>
        <a:defRPr sz="2000" kern="1200">
          <a:solidFill>
            <a:schemeClr val="tx1"/>
          </a:solidFill>
          <a:latin typeface="+mn-lt"/>
          <a:ea typeface="+mn-ea"/>
          <a:cs typeface="+mn-cs"/>
        </a:defRPr>
      </a:lvl6pPr>
      <a:lvl7pPr marL="1933206" indent="-235120" algn="l" defTabSz="1306220" rtl="0" eaLnBrk="1" latinLnBrk="0" hangingPunct="1">
        <a:spcBef>
          <a:spcPts val="429"/>
        </a:spcBef>
        <a:buClr>
          <a:schemeClr val="accent2"/>
        </a:buClr>
        <a:buFont typeface="Wingdings" pitchFamily="2" charset="2"/>
        <a:buChar char="§"/>
        <a:defRPr sz="2000" kern="1200">
          <a:solidFill>
            <a:schemeClr val="tx1"/>
          </a:solidFill>
          <a:latin typeface="+mn-lt"/>
          <a:ea typeface="+mn-ea"/>
          <a:cs typeface="+mn-cs"/>
        </a:defRPr>
      </a:lvl7pPr>
      <a:lvl8pPr marL="2259761" indent="-235120" algn="l" defTabSz="1306220" rtl="0" eaLnBrk="1" latinLnBrk="0" hangingPunct="1">
        <a:spcBef>
          <a:spcPts val="429"/>
        </a:spcBef>
        <a:buClr>
          <a:schemeClr val="accent2"/>
        </a:buClr>
        <a:buFont typeface="Wingdings" pitchFamily="2" charset="2"/>
        <a:buChar char="§"/>
        <a:defRPr sz="2000" kern="1200">
          <a:solidFill>
            <a:schemeClr val="tx1"/>
          </a:solidFill>
          <a:latin typeface="+mn-lt"/>
          <a:ea typeface="+mn-ea"/>
          <a:cs typeface="+mn-cs"/>
        </a:defRPr>
      </a:lvl8pPr>
      <a:lvl9pPr marL="2560192" indent="-235120" algn="l" defTabSz="1306220" rtl="0" eaLnBrk="1" latinLnBrk="0" hangingPunct="1">
        <a:spcBef>
          <a:spcPts val="429"/>
        </a:spcBef>
        <a:buClr>
          <a:schemeClr val="accent2"/>
        </a:buClr>
        <a:buFont typeface="Wingdings" pitchFamily="2" charset="2"/>
        <a:buChar char="§"/>
        <a:defRPr sz="2000" kern="1200">
          <a:solidFill>
            <a:schemeClr val="tx1"/>
          </a:solidFill>
          <a:latin typeface="+mn-lt"/>
          <a:ea typeface="+mn-ea"/>
          <a:cs typeface="+mn-cs"/>
        </a:defRPr>
      </a:lvl9pPr>
    </p:bodyStyle>
    <p:otherStyle>
      <a:defPPr>
        <a:defRPr lang="en-US"/>
      </a:defPPr>
      <a:lvl1pPr marL="0" algn="l" defTabSz="1306220" rtl="0" eaLnBrk="1" latinLnBrk="0" hangingPunct="1">
        <a:defRPr sz="2600" kern="1200">
          <a:solidFill>
            <a:schemeClr val="tx1"/>
          </a:solidFill>
          <a:latin typeface="+mn-lt"/>
          <a:ea typeface="+mn-ea"/>
          <a:cs typeface="+mn-cs"/>
        </a:defRPr>
      </a:lvl1pPr>
      <a:lvl2pPr marL="653110" algn="l" defTabSz="1306220" rtl="0" eaLnBrk="1" latinLnBrk="0" hangingPunct="1">
        <a:defRPr sz="2600" kern="1200">
          <a:solidFill>
            <a:schemeClr val="tx1"/>
          </a:solidFill>
          <a:latin typeface="+mn-lt"/>
          <a:ea typeface="+mn-ea"/>
          <a:cs typeface="+mn-cs"/>
        </a:defRPr>
      </a:lvl2pPr>
      <a:lvl3pPr marL="1306220" algn="l" defTabSz="1306220" rtl="0" eaLnBrk="1" latinLnBrk="0" hangingPunct="1">
        <a:defRPr sz="2600" kern="1200">
          <a:solidFill>
            <a:schemeClr val="tx1"/>
          </a:solidFill>
          <a:latin typeface="+mn-lt"/>
          <a:ea typeface="+mn-ea"/>
          <a:cs typeface="+mn-cs"/>
        </a:defRPr>
      </a:lvl3pPr>
      <a:lvl4pPr marL="1959331" algn="l" defTabSz="1306220" rtl="0" eaLnBrk="1" latinLnBrk="0" hangingPunct="1">
        <a:defRPr sz="2600" kern="1200">
          <a:solidFill>
            <a:schemeClr val="tx1"/>
          </a:solidFill>
          <a:latin typeface="+mn-lt"/>
          <a:ea typeface="+mn-ea"/>
          <a:cs typeface="+mn-cs"/>
        </a:defRPr>
      </a:lvl4pPr>
      <a:lvl5pPr marL="2612441" algn="l" defTabSz="1306220" rtl="0" eaLnBrk="1" latinLnBrk="0" hangingPunct="1">
        <a:defRPr sz="2600" kern="1200">
          <a:solidFill>
            <a:schemeClr val="tx1"/>
          </a:solidFill>
          <a:latin typeface="+mn-lt"/>
          <a:ea typeface="+mn-ea"/>
          <a:cs typeface="+mn-cs"/>
        </a:defRPr>
      </a:lvl5pPr>
      <a:lvl6pPr marL="3265551" algn="l" defTabSz="1306220" rtl="0" eaLnBrk="1" latinLnBrk="0" hangingPunct="1">
        <a:defRPr sz="2600" kern="1200">
          <a:solidFill>
            <a:schemeClr val="tx1"/>
          </a:solidFill>
          <a:latin typeface="+mn-lt"/>
          <a:ea typeface="+mn-ea"/>
          <a:cs typeface="+mn-cs"/>
        </a:defRPr>
      </a:lvl6pPr>
      <a:lvl7pPr marL="3918661" algn="l" defTabSz="1306220" rtl="0" eaLnBrk="1" latinLnBrk="0" hangingPunct="1">
        <a:defRPr sz="2600" kern="1200">
          <a:solidFill>
            <a:schemeClr val="tx1"/>
          </a:solidFill>
          <a:latin typeface="+mn-lt"/>
          <a:ea typeface="+mn-ea"/>
          <a:cs typeface="+mn-cs"/>
        </a:defRPr>
      </a:lvl7pPr>
      <a:lvl8pPr marL="4571771" algn="l" defTabSz="1306220" rtl="0" eaLnBrk="1" latinLnBrk="0" hangingPunct="1">
        <a:defRPr sz="2600" kern="1200">
          <a:solidFill>
            <a:schemeClr val="tx1"/>
          </a:solidFill>
          <a:latin typeface="+mn-lt"/>
          <a:ea typeface="+mn-ea"/>
          <a:cs typeface="+mn-cs"/>
        </a:defRPr>
      </a:lvl8pPr>
      <a:lvl9pPr marL="5224882" algn="l" defTabSz="1306220"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jpg"/></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6.emf"/><Relationship Id="rId7"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37.png"/><Relationship Id="rId9"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rot="19584059">
            <a:off x="2027487" y="2306881"/>
            <a:ext cx="9249233" cy="1307312"/>
          </a:xfrm>
        </p:spPr>
        <p:txBody>
          <a:bodyPr/>
          <a:lstStyle/>
          <a:p>
            <a:r>
              <a:rPr lang="en-US" dirty="0"/>
              <a:t>Using Bicycle and Pedestrian Counts</a:t>
            </a:r>
          </a:p>
        </p:txBody>
      </p:sp>
      <p:sp>
        <p:nvSpPr>
          <p:cNvPr id="4" name="Title 7"/>
          <p:cNvSpPr txBox="1">
            <a:spLocks/>
          </p:cNvSpPr>
          <p:nvPr/>
        </p:nvSpPr>
        <p:spPr>
          <a:xfrm>
            <a:off x="1341120" y="7188514"/>
            <a:ext cx="5120640" cy="858206"/>
          </a:xfrm>
          <a:prstGeom prst="rect">
            <a:avLst/>
          </a:prstGeom>
        </p:spPr>
        <p:txBody>
          <a:bodyPr vert="horz" lIns="130622" tIns="65311" rIns="130622" bIns="0" rtlCol="0" anchor="b">
            <a:noAutofit/>
          </a:bodyPr>
          <a:lstStyle>
            <a:lvl1pPr algn="l" defTabSz="914400" rtl="0" eaLnBrk="1" latinLnBrk="0" hangingPunct="1">
              <a:spcBef>
                <a:spcPct val="0"/>
              </a:spcBef>
              <a:buNone/>
              <a:defRPr kumimoji="0" lang="en-US" sz="2800" b="1" i="0" u="none" strike="noStrike" kern="1200" cap="all" spc="0" normalizeH="0" baseline="0" noProof="0" dirty="0" smtClean="0">
                <a:ln>
                  <a:noFill/>
                </a:ln>
                <a:solidFill>
                  <a:srgbClr val="FFFFFF"/>
                </a:solidFill>
                <a:effectLst/>
                <a:uLnTx/>
                <a:uFillTx/>
                <a:latin typeface="+mj-lt"/>
                <a:ea typeface="+mj-ea"/>
                <a:cs typeface="+mj-cs"/>
              </a:defRPr>
            </a:lvl1pPr>
          </a:lstStyle>
          <a:p>
            <a:r>
              <a:rPr lang="en-US" sz="1700" b="0" dirty="0">
                <a:solidFill>
                  <a:schemeClr val="bg1"/>
                </a:solidFill>
              </a:rPr>
              <a:t>BRETT BONCORE, </a:t>
            </a:r>
            <a:r>
              <a:rPr lang="en-US" sz="1700" b="0" dirty="0" err="1">
                <a:solidFill>
                  <a:schemeClr val="bg1"/>
                </a:solidFill>
              </a:rPr>
              <a:t>p.e.</a:t>
            </a:r>
            <a:endParaRPr lang="en-US" sz="1700" b="0" dirty="0">
              <a:solidFill>
                <a:schemeClr val="bg1"/>
              </a:solidFill>
            </a:endParaRPr>
          </a:p>
          <a:p>
            <a:r>
              <a:rPr lang="en-US" sz="1300" b="0" cap="none" dirty="0">
                <a:solidFill>
                  <a:schemeClr val="bg1"/>
                </a:solidFill>
              </a:rPr>
              <a:t>ENGINEER / PLANNER</a:t>
            </a:r>
          </a:p>
          <a:p>
            <a:r>
              <a:rPr lang="en-US" sz="1300" b="0" cap="none" dirty="0">
                <a:solidFill>
                  <a:schemeClr val="bg1"/>
                </a:solidFill>
              </a:rPr>
              <a:t>KITTELSON AND ASSOCIATES, INC.</a:t>
            </a:r>
          </a:p>
          <a:p>
            <a:r>
              <a:rPr lang="en-US" sz="1300" b="0" cap="none" dirty="0">
                <a:solidFill>
                  <a:schemeClr val="bg1"/>
                </a:solidFill>
              </a:rPr>
              <a:t>APBP PDS SESSION</a:t>
            </a:r>
          </a:p>
        </p:txBody>
      </p:sp>
      <p:sp>
        <p:nvSpPr>
          <p:cNvPr id="5" name="Text Placeholder 4"/>
          <p:cNvSpPr>
            <a:spLocks noGrp="1"/>
          </p:cNvSpPr>
          <p:nvPr>
            <p:ph type="body" idx="1"/>
          </p:nvPr>
        </p:nvSpPr>
        <p:spPr>
          <a:xfrm rot="19581762">
            <a:off x="2614041" y="3183814"/>
            <a:ext cx="10416845" cy="395021"/>
          </a:xfrm>
        </p:spPr>
        <p:txBody>
          <a:bodyPr>
            <a:noAutofit/>
          </a:bodyPr>
          <a:lstStyle/>
          <a:p>
            <a:r>
              <a:rPr lang="en-US" sz="1800" dirty="0"/>
              <a:t>THE CENTRAL FLORIDA BICYCLE AND PEDESTRIAN COUNT PROGRAM</a:t>
            </a:r>
            <a:endParaRPr lang="en-US" sz="1800" dirty="0">
              <a:solidFill>
                <a:schemeClr val="bg1"/>
              </a:solidFill>
              <a:latin typeface="+mj-lt"/>
            </a:endParaRPr>
          </a:p>
        </p:txBody>
      </p:sp>
    </p:spTree>
    <p:extLst>
      <p:ext uri="{BB962C8B-B14F-4D97-AF65-F5344CB8AC3E}">
        <p14:creationId xmlns:p14="http://schemas.microsoft.com/office/powerpoint/2010/main" val="2862212401"/>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otham Book" pitchFamily="50" charset="0"/>
                <a:cs typeface="Gotham Book" pitchFamily="50" charset="0"/>
              </a:rPr>
              <a:t>The How</a:t>
            </a:r>
            <a:br>
              <a:rPr lang="en-US" dirty="0">
                <a:latin typeface="Gotham Book" pitchFamily="50" charset="0"/>
                <a:cs typeface="Gotham Book" pitchFamily="50" charset="0"/>
              </a:rPr>
            </a:br>
            <a:r>
              <a:rPr lang="en-US" sz="2400" dirty="0">
                <a:latin typeface="Gotham Book" pitchFamily="50" charset="0"/>
                <a:cs typeface="Gotham Book" pitchFamily="50" charset="0"/>
              </a:rPr>
              <a:t>The process behind the counts</a:t>
            </a:r>
            <a:endParaRPr lang="en-US" dirty="0">
              <a:latin typeface="Gotham Book" pitchFamily="50" charset="0"/>
              <a:cs typeface="Gotham Book" pitchFamily="50" charset="0"/>
            </a:endParaRPr>
          </a:p>
        </p:txBody>
      </p:sp>
      <p:sp>
        <p:nvSpPr>
          <p:cNvPr id="3" name="Content Placeholder 2"/>
          <p:cNvSpPr>
            <a:spLocks noGrp="1"/>
          </p:cNvSpPr>
          <p:nvPr>
            <p:ph idx="1"/>
          </p:nvPr>
        </p:nvSpPr>
        <p:spPr>
          <a:xfrm>
            <a:off x="609600" y="1320754"/>
            <a:ext cx="8686800" cy="6299246"/>
          </a:xfrm>
        </p:spPr>
        <p:txBody>
          <a:bodyPr>
            <a:normAutofit lnSpcReduction="10000"/>
          </a:bodyPr>
          <a:lstStyle/>
          <a:p>
            <a:pPr marL="0" indent="0">
              <a:buNone/>
            </a:pPr>
            <a:r>
              <a:rPr lang="en-US" sz="2800" u="sng" spc="71" dirty="0">
                <a:solidFill>
                  <a:schemeClr val="tx1">
                    <a:lumMod val="85000"/>
                    <a:lumOff val="15000"/>
                  </a:schemeClr>
                </a:solidFill>
                <a:ea typeface="Open Sans" panose="020B0606030504020204" pitchFamily="34" charset="0"/>
                <a:cs typeface="Open Sans" panose="020B0606030504020204" pitchFamily="34" charset="0"/>
              </a:rPr>
              <a:t>Automated Counts</a:t>
            </a:r>
          </a:p>
          <a:p>
            <a:pPr marL="0" indent="0">
              <a:buNone/>
            </a:pPr>
            <a:endParaRPr lang="en-US" sz="2400" u="sng" spc="71" dirty="0">
              <a:solidFill>
                <a:schemeClr val="tx1">
                  <a:lumMod val="85000"/>
                  <a:lumOff val="15000"/>
                </a:schemeClr>
              </a:solidFill>
              <a:ea typeface="Open Sans" panose="020B0606030504020204" pitchFamily="34" charset="0"/>
              <a:cs typeface="Open Sans" panose="020B0606030504020204" pitchFamily="34" charset="0"/>
            </a:endParaRPr>
          </a:p>
          <a:p>
            <a:pPr marL="888876" indent="-489798">
              <a:buFont typeface="Wingdings" panose="05000000000000000000" pitchFamily="2" charset="2"/>
              <a:buChar char="v"/>
            </a:pPr>
            <a:r>
              <a:rPr lang="en-US" sz="2400" b="0" dirty="0">
                <a:solidFill>
                  <a:schemeClr val="bg2">
                    <a:lumMod val="50000"/>
                  </a:schemeClr>
                </a:solidFill>
                <a:ea typeface="Open Sans" panose="020B0606030504020204" pitchFamily="34" charset="0"/>
                <a:cs typeface="Open Sans" panose="020B0606030504020204" pitchFamily="34" charset="0"/>
              </a:rPr>
              <a:t>Passive infrared technology</a:t>
            </a:r>
          </a:p>
          <a:p>
            <a:pPr marL="888876" indent="-489798">
              <a:buFont typeface="Wingdings" panose="05000000000000000000" pitchFamily="2" charset="2"/>
              <a:buChar char="v"/>
            </a:pPr>
            <a:endParaRPr lang="en-US" sz="2400" b="0" dirty="0">
              <a:solidFill>
                <a:schemeClr val="bg2">
                  <a:lumMod val="50000"/>
                </a:schemeClr>
              </a:solidFill>
              <a:ea typeface="Open Sans" panose="020B0606030504020204" pitchFamily="34" charset="0"/>
              <a:cs typeface="Open Sans" panose="020B0606030504020204" pitchFamily="34" charset="0"/>
            </a:endParaRPr>
          </a:p>
          <a:p>
            <a:pPr marL="888876" indent="-489798">
              <a:buFont typeface="Wingdings" panose="05000000000000000000" pitchFamily="2" charset="2"/>
              <a:buChar char="v"/>
            </a:pPr>
            <a:r>
              <a:rPr lang="en-US" sz="2400" b="0" dirty="0">
                <a:solidFill>
                  <a:schemeClr val="bg2">
                    <a:lumMod val="50000"/>
                  </a:schemeClr>
                </a:solidFill>
                <a:ea typeface="Open Sans" panose="020B0606030504020204" pitchFamily="34" charset="0"/>
                <a:cs typeface="Open Sans" panose="020B0606030504020204" pitchFamily="34" charset="0"/>
              </a:rPr>
              <a:t>Minimal time/effort to setup</a:t>
            </a:r>
          </a:p>
          <a:p>
            <a:pPr marL="888876" indent="-489798">
              <a:buFont typeface="Wingdings" panose="05000000000000000000" pitchFamily="2" charset="2"/>
              <a:buChar char="v"/>
            </a:pPr>
            <a:endParaRPr lang="en-US" sz="2400" b="0" dirty="0">
              <a:solidFill>
                <a:schemeClr val="bg2">
                  <a:lumMod val="50000"/>
                </a:schemeClr>
              </a:solidFill>
              <a:ea typeface="Open Sans" panose="020B0606030504020204" pitchFamily="34" charset="0"/>
              <a:cs typeface="Open Sans" panose="020B0606030504020204" pitchFamily="34" charset="0"/>
            </a:endParaRPr>
          </a:p>
          <a:p>
            <a:pPr marL="888876" indent="-489798">
              <a:buFont typeface="Wingdings" panose="05000000000000000000" pitchFamily="2" charset="2"/>
              <a:buChar char="v"/>
            </a:pPr>
            <a:r>
              <a:rPr lang="en-US" sz="2400" b="0" dirty="0">
                <a:solidFill>
                  <a:schemeClr val="bg2">
                    <a:lumMod val="50000"/>
                  </a:schemeClr>
                </a:solidFill>
                <a:ea typeface="Open Sans" panose="020B0606030504020204" pitchFamily="34" charset="0"/>
                <a:cs typeface="Open Sans" panose="020B0606030504020204" pitchFamily="34" charset="0"/>
              </a:rPr>
              <a:t>Easily transported and long-term durability with very good battery life</a:t>
            </a:r>
          </a:p>
          <a:p>
            <a:pPr marL="888876" indent="-489798">
              <a:buFont typeface="Wingdings" panose="05000000000000000000" pitchFamily="2" charset="2"/>
              <a:buChar char="v"/>
            </a:pPr>
            <a:endParaRPr lang="en-US" sz="2400" b="0" dirty="0">
              <a:solidFill>
                <a:schemeClr val="bg2">
                  <a:lumMod val="50000"/>
                </a:schemeClr>
              </a:solidFill>
              <a:ea typeface="Open Sans" panose="020B0606030504020204" pitchFamily="34" charset="0"/>
              <a:cs typeface="Open Sans" panose="020B0606030504020204" pitchFamily="34" charset="0"/>
            </a:endParaRPr>
          </a:p>
          <a:p>
            <a:pPr marL="888876" indent="-489798">
              <a:buFont typeface="Wingdings" panose="05000000000000000000" pitchFamily="2" charset="2"/>
              <a:buChar char="v"/>
            </a:pPr>
            <a:r>
              <a:rPr lang="en-US" sz="2400" b="0" dirty="0">
                <a:solidFill>
                  <a:schemeClr val="bg2">
                    <a:lumMod val="50000"/>
                  </a:schemeClr>
                </a:solidFill>
                <a:ea typeface="Open Sans" panose="020B0606030504020204" pitchFamily="34" charset="0"/>
                <a:cs typeface="Open Sans" panose="020B0606030504020204" pitchFamily="34" charset="0"/>
              </a:rPr>
              <a:t>Cost: $1,000-$3,000/device</a:t>
            </a:r>
          </a:p>
          <a:p>
            <a:pPr marL="888876" indent="-489798">
              <a:buFont typeface="Wingdings" panose="05000000000000000000" pitchFamily="2" charset="2"/>
              <a:buChar char="v"/>
            </a:pPr>
            <a:endParaRPr lang="en-US" sz="2400" b="0" dirty="0">
              <a:solidFill>
                <a:schemeClr val="bg2">
                  <a:lumMod val="50000"/>
                </a:schemeClr>
              </a:solidFill>
              <a:ea typeface="Open Sans" panose="020B0606030504020204" pitchFamily="34" charset="0"/>
              <a:cs typeface="Open Sans" panose="020B0606030504020204" pitchFamily="34" charset="0"/>
            </a:endParaRPr>
          </a:p>
          <a:p>
            <a:pPr marL="888876" indent="-489798">
              <a:buFont typeface="Wingdings" panose="05000000000000000000" pitchFamily="2" charset="2"/>
              <a:buChar char="v"/>
            </a:pPr>
            <a:r>
              <a:rPr lang="en-US" sz="2400" b="0" dirty="0">
                <a:solidFill>
                  <a:schemeClr val="bg2">
                    <a:lumMod val="50000"/>
                  </a:schemeClr>
                </a:solidFill>
                <a:ea typeface="Open Sans" panose="020B0606030504020204" pitchFamily="34" charset="0"/>
                <a:cs typeface="Open Sans" panose="020B0606030504020204" pitchFamily="34" charset="0"/>
              </a:rPr>
              <a:t>Good detection range based on needs (15-50 feet)</a:t>
            </a:r>
          </a:p>
          <a:p>
            <a:endParaRPr lang="en-US" sz="2400" dirty="0">
              <a:solidFill>
                <a:schemeClr val="bg2">
                  <a:lumMod val="50000"/>
                </a:schemeClr>
              </a:solidFill>
              <a:ea typeface="Open Sans" panose="020B0606030504020204" pitchFamily="34" charset="0"/>
              <a:cs typeface="Open Sans" panose="020B0606030504020204" pitchFamily="34" charset="0"/>
            </a:endParaRPr>
          </a:p>
          <a:p>
            <a:pPr>
              <a:buFont typeface="Wingdings" panose="05000000000000000000" pitchFamily="2" charset="2"/>
              <a:buChar char="§"/>
            </a:pPr>
            <a:endParaRPr lang="en-US" sz="2400" u="sng" spc="71" dirty="0">
              <a:solidFill>
                <a:schemeClr val="tx1">
                  <a:lumMod val="85000"/>
                  <a:lumOff val="15000"/>
                </a:schemeClr>
              </a:solidFill>
              <a:ea typeface="Open Sans" panose="020B0606030504020204" pitchFamily="34" charset="0"/>
              <a:cs typeface="Open Sans" panose="020B0606030504020204" pitchFamily="34" charset="0"/>
            </a:endParaRPr>
          </a:p>
          <a:p>
            <a:pPr>
              <a:buFont typeface="Wingdings" panose="05000000000000000000" pitchFamily="2" charset="2"/>
              <a:buChar char="§"/>
            </a:pPr>
            <a:endParaRPr lang="en-US" dirty="0"/>
          </a:p>
        </p:txBody>
      </p:sp>
      <p:pic>
        <p:nvPicPr>
          <p:cNvPr id="6" name="Picture 5"/>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6000"/>
                    </a14:imgEffect>
                  </a14:imgLayer>
                </a14:imgProps>
              </a:ext>
              <a:ext uri="{28A0092B-C50C-407E-A947-70E740481C1C}">
                <a14:useLocalDpi xmlns:a14="http://schemas.microsoft.com/office/drawing/2010/main" val="0"/>
              </a:ext>
            </a:extLst>
          </a:blip>
          <a:srcRect l="46845" t="28173" r="14114" b="18436"/>
          <a:stretch/>
        </p:blipFill>
        <p:spPr>
          <a:xfrm rot="5400000">
            <a:off x="11167700" y="4758100"/>
            <a:ext cx="3306425" cy="3391426"/>
          </a:xfrm>
          <a:prstGeom prst="rect">
            <a:avLst/>
          </a:prstGeom>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34800" y="1295400"/>
            <a:ext cx="2759800" cy="342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5247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otham Book" pitchFamily="50" charset="0"/>
                <a:cs typeface="Gotham Book" pitchFamily="50" charset="0"/>
              </a:rPr>
              <a:t>The How</a:t>
            </a:r>
            <a:br>
              <a:rPr lang="en-US" dirty="0">
                <a:latin typeface="Gotham Book" pitchFamily="50" charset="0"/>
                <a:cs typeface="Gotham Book" pitchFamily="50" charset="0"/>
              </a:rPr>
            </a:br>
            <a:r>
              <a:rPr lang="en-US" sz="2400" dirty="0">
                <a:latin typeface="Gotham Book" pitchFamily="50" charset="0"/>
                <a:cs typeface="Gotham Book" pitchFamily="50" charset="0"/>
              </a:rPr>
              <a:t>The process behind the counts</a:t>
            </a:r>
            <a:endParaRPr lang="en-US" dirty="0">
              <a:latin typeface="Gotham Book" pitchFamily="50" charset="0"/>
              <a:cs typeface="Gotham Book" pitchFamily="50" charset="0"/>
            </a:endParaRPr>
          </a:p>
        </p:txBody>
      </p:sp>
      <p:sp>
        <p:nvSpPr>
          <p:cNvPr id="3" name="Content Placeholder 2"/>
          <p:cNvSpPr>
            <a:spLocks noGrp="1"/>
          </p:cNvSpPr>
          <p:nvPr>
            <p:ph idx="1"/>
          </p:nvPr>
        </p:nvSpPr>
        <p:spPr>
          <a:xfrm>
            <a:off x="609600" y="1320754"/>
            <a:ext cx="8686800" cy="6299246"/>
          </a:xfrm>
        </p:spPr>
        <p:txBody>
          <a:bodyPr>
            <a:normAutofit/>
          </a:bodyPr>
          <a:lstStyle/>
          <a:p>
            <a:pPr marL="0" indent="0">
              <a:buNone/>
            </a:pPr>
            <a:r>
              <a:rPr lang="en-US" sz="2800" u="sng" spc="71" dirty="0">
                <a:solidFill>
                  <a:schemeClr val="tx1">
                    <a:lumMod val="85000"/>
                    <a:lumOff val="15000"/>
                  </a:schemeClr>
                </a:solidFill>
                <a:ea typeface="Open Sans" panose="020B0606030504020204" pitchFamily="34" charset="0"/>
                <a:cs typeface="Open Sans" panose="020B0606030504020204" pitchFamily="34" charset="0"/>
              </a:rPr>
              <a:t>City of Orlando Automated Counts</a:t>
            </a:r>
          </a:p>
          <a:p>
            <a:pPr marL="0" indent="0">
              <a:buNone/>
            </a:pPr>
            <a:endParaRPr lang="en-US" sz="2400" u="sng" spc="71" dirty="0">
              <a:solidFill>
                <a:schemeClr val="tx1">
                  <a:lumMod val="85000"/>
                  <a:lumOff val="15000"/>
                </a:schemeClr>
              </a:solidFill>
              <a:ea typeface="Open Sans" panose="020B0606030504020204" pitchFamily="34" charset="0"/>
              <a:cs typeface="Open Sans" panose="020B0606030504020204" pitchFamily="34" charset="0"/>
            </a:endParaRPr>
          </a:p>
          <a:p>
            <a:pPr marL="888876" indent="-489798">
              <a:buFont typeface="Wingdings" panose="05000000000000000000" pitchFamily="2" charset="2"/>
              <a:buChar char="v"/>
            </a:pPr>
            <a:r>
              <a:rPr lang="en-US" sz="2400" b="0" dirty="0">
                <a:solidFill>
                  <a:schemeClr val="bg2">
                    <a:lumMod val="50000"/>
                  </a:schemeClr>
                </a:solidFill>
                <a:ea typeface="Open Sans" panose="020B0606030504020204" pitchFamily="34" charset="0"/>
                <a:cs typeface="Open Sans" panose="020B0606030504020204" pitchFamily="34" charset="0"/>
              </a:rPr>
              <a:t>Same </a:t>
            </a:r>
            <a:r>
              <a:rPr lang="en-US" sz="2400" b="0" dirty="0" err="1">
                <a:solidFill>
                  <a:schemeClr val="bg2">
                    <a:lumMod val="50000"/>
                  </a:schemeClr>
                </a:solidFill>
                <a:ea typeface="Open Sans" panose="020B0606030504020204" pitchFamily="34" charset="0"/>
                <a:cs typeface="Open Sans" panose="020B0606030504020204" pitchFamily="34" charset="0"/>
              </a:rPr>
              <a:t>PyroBox</a:t>
            </a:r>
            <a:r>
              <a:rPr lang="en-US" sz="2400" b="0" dirty="0">
                <a:solidFill>
                  <a:schemeClr val="bg2">
                    <a:lumMod val="50000"/>
                  </a:schemeClr>
                </a:solidFill>
                <a:ea typeface="Open Sans" panose="020B0606030504020204" pitchFamily="34" charset="0"/>
                <a:cs typeface="Open Sans" panose="020B0606030504020204" pitchFamily="34" charset="0"/>
              </a:rPr>
              <a:t> technology</a:t>
            </a:r>
          </a:p>
          <a:p>
            <a:pPr marL="888876" indent="-489798">
              <a:buFont typeface="Wingdings" panose="05000000000000000000" pitchFamily="2" charset="2"/>
              <a:buChar char="v"/>
            </a:pPr>
            <a:endParaRPr lang="en-US" sz="2400" b="0" dirty="0">
              <a:solidFill>
                <a:schemeClr val="bg2">
                  <a:lumMod val="50000"/>
                </a:schemeClr>
              </a:solidFill>
              <a:ea typeface="Open Sans" panose="020B0606030504020204" pitchFamily="34" charset="0"/>
              <a:cs typeface="Open Sans" panose="020B0606030504020204" pitchFamily="34" charset="0"/>
            </a:endParaRPr>
          </a:p>
          <a:p>
            <a:pPr marL="888876" indent="-489798">
              <a:buFont typeface="Wingdings" panose="05000000000000000000" pitchFamily="2" charset="2"/>
              <a:buChar char="v"/>
            </a:pPr>
            <a:r>
              <a:rPr lang="en-US" sz="2400" b="0" dirty="0">
                <a:solidFill>
                  <a:schemeClr val="bg2">
                    <a:lumMod val="50000"/>
                  </a:schemeClr>
                </a:solidFill>
                <a:ea typeface="Open Sans" panose="020B0606030504020204" pitchFamily="34" charset="0"/>
                <a:cs typeface="Open Sans" panose="020B0606030504020204" pitchFamily="34" charset="0"/>
              </a:rPr>
              <a:t>11 location around Orlando</a:t>
            </a:r>
          </a:p>
          <a:p>
            <a:endParaRPr lang="en-US" sz="2400" dirty="0">
              <a:solidFill>
                <a:schemeClr val="bg2">
                  <a:lumMod val="50000"/>
                </a:schemeClr>
              </a:solidFill>
              <a:ea typeface="Open Sans" panose="020B0606030504020204" pitchFamily="34" charset="0"/>
              <a:cs typeface="Open Sans" panose="020B0606030504020204" pitchFamily="34" charset="0"/>
            </a:endParaRPr>
          </a:p>
          <a:p>
            <a:pPr>
              <a:buFont typeface="Wingdings" panose="05000000000000000000" pitchFamily="2" charset="2"/>
              <a:buChar char="§"/>
            </a:pPr>
            <a:endParaRPr lang="en-US" sz="2400" u="sng" spc="71" dirty="0">
              <a:solidFill>
                <a:schemeClr val="tx1">
                  <a:lumMod val="85000"/>
                  <a:lumOff val="15000"/>
                </a:schemeClr>
              </a:solidFill>
              <a:ea typeface="Open Sans" panose="020B0606030504020204" pitchFamily="34" charset="0"/>
              <a:cs typeface="Open Sans" panose="020B0606030504020204" pitchFamily="34" charset="0"/>
            </a:endParaRPr>
          </a:p>
          <a:p>
            <a:pPr>
              <a:buFont typeface="Wingdings" panose="05000000000000000000" pitchFamily="2" charset="2"/>
              <a:buChar char="§"/>
            </a:pP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4491479"/>
            <a:ext cx="4031307" cy="373812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0263" y="2667000"/>
            <a:ext cx="5998883" cy="5562600"/>
          </a:xfrm>
          <a:prstGeom prst="rect">
            <a:avLst/>
          </a:prstGeom>
        </p:spPr>
      </p:pic>
    </p:spTree>
    <p:extLst>
      <p:ext uri="{BB962C8B-B14F-4D97-AF65-F5344CB8AC3E}">
        <p14:creationId xmlns:p14="http://schemas.microsoft.com/office/powerpoint/2010/main" val="3813991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otham Book" pitchFamily="50" charset="0"/>
                <a:cs typeface="Gotham Book" pitchFamily="50" charset="0"/>
              </a:rPr>
              <a:t>The How</a:t>
            </a:r>
            <a:br>
              <a:rPr lang="en-US" dirty="0">
                <a:latin typeface="Gotham Book" pitchFamily="50" charset="0"/>
                <a:cs typeface="Gotham Book" pitchFamily="50" charset="0"/>
              </a:rPr>
            </a:br>
            <a:r>
              <a:rPr lang="en-US" sz="2400" dirty="0">
                <a:latin typeface="Gotham Book" pitchFamily="50" charset="0"/>
                <a:cs typeface="Gotham Book" pitchFamily="50" charset="0"/>
              </a:rPr>
              <a:t>The process behind the counts</a:t>
            </a:r>
            <a:endParaRPr lang="en-US" dirty="0">
              <a:latin typeface="Gotham Book" pitchFamily="50" charset="0"/>
              <a:cs typeface="Gotham Book" pitchFamily="50" charset="0"/>
            </a:endParaRPr>
          </a:p>
        </p:txBody>
      </p:sp>
      <p:sp>
        <p:nvSpPr>
          <p:cNvPr id="3" name="Content Placeholder 2"/>
          <p:cNvSpPr>
            <a:spLocks noGrp="1"/>
          </p:cNvSpPr>
          <p:nvPr>
            <p:ph idx="1"/>
          </p:nvPr>
        </p:nvSpPr>
        <p:spPr>
          <a:xfrm>
            <a:off x="609600" y="1320754"/>
            <a:ext cx="8686800" cy="6299246"/>
          </a:xfrm>
        </p:spPr>
        <p:txBody>
          <a:bodyPr>
            <a:normAutofit/>
          </a:bodyPr>
          <a:lstStyle/>
          <a:p>
            <a:pPr marL="0" indent="0">
              <a:buNone/>
            </a:pPr>
            <a:r>
              <a:rPr lang="en-US" sz="2800" u="sng" spc="71" dirty="0">
                <a:solidFill>
                  <a:schemeClr val="tx1">
                    <a:lumMod val="85000"/>
                    <a:lumOff val="15000"/>
                  </a:schemeClr>
                </a:solidFill>
                <a:ea typeface="Open Sans" panose="020B0606030504020204" pitchFamily="34" charset="0"/>
                <a:cs typeface="Open Sans" panose="020B0606030504020204" pitchFamily="34" charset="0"/>
              </a:rPr>
              <a:t>City of Orlando Automated Counts</a:t>
            </a:r>
          </a:p>
          <a:p>
            <a:pPr marL="0" indent="0">
              <a:buNone/>
            </a:pPr>
            <a:endParaRPr lang="en-US" sz="2400" u="sng" spc="71" dirty="0">
              <a:solidFill>
                <a:schemeClr val="tx1">
                  <a:lumMod val="85000"/>
                  <a:lumOff val="15000"/>
                </a:schemeClr>
              </a:solidFill>
              <a:ea typeface="Open Sans" panose="020B0606030504020204" pitchFamily="34" charset="0"/>
              <a:cs typeface="Open Sans" panose="020B0606030504020204" pitchFamily="34" charset="0"/>
            </a:endParaRPr>
          </a:p>
          <a:p>
            <a:pPr marL="888876" indent="-489798">
              <a:buFont typeface="Wingdings" panose="05000000000000000000" pitchFamily="2" charset="2"/>
              <a:buChar char="v"/>
            </a:pPr>
            <a:r>
              <a:rPr lang="en-US" sz="2400" b="0" dirty="0">
                <a:solidFill>
                  <a:schemeClr val="bg2">
                    <a:lumMod val="50000"/>
                  </a:schemeClr>
                </a:solidFill>
                <a:ea typeface="Open Sans" panose="020B0606030504020204" pitchFamily="34" charset="0"/>
                <a:cs typeface="Open Sans" panose="020B0606030504020204" pitchFamily="34" charset="0"/>
              </a:rPr>
              <a:t>Same </a:t>
            </a:r>
            <a:r>
              <a:rPr lang="en-US" sz="2400" b="0" dirty="0" err="1">
                <a:solidFill>
                  <a:schemeClr val="bg2">
                    <a:lumMod val="50000"/>
                  </a:schemeClr>
                </a:solidFill>
                <a:ea typeface="Open Sans" panose="020B0606030504020204" pitchFamily="34" charset="0"/>
                <a:cs typeface="Open Sans" panose="020B0606030504020204" pitchFamily="34" charset="0"/>
              </a:rPr>
              <a:t>PyroBox</a:t>
            </a:r>
            <a:r>
              <a:rPr lang="en-US" sz="2400" b="0" dirty="0">
                <a:solidFill>
                  <a:schemeClr val="bg2">
                    <a:lumMod val="50000"/>
                  </a:schemeClr>
                </a:solidFill>
                <a:ea typeface="Open Sans" panose="020B0606030504020204" pitchFamily="34" charset="0"/>
                <a:cs typeface="Open Sans" panose="020B0606030504020204" pitchFamily="34" charset="0"/>
              </a:rPr>
              <a:t> technology</a:t>
            </a:r>
          </a:p>
          <a:p>
            <a:pPr marL="888876" indent="-489798">
              <a:buFont typeface="Wingdings" panose="05000000000000000000" pitchFamily="2" charset="2"/>
              <a:buChar char="v"/>
            </a:pPr>
            <a:endParaRPr lang="en-US" sz="2400" b="0" dirty="0">
              <a:solidFill>
                <a:schemeClr val="bg2">
                  <a:lumMod val="50000"/>
                </a:schemeClr>
              </a:solidFill>
              <a:ea typeface="Open Sans" panose="020B0606030504020204" pitchFamily="34" charset="0"/>
              <a:cs typeface="Open Sans" panose="020B0606030504020204" pitchFamily="34" charset="0"/>
            </a:endParaRPr>
          </a:p>
          <a:p>
            <a:pPr marL="888876" indent="-489798">
              <a:buFont typeface="Wingdings" panose="05000000000000000000" pitchFamily="2" charset="2"/>
              <a:buChar char="v"/>
            </a:pPr>
            <a:r>
              <a:rPr lang="en-US" sz="2400" b="0" dirty="0">
                <a:solidFill>
                  <a:schemeClr val="bg2">
                    <a:lumMod val="50000"/>
                  </a:schemeClr>
                </a:solidFill>
                <a:ea typeface="Open Sans" panose="020B0606030504020204" pitchFamily="34" charset="0"/>
                <a:cs typeface="Open Sans" panose="020B0606030504020204" pitchFamily="34" charset="0"/>
              </a:rPr>
              <a:t>11 location around Orlando</a:t>
            </a:r>
          </a:p>
          <a:p>
            <a:endParaRPr lang="en-US" sz="2400" dirty="0">
              <a:solidFill>
                <a:schemeClr val="bg2">
                  <a:lumMod val="50000"/>
                </a:schemeClr>
              </a:solidFill>
              <a:ea typeface="Open Sans" panose="020B0606030504020204" pitchFamily="34" charset="0"/>
              <a:cs typeface="Open Sans" panose="020B0606030504020204" pitchFamily="34" charset="0"/>
            </a:endParaRPr>
          </a:p>
          <a:p>
            <a:pPr>
              <a:buFont typeface="Wingdings" panose="05000000000000000000" pitchFamily="2" charset="2"/>
              <a:buChar char="§"/>
            </a:pPr>
            <a:endParaRPr lang="en-US" sz="2400" u="sng" spc="71" dirty="0">
              <a:solidFill>
                <a:schemeClr val="tx1">
                  <a:lumMod val="85000"/>
                  <a:lumOff val="15000"/>
                </a:schemeClr>
              </a:solidFill>
              <a:ea typeface="Open Sans" panose="020B0606030504020204" pitchFamily="34" charset="0"/>
              <a:cs typeface="Open Sans" panose="020B0606030504020204" pitchFamily="34" charset="0"/>
            </a:endParaRPr>
          </a:p>
          <a:p>
            <a:pPr>
              <a:buFont typeface="Wingdings" panose="05000000000000000000" pitchFamily="2" charset="2"/>
              <a:buChar char="§"/>
            </a:pP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4491479"/>
            <a:ext cx="4031307" cy="373812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0263" y="2667000"/>
            <a:ext cx="5998883" cy="55626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 y="0"/>
            <a:ext cx="5261726" cy="8229600"/>
          </a:xfrm>
          <a:prstGeom prst="rect">
            <a:avLst/>
          </a:prstGeom>
        </p:spPr>
      </p:pic>
    </p:spTree>
    <p:extLst>
      <p:ext uri="{BB962C8B-B14F-4D97-AF65-F5344CB8AC3E}">
        <p14:creationId xmlns:p14="http://schemas.microsoft.com/office/powerpoint/2010/main" val="696699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otham Book" pitchFamily="50" charset="0"/>
                <a:cs typeface="Gotham Book" pitchFamily="50" charset="0"/>
              </a:rPr>
              <a:t>The How</a:t>
            </a:r>
            <a:br>
              <a:rPr lang="en-US" dirty="0">
                <a:latin typeface="Gotham Book" pitchFamily="50" charset="0"/>
                <a:cs typeface="Gotham Book" pitchFamily="50" charset="0"/>
              </a:rPr>
            </a:br>
            <a:r>
              <a:rPr lang="en-US" sz="2400" dirty="0">
                <a:latin typeface="Gotham Book" pitchFamily="50" charset="0"/>
                <a:cs typeface="Gotham Book" pitchFamily="50" charset="0"/>
              </a:rPr>
              <a:t>The process behind the counts</a:t>
            </a:r>
            <a:endParaRPr lang="en-US" dirty="0">
              <a:latin typeface="Gotham Book" pitchFamily="50" charset="0"/>
              <a:cs typeface="Gotham Book" pitchFamily="50" charset="0"/>
            </a:endParaRPr>
          </a:p>
        </p:txBody>
      </p:sp>
      <p:sp>
        <p:nvSpPr>
          <p:cNvPr id="3" name="Content Placeholder 2"/>
          <p:cNvSpPr>
            <a:spLocks noGrp="1"/>
          </p:cNvSpPr>
          <p:nvPr>
            <p:ph idx="1"/>
          </p:nvPr>
        </p:nvSpPr>
        <p:spPr>
          <a:xfrm>
            <a:off x="609600" y="1320754"/>
            <a:ext cx="7620000" cy="6299246"/>
          </a:xfrm>
        </p:spPr>
        <p:txBody>
          <a:bodyPr>
            <a:normAutofit/>
          </a:bodyPr>
          <a:lstStyle/>
          <a:p>
            <a:pPr marL="0" indent="0">
              <a:buNone/>
            </a:pPr>
            <a:r>
              <a:rPr lang="en-US" sz="2800" u="sng" spc="71" dirty="0">
                <a:solidFill>
                  <a:schemeClr val="tx1">
                    <a:lumMod val="85000"/>
                    <a:lumOff val="15000"/>
                  </a:schemeClr>
                </a:solidFill>
                <a:ea typeface="Open Sans" panose="020B0606030504020204" pitchFamily="34" charset="0"/>
                <a:cs typeface="Open Sans" panose="020B0606030504020204" pitchFamily="34" charset="0"/>
              </a:rPr>
              <a:t>Automated Counts</a:t>
            </a:r>
          </a:p>
          <a:p>
            <a:pPr marL="0" indent="0">
              <a:buNone/>
            </a:pPr>
            <a:endParaRPr lang="en-US" sz="2400" u="sng" spc="71" dirty="0">
              <a:solidFill>
                <a:schemeClr val="tx1">
                  <a:lumMod val="85000"/>
                  <a:lumOff val="15000"/>
                </a:schemeClr>
              </a:solidFill>
              <a:ea typeface="Open Sans" panose="020B0606030504020204" pitchFamily="34" charset="0"/>
              <a:cs typeface="Open Sans" panose="020B0606030504020204" pitchFamily="34" charset="0"/>
            </a:endParaRPr>
          </a:p>
          <a:p>
            <a:pPr marL="888876" indent="-489798">
              <a:buFont typeface="Wingdings" panose="05000000000000000000" pitchFamily="2" charset="2"/>
              <a:buChar char="v"/>
            </a:pPr>
            <a:r>
              <a:rPr lang="en-US" sz="2400" b="0" dirty="0">
                <a:solidFill>
                  <a:schemeClr val="bg2">
                    <a:lumMod val="50000"/>
                  </a:schemeClr>
                </a:solidFill>
                <a:ea typeface="Open Sans" panose="020B0606030504020204" pitchFamily="34" charset="0"/>
                <a:cs typeface="Open Sans" panose="020B0606030504020204" pitchFamily="34" charset="0"/>
              </a:rPr>
              <a:t>Automatic reporting to live website</a:t>
            </a:r>
          </a:p>
          <a:p>
            <a:pPr marL="888876" indent="-489798">
              <a:buFont typeface="Wingdings" panose="05000000000000000000" pitchFamily="2" charset="2"/>
              <a:buChar char="v"/>
            </a:pPr>
            <a:endParaRPr lang="en-US" sz="2400" b="0" dirty="0">
              <a:solidFill>
                <a:schemeClr val="bg2">
                  <a:lumMod val="50000"/>
                </a:schemeClr>
              </a:solidFill>
              <a:ea typeface="Open Sans" panose="020B0606030504020204" pitchFamily="34" charset="0"/>
              <a:cs typeface="Open Sans" panose="020B0606030504020204" pitchFamily="34" charset="0"/>
            </a:endParaRPr>
          </a:p>
          <a:p>
            <a:pPr marL="888876" indent="-489798">
              <a:buFont typeface="Wingdings" panose="05000000000000000000" pitchFamily="2" charset="2"/>
              <a:buChar char="v"/>
            </a:pPr>
            <a:r>
              <a:rPr lang="en-US" sz="2400" b="0" dirty="0">
                <a:solidFill>
                  <a:schemeClr val="bg2">
                    <a:lumMod val="50000"/>
                  </a:schemeClr>
                </a:solidFill>
                <a:ea typeface="Open Sans" panose="020B0606030504020204" pitchFamily="34" charset="0"/>
                <a:cs typeface="Open Sans" panose="020B0606030504020204" pitchFamily="34" charset="0"/>
              </a:rPr>
              <a:t>Print customized reports based on what you’re looking for. Can be shared with anyone who has the website login.</a:t>
            </a:r>
          </a:p>
          <a:p>
            <a:endParaRPr lang="en-US" sz="2400" dirty="0">
              <a:solidFill>
                <a:schemeClr val="bg2">
                  <a:lumMod val="50000"/>
                </a:schemeClr>
              </a:solidFill>
              <a:ea typeface="Open Sans" panose="020B0606030504020204" pitchFamily="34" charset="0"/>
              <a:cs typeface="Open Sans" panose="020B0606030504020204" pitchFamily="34" charset="0"/>
            </a:endParaRPr>
          </a:p>
          <a:p>
            <a:pPr>
              <a:buFont typeface="Wingdings" panose="05000000000000000000" pitchFamily="2" charset="2"/>
              <a:buChar char="§"/>
            </a:pPr>
            <a:endParaRPr lang="en-US" sz="2400" u="sng" spc="71" dirty="0">
              <a:solidFill>
                <a:schemeClr val="tx1">
                  <a:lumMod val="85000"/>
                  <a:lumOff val="15000"/>
                </a:schemeClr>
              </a:solidFill>
              <a:ea typeface="Open Sans" panose="020B0606030504020204" pitchFamily="34" charset="0"/>
              <a:cs typeface="Open Sans" panose="020B0606030504020204" pitchFamily="34" charset="0"/>
            </a:endParaRPr>
          </a:p>
          <a:p>
            <a:pPr>
              <a:buFont typeface="Wingdings" panose="05000000000000000000" pitchFamily="2" charset="2"/>
              <a:buChar char="§"/>
            </a:pPr>
            <a:endParaRPr lang="en-US" dirty="0"/>
          </a:p>
        </p:txBody>
      </p:sp>
      <p:pic>
        <p:nvPicPr>
          <p:cNvPr id="8"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370" b="27763"/>
          <a:stretch/>
        </p:blipFill>
        <p:spPr bwMode="auto">
          <a:xfrm>
            <a:off x="8077201" y="1369022"/>
            <a:ext cx="6553200" cy="2521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r="6177"/>
          <a:stretch/>
        </p:blipFill>
        <p:spPr>
          <a:xfrm>
            <a:off x="8077202" y="4053290"/>
            <a:ext cx="6553200" cy="3185978"/>
          </a:xfrm>
          <a:prstGeom prst="rect">
            <a:avLst/>
          </a:prstGeom>
        </p:spPr>
      </p:pic>
    </p:spTree>
    <p:extLst>
      <p:ext uri="{BB962C8B-B14F-4D97-AF65-F5344CB8AC3E}">
        <p14:creationId xmlns:p14="http://schemas.microsoft.com/office/powerpoint/2010/main" val="4150827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otham Book" pitchFamily="50" charset="0"/>
                <a:cs typeface="Gotham Book" pitchFamily="50" charset="0"/>
              </a:rPr>
              <a:t>The How</a:t>
            </a:r>
            <a:br>
              <a:rPr lang="en-US" dirty="0">
                <a:latin typeface="Gotham Book" pitchFamily="50" charset="0"/>
                <a:cs typeface="Gotham Book" pitchFamily="50" charset="0"/>
              </a:rPr>
            </a:br>
            <a:r>
              <a:rPr lang="en-US" sz="2400" dirty="0">
                <a:latin typeface="Gotham Book" pitchFamily="50" charset="0"/>
                <a:cs typeface="Gotham Book" pitchFamily="50" charset="0"/>
              </a:rPr>
              <a:t>The process behind the counts</a:t>
            </a:r>
            <a:endParaRPr lang="en-US" dirty="0">
              <a:latin typeface="Gotham Book" pitchFamily="50" charset="0"/>
              <a:cs typeface="Gotham Book" pitchFamily="50" charset="0"/>
            </a:endParaRPr>
          </a:p>
        </p:txBody>
      </p:sp>
      <p:sp>
        <p:nvSpPr>
          <p:cNvPr id="4" name="Content Placeholder 3"/>
          <p:cNvSpPr>
            <a:spLocks noGrp="1"/>
          </p:cNvSpPr>
          <p:nvPr>
            <p:ph idx="1"/>
          </p:nvPr>
        </p:nvSpPr>
        <p:spPr/>
        <p:txBody>
          <a:bodyPr/>
          <a:lstStyle/>
          <a:p>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56082"/>
            <a:ext cx="14630403" cy="6673518"/>
          </a:xfrm>
          <a:prstGeom prst="rect">
            <a:avLst/>
          </a:prstGeom>
        </p:spPr>
      </p:pic>
    </p:spTree>
    <p:extLst>
      <p:ext uri="{BB962C8B-B14F-4D97-AF65-F5344CB8AC3E}">
        <p14:creationId xmlns:p14="http://schemas.microsoft.com/office/powerpoint/2010/main" val="76188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otham Book" pitchFamily="50" charset="0"/>
                <a:cs typeface="Gotham Book" pitchFamily="50" charset="0"/>
              </a:rPr>
              <a:t>The How</a:t>
            </a:r>
            <a:br>
              <a:rPr lang="en-US" dirty="0">
                <a:latin typeface="Gotham Book" pitchFamily="50" charset="0"/>
                <a:cs typeface="Gotham Book" pitchFamily="50" charset="0"/>
              </a:rPr>
            </a:br>
            <a:r>
              <a:rPr lang="en-US" sz="2400" dirty="0">
                <a:latin typeface="Gotham Book" pitchFamily="50" charset="0"/>
                <a:cs typeface="Gotham Book" pitchFamily="50" charset="0"/>
              </a:rPr>
              <a:t>The process behind the counts</a:t>
            </a:r>
            <a:endParaRPr lang="en-US" dirty="0">
              <a:latin typeface="Gotham Book" pitchFamily="50" charset="0"/>
              <a:cs typeface="Gotham Book" pitchFamily="50" charset="0"/>
            </a:endParaRPr>
          </a:p>
        </p:txBody>
      </p:sp>
      <p:sp>
        <p:nvSpPr>
          <p:cNvPr id="3" name="Content Placeholder 2"/>
          <p:cNvSpPr>
            <a:spLocks noGrp="1"/>
          </p:cNvSpPr>
          <p:nvPr>
            <p:ph idx="1"/>
          </p:nvPr>
        </p:nvSpPr>
        <p:spPr>
          <a:xfrm>
            <a:off x="609600" y="1320754"/>
            <a:ext cx="7620000" cy="6299246"/>
          </a:xfrm>
        </p:spPr>
        <p:txBody>
          <a:bodyPr>
            <a:normAutofit/>
          </a:bodyPr>
          <a:lstStyle/>
          <a:p>
            <a:pPr marL="0" indent="0">
              <a:buNone/>
            </a:pPr>
            <a:r>
              <a:rPr lang="en-US" sz="2800" u="sng" spc="71" dirty="0">
                <a:solidFill>
                  <a:schemeClr val="tx1">
                    <a:lumMod val="85000"/>
                    <a:lumOff val="15000"/>
                  </a:schemeClr>
                </a:solidFill>
                <a:ea typeface="Open Sans" panose="020B0606030504020204" pitchFamily="34" charset="0"/>
                <a:cs typeface="Open Sans" panose="020B0606030504020204" pitchFamily="34" charset="0"/>
              </a:rPr>
              <a:t>Automated Counts</a:t>
            </a:r>
          </a:p>
          <a:p>
            <a:pPr marL="0" indent="0">
              <a:buNone/>
            </a:pPr>
            <a:endParaRPr lang="en-US" sz="2400" u="sng" spc="71" dirty="0">
              <a:solidFill>
                <a:schemeClr val="tx1">
                  <a:lumMod val="85000"/>
                  <a:lumOff val="15000"/>
                </a:schemeClr>
              </a:solidFill>
              <a:ea typeface="Open Sans" panose="020B0606030504020204" pitchFamily="34" charset="0"/>
              <a:cs typeface="Open Sans" panose="020B0606030504020204" pitchFamily="34" charset="0"/>
            </a:endParaRPr>
          </a:p>
          <a:p>
            <a:pPr marL="888876" indent="-489798">
              <a:buFont typeface="Wingdings" panose="05000000000000000000" pitchFamily="2" charset="2"/>
              <a:buChar char="v"/>
            </a:pPr>
            <a:r>
              <a:rPr lang="en-US" sz="2400" b="0" dirty="0">
                <a:solidFill>
                  <a:schemeClr val="bg2">
                    <a:lumMod val="50000"/>
                  </a:schemeClr>
                </a:solidFill>
                <a:ea typeface="Open Sans" panose="020B0606030504020204" pitchFamily="34" charset="0"/>
                <a:cs typeface="Open Sans" panose="020B0606030504020204" pitchFamily="34" charset="0"/>
              </a:rPr>
              <a:t>Potential occlusion with groups of pedestrians</a:t>
            </a:r>
          </a:p>
          <a:p>
            <a:endParaRPr lang="en-US" sz="2400" b="0" dirty="0">
              <a:solidFill>
                <a:schemeClr val="bg2">
                  <a:lumMod val="50000"/>
                </a:schemeClr>
              </a:solidFill>
              <a:ea typeface="Open Sans" panose="020B0606030504020204" pitchFamily="34" charset="0"/>
              <a:cs typeface="Open Sans" panose="020B0606030504020204" pitchFamily="34" charset="0"/>
            </a:endParaRPr>
          </a:p>
          <a:p>
            <a:pPr marL="888876" indent="-489798">
              <a:buFont typeface="Wingdings" panose="05000000000000000000" pitchFamily="2" charset="2"/>
              <a:buChar char="v"/>
            </a:pPr>
            <a:r>
              <a:rPr lang="en-US" sz="2400" b="0" dirty="0">
                <a:solidFill>
                  <a:schemeClr val="bg2">
                    <a:lumMod val="50000"/>
                  </a:schemeClr>
                </a:solidFill>
                <a:ea typeface="Open Sans" panose="020B0606030504020204" pitchFamily="34" charset="0"/>
                <a:cs typeface="Open Sans" panose="020B0606030504020204" pitchFamily="34" charset="0"/>
              </a:rPr>
              <a:t>Performance may be affected by extreme temperatures</a:t>
            </a:r>
          </a:p>
          <a:p>
            <a:endParaRPr lang="en-US" sz="2400" b="0" dirty="0">
              <a:solidFill>
                <a:schemeClr val="bg2">
                  <a:lumMod val="50000"/>
                </a:schemeClr>
              </a:solidFill>
              <a:ea typeface="Open Sans" panose="020B0606030504020204" pitchFamily="34" charset="0"/>
              <a:cs typeface="Open Sans" panose="020B0606030504020204" pitchFamily="34" charset="0"/>
            </a:endParaRPr>
          </a:p>
          <a:p>
            <a:pPr marL="888876" indent="-489798">
              <a:buFont typeface="Wingdings" panose="05000000000000000000" pitchFamily="2" charset="2"/>
              <a:buChar char="v"/>
            </a:pPr>
            <a:r>
              <a:rPr lang="en-US" sz="2400" b="0" dirty="0">
                <a:solidFill>
                  <a:schemeClr val="bg2">
                    <a:lumMod val="50000"/>
                  </a:schemeClr>
                </a:solidFill>
                <a:ea typeface="Open Sans" panose="020B0606030504020204" pitchFamily="34" charset="0"/>
                <a:cs typeface="Open Sans" panose="020B0606030504020204" pitchFamily="34" charset="0"/>
              </a:rPr>
              <a:t>Vertical element location</a:t>
            </a:r>
          </a:p>
          <a:p>
            <a:endParaRPr lang="en-US" sz="2400" dirty="0">
              <a:solidFill>
                <a:schemeClr val="bg2">
                  <a:lumMod val="50000"/>
                </a:schemeClr>
              </a:solidFill>
              <a:ea typeface="Open Sans" panose="020B0606030504020204" pitchFamily="34" charset="0"/>
              <a:cs typeface="Open Sans" panose="020B0606030504020204" pitchFamily="34" charset="0"/>
            </a:endParaRPr>
          </a:p>
          <a:p>
            <a:pPr>
              <a:buFont typeface="Wingdings" panose="05000000000000000000" pitchFamily="2" charset="2"/>
              <a:buChar char="§"/>
            </a:pPr>
            <a:endParaRPr lang="en-US" sz="2400" u="sng" spc="71" dirty="0">
              <a:solidFill>
                <a:schemeClr val="tx1">
                  <a:lumMod val="85000"/>
                  <a:lumOff val="15000"/>
                </a:schemeClr>
              </a:solidFill>
              <a:ea typeface="Open Sans" panose="020B0606030504020204" pitchFamily="34" charset="0"/>
              <a:cs typeface="Open Sans" panose="020B0606030504020204" pitchFamily="34" charset="0"/>
            </a:endParaRPr>
          </a:p>
          <a:p>
            <a:pPr>
              <a:buFont typeface="Wingdings" panose="05000000000000000000" pitchFamily="2" charset="2"/>
              <a:buChar char="§"/>
            </a:pPr>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1807" r="18523" b="10237"/>
          <a:stretch/>
        </p:blipFill>
        <p:spPr>
          <a:xfrm>
            <a:off x="9875519" y="4817539"/>
            <a:ext cx="4754882" cy="3412061"/>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9829" r="18523"/>
          <a:stretch/>
        </p:blipFill>
        <p:spPr>
          <a:xfrm>
            <a:off x="9875517" y="1219200"/>
            <a:ext cx="4754883" cy="3507301"/>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r="15559"/>
          <a:stretch/>
        </p:blipFill>
        <p:spPr>
          <a:xfrm rot="5400000">
            <a:off x="6514861" y="5008279"/>
            <a:ext cx="3412061" cy="3030583"/>
          </a:xfrm>
          <a:prstGeom prst="rect">
            <a:avLst/>
          </a:prstGeom>
        </p:spPr>
      </p:pic>
    </p:spTree>
    <p:extLst>
      <p:ext uri="{BB962C8B-B14F-4D97-AF65-F5344CB8AC3E}">
        <p14:creationId xmlns:p14="http://schemas.microsoft.com/office/powerpoint/2010/main" val="2659660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otham Book" pitchFamily="50" charset="0"/>
                <a:cs typeface="Gotham Book" pitchFamily="50" charset="0"/>
              </a:rPr>
              <a:t>The How</a:t>
            </a:r>
            <a:br>
              <a:rPr lang="en-US" dirty="0">
                <a:latin typeface="Gotham Book" pitchFamily="50" charset="0"/>
                <a:cs typeface="Gotham Book" pitchFamily="50" charset="0"/>
              </a:rPr>
            </a:br>
            <a:r>
              <a:rPr lang="en-US" sz="2400" dirty="0">
                <a:latin typeface="Gotham Book" pitchFamily="50" charset="0"/>
                <a:cs typeface="Gotham Book" pitchFamily="50" charset="0"/>
              </a:rPr>
              <a:t>The process behind the counts</a:t>
            </a:r>
            <a:endParaRPr lang="en-US" dirty="0">
              <a:latin typeface="Gotham Book" pitchFamily="50" charset="0"/>
              <a:cs typeface="Gotham Book" pitchFamily="50" charset="0"/>
            </a:endParaRPr>
          </a:p>
        </p:txBody>
      </p:sp>
      <p:sp>
        <p:nvSpPr>
          <p:cNvPr id="3" name="Content Placeholder 2"/>
          <p:cNvSpPr>
            <a:spLocks noGrp="1"/>
          </p:cNvSpPr>
          <p:nvPr>
            <p:ph idx="1"/>
          </p:nvPr>
        </p:nvSpPr>
        <p:spPr>
          <a:xfrm>
            <a:off x="609600" y="1320754"/>
            <a:ext cx="8763000" cy="6299246"/>
          </a:xfrm>
        </p:spPr>
        <p:txBody>
          <a:bodyPr>
            <a:normAutofit/>
          </a:bodyPr>
          <a:lstStyle/>
          <a:p>
            <a:pPr marL="0" indent="0">
              <a:buNone/>
            </a:pPr>
            <a:r>
              <a:rPr lang="en-US" sz="2800" u="sng" spc="71" dirty="0">
                <a:solidFill>
                  <a:schemeClr val="tx1">
                    <a:lumMod val="85000"/>
                    <a:lumOff val="15000"/>
                  </a:schemeClr>
                </a:solidFill>
                <a:ea typeface="Open Sans" panose="020B0606030504020204" pitchFamily="34" charset="0"/>
                <a:cs typeface="Open Sans" panose="020B0606030504020204" pitchFamily="34" charset="0"/>
              </a:rPr>
              <a:t>Automated Counts</a:t>
            </a:r>
          </a:p>
          <a:p>
            <a:pPr marL="0" indent="0">
              <a:buNone/>
            </a:pPr>
            <a:endParaRPr lang="en-US" sz="2400" u="sng" spc="71" dirty="0">
              <a:solidFill>
                <a:schemeClr val="tx1">
                  <a:lumMod val="85000"/>
                  <a:lumOff val="15000"/>
                </a:schemeClr>
              </a:solidFill>
              <a:ea typeface="Open Sans" panose="020B0606030504020204" pitchFamily="34" charset="0"/>
              <a:cs typeface="Open Sans" panose="020B0606030504020204" pitchFamily="34" charset="0"/>
            </a:endParaRPr>
          </a:p>
          <a:p>
            <a:pPr marL="888876" indent="-489798">
              <a:buFont typeface="Wingdings" panose="05000000000000000000" pitchFamily="2" charset="2"/>
              <a:buChar char="v"/>
            </a:pPr>
            <a:r>
              <a:rPr lang="en-US" sz="2400" b="0" dirty="0">
                <a:solidFill>
                  <a:schemeClr val="bg2">
                    <a:lumMod val="50000"/>
                  </a:schemeClr>
                </a:solidFill>
                <a:ea typeface="Open Sans" panose="020B0606030504020204" pitchFamily="34" charset="0"/>
                <a:cs typeface="Open Sans" panose="020B0606030504020204" pitchFamily="34" charset="0"/>
              </a:rPr>
              <a:t>Cannot distinguish between cyclist and pedestrian and cannot count bikes on road</a:t>
            </a:r>
          </a:p>
          <a:p>
            <a:pPr marL="1222187" indent="-489798"/>
            <a:r>
              <a:rPr lang="en-US" sz="2400" b="0" dirty="0">
                <a:solidFill>
                  <a:schemeClr val="bg2">
                    <a:lumMod val="50000"/>
                  </a:schemeClr>
                </a:solidFill>
                <a:ea typeface="Open Sans" panose="020B0606030504020204" pitchFamily="34" charset="0"/>
                <a:cs typeface="Open Sans" panose="020B0606030504020204" pitchFamily="34" charset="0"/>
              </a:rPr>
              <a:t>Manual counts done at spot locations for B/P ratio</a:t>
            </a:r>
          </a:p>
          <a:p>
            <a:pPr lvl="1"/>
            <a:endParaRPr lang="en-US" sz="2400" dirty="0">
              <a:solidFill>
                <a:schemeClr val="bg2">
                  <a:lumMod val="50000"/>
                </a:schemeClr>
              </a:solidFill>
              <a:ea typeface="Open Sans" panose="020B0606030504020204" pitchFamily="34" charset="0"/>
              <a:cs typeface="Open Sans" panose="020B0606030504020204" pitchFamily="34" charset="0"/>
            </a:endParaRPr>
          </a:p>
          <a:p>
            <a:pPr marL="888876" indent="-489798">
              <a:buFont typeface="Wingdings" panose="05000000000000000000" pitchFamily="2" charset="2"/>
              <a:buChar char="v"/>
            </a:pPr>
            <a:r>
              <a:rPr lang="en-US" sz="2400" b="0" dirty="0">
                <a:solidFill>
                  <a:schemeClr val="bg2">
                    <a:lumMod val="50000"/>
                  </a:schemeClr>
                </a:solidFill>
                <a:ea typeface="Open Sans" panose="020B0606030504020204" pitchFamily="34" charset="0"/>
                <a:cs typeface="Open Sans" panose="020B0606030504020204" pitchFamily="34" charset="0"/>
              </a:rPr>
              <a:t>Minimal but some post-processing time</a:t>
            </a:r>
          </a:p>
          <a:p>
            <a:endParaRPr lang="en-US" sz="2400" dirty="0">
              <a:solidFill>
                <a:schemeClr val="bg2">
                  <a:lumMod val="50000"/>
                </a:schemeClr>
              </a:solidFill>
              <a:ea typeface="Open Sans" panose="020B0606030504020204" pitchFamily="34" charset="0"/>
              <a:cs typeface="Open Sans" panose="020B0606030504020204" pitchFamily="34" charset="0"/>
            </a:endParaRPr>
          </a:p>
          <a:p>
            <a:pPr>
              <a:buFont typeface="Wingdings" panose="05000000000000000000" pitchFamily="2" charset="2"/>
              <a:buChar char="§"/>
            </a:pPr>
            <a:endParaRPr lang="en-US" sz="2400" u="sng" spc="71" dirty="0">
              <a:solidFill>
                <a:schemeClr val="tx1">
                  <a:lumMod val="85000"/>
                  <a:lumOff val="15000"/>
                </a:schemeClr>
              </a:solidFill>
              <a:ea typeface="Open Sans" panose="020B0606030504020204" pitchFamily="34" charset="0"/>
              <a:cs typeface="Open Sans" panose="020B0606030504020204" pitchFamily="34" charset="0"/>
            </a:endParaRPr>
          </a:p>
          <a:p>
            <a:pPr>
              <a:buFont typeface="Wingdings" panose="05000000000000000000" pitchFamily="2" charset="2"/>
              <a:buChar char="§"/>
            </a:pPr>
            <a:endParaRPr lang="en-US"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2437" t="5363" r="18919" b="24591"/>
          <a:stretch/>
        </p:blipFill>
        <p:spPr bwMode="auto">
          <a:xfrm>
            <a:off x="9372601" y="4692221"/>
            <a:ext cx="5257800" cy="3537379"/>
          </a:xfrm>
          <a:prstGeom prst="rect">
            <a:avLst/>
          </a:prstGeom>
          <a:ln>
            <a:noFill/>
          </a:ln>
          <a:extLst>
            <a:ext uri="{53640926-AAD7-44D8-BBD7-CCE9431645EC}">
              <a14:shadowObscured xmlns:a14="http://schemas.microsoft.com/office/drawing/2010/main"/>
            </a:ext>
          </a:extLst>
        </p:spPr>
      </p:pic>
      <p:pic>
        <p:nvPicPr>
          <p:cNvPr id="9" name="Picture 8" descr="C:\Users\!fproulx\Desktop\KeyBridge.jpg"/>
          <p:cNvPicPr>
            <a:picLocks noChangeAspect="1"/>
          </p:cNvPicPr>
          <p:nvPr/>
        </p:nvPicPr>
        <p:blipFill rotWithShape="1">
          <a:blip r:embed="rId4" cstate="print">
            <a:extLst>
              <a:ext uri="{28A0092B-C50C-407E-A947-70E740481C1C}">
                <a14:useLocalDpi xmlns:a14="http://schemas.microsoft.com/office/drawing/2010/main" val="0"/>
              </a:ext>
            </a:extLst>
          </a:blip>
          <a:srcRect l="16898" t="7474" r="16898" b="13179"/>
          <a:stretch/>
        </p:blipFill>
        <p:spPr bwMode="auto">
          <a:xfrm>
            <a:off x="9372600" y="1146629"/>
            <a:ext cx="5257800" cy="341188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49569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otham Book" pitchFamily="50" charset="0"/>
                <a:cs typeface="Gotham Book" pitchFamily="50" charset="0"/>
              </a:rPr>
              <a:t>The How</a:t>
            </a:r>
            <a:br>
              <a:rPr lang="en-US" dirty="0">
                <a:latin typeface="Gotham Book" pitchFamily="50" charset="0"/>
                <a:cs typeface="Gotham Book" pitchFamily="50" charset="0"/>
              </a:rPr>
            </a:br>
            <a:r>
              <a:rPr lang="en-US" sz="2400" dirty="0">
                <a:latin typeface="Gotham Book" pitchFamily="50" charset="0"/>
                <a:cs typeface="Gotham Book" pitchFamily="50" charset="0"/>
              </a:rPr>
              <a:t>The process behind the counts</a:t>
            </a:r>
            <a:endParaRPr lang="en-US" dirty="0">
              <a:latin typeface="Gotham Book" pitchFamily="50" charset="0"/>
              <a:cs typeface="Gotham Book" pitchFamily="50" charset="0"/>
            </a:endParaRPr>
          </a:p>
        </p:txBody>
      </p:sp>
      <p:sp>
        <p:nvSpPr>
          <p:cNvPr id="3" name="Content Placeholder 2"/>
          <p:cNvSpPr>
            <a:spLocks noGrp="1"/>
          </p:cNvSpPr>
          <p:nvPr>
            <p:ph idx="1"/>
          </p:nvPr>
        </p:nvSpPr>
        <p:spPr/>
        <p:txBody>
          <a:bodyPr/>
          <a:lstStyle/>
          <a:p>
            <a:pPr>
              <a:buFont typeface="Wingdings" panose="05000000000000000000" pitchFamily="2" charset="2"/>
              <a:buChar char="§"/>
            </a:pPr>
            <a:endParaRPr lang="en-US" dirty="0"/>
          </a:p>
        </p:txBody>
      </p:sp>
      <p:sp>
        <p:nvSpPr>
          <p:cNvPr id="5" name="Rectangle 4"/>
          <p:cNvSpPr/>
          <p:nvPr/>
        </p:nvSpPr>
        <p:spPr>
          <a:xfrm>
            <a:off x="-2" y="2095290"/>
            <a:ext cx="14630403" cy="15623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a:endParaRPr lang="en-US"/>
          </a:p>
        </p:txBody>
      </p:sp>
      <p:sp>
        <p:nvSpPr>
          <p:cNvPr id="6" name="TextBox 5"/>
          <p:cNvSpPr txBox="1"/>
          <p:nvPr/>
        </p:nvSpPr>
        <p:spPr>
          <a:xfrm>
            <a:off x="1069258" y="2175884"/>
            <a:ext cx="6324318" cy="1235495"/>
          </a:xfrm>
          <a:prstGeom prst="rect">
            <a:avLst/>
          </a:prstGeom>
          <a:noFill/>
        </p:spPr>
        <p:txBody>
          <a:bodyPr wrap="square" lIns="65306" tIns="32653" rIns="65306" bIns="32653" rtlCol="0">
            <a:spAutoFit/>
          </a:bodyPr>
          <a:lstStyle/>
          <a:p>
            <a:r>
              <a:rPr lang="en-US" sz="3600" spc="71" dirty="0">
                <a:solidFill>
                  <a:schemeClr val="tx1">
                    <a:lumMod val="85000"/>
                    <a:lumOff val="15000"/>
                  </a:schemeClr>
                </a:solidFill>
                <a:ea typeface="Open Sans" panose="020B0606030504020204" pitchFamily="34" charset="0"/>
                <a:cs typeface="Open Sans" panose="020B0606030504020204" pitchFamily="34" charset="0"/>
              </a:rPr>
              <a:t>AUTOMATED COUNTS </a:t>
            </a:r>
          </a:p>
          <a:p>
            <a:r>
              <a:rPr lang="en-US" sz="2000" spc="71" dirty="0">
                <a:solidFill>
                  <a:schemeClr val="tx1">
                    <a:lumMod val="85000"/>
                    <a:lumOff val="15000"/>
                  </a:schemeClr>
                </a:solidFill>
                <a:ea typeface="Open Sans" panose="020B0606030504020204" pitchFamily="34" charset="0"/>
                <a:cs typeface="Open Sans" panose="020B0606030504020204" pitchFamily="34" charset="0"/>
              </a:rPr>
              <a:t>(IN PARTNERSHIP WITH METROPLAN ORLANDO)</a:t>
            </a:r>
          </a:p>
        </p:txBody>
      </p:sp>
      <p:cxnSp>
        <p:nvCxnSpPr>
          <p:cNvPr id="7" name="Straight Connector 6"/>
          <p:cNvCxnSpPr/>
          <p:nvPr/>
        </p:nvCxnSpPr>
        <p:spPr>
          <a:xfrm>
            <a:off x="1066800" y="2743200"/>
            <a:ext cx="5486400" cy="0"/>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10194" b="-134"/>
          <a:stretch/>
        </p:blipFill>
        <p:spPr>
          <a:xfrm>
            <a:off x="-78378" y="4058088"/>
            <a:ext cx="7267453" cy="4356462"/>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3576" y="4058088"/>
            <a:ext cx="7315200" cy="5619312"/>
          </a:xfrm>
          <a:prstGeom prst="rect">
            <a:avLst/>
          </a:prstGeom>
        </p:spPr>
      </p:pic>
      <p:sp>
        <p:nvSpPr>
          <p:cNvPr id="14" name="TextBox 13"/>
          <p:cNvSpPr txBox="1"/>
          <p:nvPr/>
        </p:nvSpPr>
        <p:spPr>
          <a:xfrm>
            <a:off x="8305800" y="2196482"/>
            <a:ext cx="6324600" cy="927718"/>
          </a:xfrm>
          <a:prstGeom prst="rect">
            <a:avLst/>
          </a:prstGeom>
          <a:noFill/>
        </p:spPr>
        <p:txBody>
          <a:bodyPr wrap="square" lIns="65306" tIns="32653" rIns="65306" bIns="32653" rtlCol="0">
            <a:spAutoFit/>
          </a:bodyPr>
          <a:lstStyle/>
          <a:p>
            <a:r>
              <a:rPr lang="en-US" sz="3600" spc="71" dirty="0">
                <a:solidFill>
                  <a:schemeClr val="tx1">
                    <a:lumMod val="85000"/>
                    <a:lumOff val="15000"/>
                  </a:schemeClr>
                </a:solidFill>
                <a:ea typeface="Open Sans" panose="020B0606030504020204" pitchFamily="34" charset="0"/>
                <a:cs typeface="Open Sans" panose="020B0606030504020204" pitchFamily="34" charset="0"/>
              </a:rPr>
              <a:t>MANUAL VIDEO COUNTS</a:t>
            </a:r>
          </a:p>
          <a:p>
            <a:r>
              <a:rPr lang="en-US" sz="2000" spc="71" dirty="0">
                <a:solidFill>
                  <a:schemeClr val="tx1">
                    <a:lumMod val="85000"/>
                    <a:lumOff val="15000"/>
                  </a:schemeClr>
                </a:solidFill>
                <a:ea typeface="Open Sans" panose="020B0606030504020204" pitchFamily="34" charset="0"/>
                <a:cs typeface="Open Sans" panose="020B0606030504020204" pitchFamily="34" charset="0"/>
              </a:rPr>
              <a:t>(FDOT)</a:t>
            </a:r>
            <a:endParaRPr lang="en-US" sz="3600" spc="71" dirty="0">
              <a:solidFill>
                <a:schemeClr val="tx1">
                  <a:lumMod val="85000"/>
                  <a:lumOff val="15000"/>
                </a:schemeClr>
              </a:solidFill>
              <a:ea typeface="Open Sans" panose="020B0606030504020204" pitchFamily="34" charset="0"/>
              <a:cs typeface="Open Sans" panose="020B0606030504020204" pitchFamily="34" charset="0"/>
            </a:endParaRPr>
          </a:p>
        </p:txBody>
      </p:sp>
      <p:cxnSp>
        <p:nvCxnSpPr>
          <p:cNvPr id="15" name="Straight Connector 14"/>
          <p:cNvCxnSpPr/>
          <p:nvPr/>
        </p:nvCxnSpPr>
        <p:spPr>
          <a:xfrm>
            <a:off x="8305800" y="2715232"/>
            <a:ext cx="6096000" cy="27968"/>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2726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otham Book" pitchFamily="50" charset="0"/>
                <a:cs typeface="Gotham Book" pitchFamily="50" charset="0"/>
              </a:rPr>
              <a:t>The How</a:t>
            </a:r>
            <a:br>
              <a:rPr lang="en-US" dirty="0">
                <a:latin typeface="Gotham Book" pitchFamily="50" charset="0"/>
                <a:cs typeface="Gotham Book" pitchFamily="50" charset="0"/>
              </a:rPr>
            </a:br>
            <a:r>
              <a:rPr lang="en-US" sz="2400" dirty="0">
                <a:latin typeface="Gotham Book" pitchFamily="50" charset="0"/>
                <a:cs typeface="Gotham Book" pitchFamily="50" charset="0"/>
              </a:rPr>
              <a:t>The process behind the counts</a:t>
            </a:r>
            <a:endParaRPr lang="en-US" dirty="0">
              <a:latin typeface="Gotham Book" pitchFamily="50" charset="0"/>
              <a:cs typeface="Gotham Book" pitchFamily="50" charset="0"/>
            </a:endParaRPr>
          </a:p>
        </p:txBody>
      </p:sp>
      <p:sp>
        <p:nvSpPr>
          <p:cNvPr id="3" name="Content Placeholder 2"/>
          <p:cNvSpPr>
            <a:spLocks noGrp="1"/>
          </p:cNvSpPr>
          <p:nvPr>
            <p:ph idx="1"/>
          </p:nvPr>
        </p:nvSpPr>
        <p:spPr>
          <a:xfrm>
            <a:off x="609600" y="1320754"/>
            <a:ext cx="8382000" cy="5918246"/>
          </a:xfrm>
        </p:spPr>
        <p:txBody>
          <a:bodyPr>
            <a:normAutofit fontScale="85000" lnSpcReduction="20000"/>
          </a:bodyPr>
          <a:lstStyle/>
          <a:p>
            <a:pPr marL="0" indent="0">
              <a:buNone/>
            </a:pPr>
            <a:r>
              <a:rPr lang="en-US" sz="2800" u="sng" spc="71" dirty="0">
                <a:solidFill>
                  <a:schemeClr val="tx1">
                    <a:lumMod val="85000"/>
                    <a:lumOff val="15000"/>
                  </a:schemeClr>
                </a:solidFill>
                <a:ea typeface="Open Sans" panose="020B0606030504020204" pitchFamily="34" charset="0"/>
                <a:cs typeface="Open Sans" panose="020B0606030504020204" pitchFamily="34" charset="0"/>
              </a:rPr>
              <a:t>Manual Video Counts</a:t>
            </a:r>
          </a:p>
          <a:p>
            <a:pPr marL="0" indent="0">
              <a:buNone/>
            </a:pPr>
            <a:endParaRPr lang="en-US" sz="2400" u="sng" spc="71" dirty="0">
              <a:solidFill>
                <a:schemeClr val="tx1">
                  <a:lumMod val="85000"/>
                  <a:lumOff val="15000"/>
                </a:schemeClr>
              </a:solidFill>
              <a:ea typeface="Open Sans" panose="020B0606030504020204" pitchFamily="34" charset="0"/>
              <a:cs typeface="Open Sans" panose="020B0606030504020204" pitchFamily="34" charset="0"/>
            </a:endParaRPr>
          </a:p>
          <a:p>
            <a:pPr marL="888876" indent="-489798">
              <a:buFont typeface="Wingdings" panose="05000000000000000000" pitchFamily="2" charset="2"/>
              <a:buChar char="v"/>
            </a:pPr>
            <a:r>
              <a:rPr lang="en-US" sz="2600" b="0" dirty="0">
                <a:solidFill>
                  <a:schemeClr val="bg2">
                    <a:lumMod val="50000"/>
                  </a:schemeClr>
                </a:solidFill>
                <a:ea typeface="Open Sans" panose="020B0606030504020204" pitchFamily="34" charset="0"/>
                <a:cs typeface="Open Sans" panose="020B0606030504020204" pitchFamily="34" charset="0"/>
              </a:rPr>
              <a:t>Third year of the program (2016)</a:t>
            </a:r>
          </a:p>
          <a:p>
            <a:pPr marL="399078" indent="0">
              <a:buNone/>
            </a:pPr>
            <a:endParaRPr lang="en-US" sz="2600" b="0" dirty="0">
              <a:solidFill>
                <a:schemeClr val="bg2">
                  <a:lumMod val="50000"/>
                </a:schemeClr>
              </a:solidFill>
              <a:ea typeface="Open Sans" panose="020B0606030504020204" pitchFamily="34" charset="0"/>
              <a:cs typeface="Open Sans" panose="020B0606030504020204" pitchFamily="34" charset="0"/>
            </a:endParaRPr>
          </a:p>
          <a:p>
            <a:pPr marL="888876" indent="-489798">
              <a:buFont typeface="Wingdings" panose="05000000000000000000" pitchFamily="2" charset="2"/>
              <a:buChar char="v"/>
            </a:pPr>
            <a:r>
              <a:rPr lang="en-US" sz="2600" b="0" dirty="0">
                <a:solidFill>
                  <a:schemeClr val="bg2">
                    <a:lumMod val="50000"/>
                  </a:schemeClr>
                </a:solidFill>
                <a:ea typeface="Open Sans" panose="020B0606030504020204" pitchFamily="34" charset="0"/>
                <a:cs typeface="Open Sans" panose="020B0606030504020204" pitchFamily="34" charset="0"/>
              </a:rPr>
              <a:t>Video cameras set up at 10-15 locations around the District each year</a:t>
            </a:r>
          </a:p>
          <a:p>
            <a:pPr marL="399078" indent="0">
              <a:buNone/>
            </a:pPr>
            <a:endParaRPr lang="en-US" sz="2600" b="0" dirty="0">
              <a:solidFill>
                <a:schemeClr val="bg2">
                  <a:lumMod val="50000"/>
                </a:schemeClr>
              </a:solidFill>
              <a:ea typeface="Open Sans" panose="020B0606030504020204" pitchFamily="34" charset="0"/>
              <a:cs typeface="Open Sans" panose="020B0606030504020204" pitchFamily="34" charset="0"/>
            </a:endParaRPr>
          </a:p>
          <a:p>
            <a:pPr marL="888876" indent="-489798">
              <a:buFont typeface="Wingdings" panose="05000000000000000000" pitchFamily="2" charset="2"/>
              <a:buChar char="v"/>
            </a:pPr>
            <a:r>
              <a:rPr lang="en-US" sz="2800" b="0" dirty="0">
                <a:solidFill>
                  <a:schemeClr val="bg2">
                    <a:lumMod val="50000"/>
                  </a:schemeClr>
                </a:solidFill>
                <a:ea typeface="Open Sans" panose="020B0606030504020204" pitchFamily="34" charset="0"/>
                <a:cs typeface="Open Sans" panose="020B0606030504020204" pitchFamily="34" charset="0"/>
              </a:rPr>
              <a:t>Obtained more detailed information on the cyclist and pedestrian activity at intersections around the region.</a:t>
            </a:r>
          </a:p>
          <a:p>
            <a:pPr marL="399078" indent="0">
              <a:buNone/>
            </a:pPr>
            <a:endParaRPr lang="en-US" sz="2600" b="0" dirty="0">
              <a:solidFill>
                <a:schemeClr val="bg2">
                  <a:lumMod val="50000"/>
                </a:schemeClr>
              </a:solidFill>
              <a:ea typeface="Open Sans" panose="020B0606030504020204" pitchFamily="34" charset="0"/>
              <a:cs typeface="Open Sans" panose="020B0606030504020204" pitchFamily="34" charset="0"/>
            </a:endParaRPr>
          </a:p>
          <a:p>
            <a:pPr marL="888876" indent="-489798">
              <a:buFont typeface="Wingdings" panose="05000000000000000000" pitchFamily="2" charset="2"/>
              <a:buChar char="v"/>
            </a:pPr>
            <a:r>
              <a:rPr lang="en-US" sz="2600" b="0" dirty="0">
                <a:solidFill>
                  <a:schemeClr val="bg2">
                    <a:lumMod val="50000"/>
                  </a:schemeClr>
                </a:solidFill>
                <a:ea typeface="Open Sans" panose="020B0606030504020204" pitchFamily="34" charset="0"/>
                <a:cs typeface="Open Sans" panose="020B0606030504020204" pitchFamily="34" charset="0"/>
              </a:rPr>
              <a:t>Annual report on daily and hourly averages and intersection turning movements for each mode.</a:t>
            </a:r>
          </a:p>
          <a:p>
            <a:pPr marL="888876" indent="-489798">
              <a:buFont typeface="Wingdings" panose="05000000000000000000" pitchFamily="2" charset="2"/>
              <a:buChar char="v"/>
            </a:pPr>
            <a:endParaRPr lang="en-US" sz="2600" b="0" dirty="0">
              <a:solidFill>
                <a:schemeClr val="bg2">
                  <a:lumMod val="50000"/>
                </a:schemeClr>
              </a:solidFill>
              <a:ea typeface="Open Sans" panose="020B0606030504020204" pitchFamily="34" charset="0"/>
              <a:cs typeface="Open Sans" panose="020B0606030504020204" pitchFamily="34" charset="0"/>
            </a:endParaRPr>
          </a:p>
          <a:p>
            <a:pPr marL="888876" indent="-489798">
              <a:buFont typeface="Wingdings" panose="05000000000000000000" pitchFamily="2" charset="2"/>
              <a:buChar char="v"/>
            </a:pPr>
            <a:r>
              <a:rPr lang="en-US" sz="2600" b="0" dirty="0">
                <a:solidFill>
                  <a:schemeClr val="bg2">
                    <a:lumMod val="50000"/>
                  </a:schemeClr>
                </a:solidFill>
                <a:ea typeface="Open Sans" panose="020B0606030504020204" pitchFamily="34" charset="0"/>
                <a:cs typeface="Open Sans" panose="020B0606030504020204" pitchFamily="34" charset="0"/>
              </a:rPr>
              <a:t>Reported to National Bicycle-Pedestrian Documentation Project (NBPDP)</a:t>
            </a:r>
          </a:p>
          <a:p>
            <a:endParaRPr lang="en-US" sz="2400" dirty="0">
              <a:solidFill>
                <a:schemeClr val="bg2">
                  <a:lumMod val="50000"/>
                </a:schemeClr>
              </a:solidFill>
              <a:ea typeface="Open Sans" panose="020B0606030504020204" pitchFamily="34" charset="0"/>
              <a:cs typeface="Open Sans" panose="020B0606030504020204" pitchFamily="34" charset="0"/>
            </a:endParaRPr>
          </a:p>
          <a:p>
            <a:pPr>
              <a:buFont typeface="Wingdings" panose="05000000000000000000" pitchFamily="2" charset="2"/>
              <a:buChar char="§"/>
            </a:pPr>
            <a:endParaRPr lang="en-US" sz="2400" u="sng" spc="71" dirty="0">
              <a:solidFill>
                <a:schemeClr val="tx1">
                  <a:lumMod val="85000"/>
                  <a:lumOff val="15000"/>
                </a:schemeClr>
              </a:solidFill>
              <a:ea typeface="Open Sans" panose="020B0606030504020204" pitchFamily="34" charset="0"/>
              <a:cs typeface="Open Sans" panose="020B0606030504020204" pitchFamily="34" charset="0"/>
            </a:endParaRPr>
          </a:p>
          <a:p>
            <a:pPr>
              <a:buFont typeface="Wingdings" panose="05000000000000000000" pitchFamily="2" charset="2"/>
              <a:buChar char="§"/>
            </a:pP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2664" y="1"/>
            <a:ext cx="5387914" cy="408327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2664" y="4256988"/>
            <a:ext cx="5426014" cy="4123265"/>
          </a:xfrm>
          <a:prstGeom prst="rect">
            <a:avLst/>
          </a:prstGeom>
        </p:spPr>
      </p:pic>
    </p:spTree>
    <p:extLst>
      <p:ext uri="{BB962C8B-B14F-4D97-AF65-F5344CB8AC3E}">
        <p14:creationId xmlns:p14="http://schemas.microsoft.com/office/powerpoint/2010/main" val="1843633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otham Book" pitchFamily="50" charset="0"/>
                <a:cs typeface="Gotham Book" pitchFamily="50" charset="0"/>
              </a:rPr>
              <a:t>The How</a:t>
            </a:r>
            <a:br>
              <a:rPr lang="en-US" dirty="0">
                <a:latin typeface="Gotham Book" pitchFamily="50" charset="0"/>
                <a:cs typeface="Gotham Book" pitchFamily="50" charset="0"/>
              </a:rPr>
            </a:br>
            <a:r>
              <a:rPr lang="en-US" sz="2400" dirty="0">
                <a:latin typeface="Gotham Book" pitchFamily="50" charset="0"/>
                <a:cs typeface="Gotham Book" pitchFamily="50" charset="0"/>
              </a:rPr>
              <a:t>The process behind the counts</a:t>
            </a:r>
            <a:endParaRPr lang="en-US" dirty="0">
              <a:latin typeface="Gotham Book" pitchFamily="50" charset="0"/>
              <a:cs typeface="Gotham Book" pitchFamily="50" charset="0"/>
            </a:endParaRPr>
          </a:p>
        </p:txBody>
      </p:sp>
      <p:sp>
        <p:nvSpPr>
          <p:cNvPr id="3" name="Content Placeholder 2"/>
          <p:cNvSpPr>
            <a:spLocks noGrp="1"/>
          </p:cNvSpPr>
          <p:nvPr>
            <p:ph idx="1"/>
          </p:nvPr>
        </p:nvSpPr>
        <p:spPr>
          <a:xfrm>
            <a:off x="609600" y="1320754"/>
            <a:ext cx="8382000" cy="6299246"/>
          </a:xfrm>
        </p:spPr>
        <p:txBody>
          <a:bodyPr>
            <a:normAutofit/>
          </a:bodyPr>
          <a:lstStyle/>
          <a:p>
            <a:pPr marL="0" indent="0">
              <a:buNone/>
            </a:pPr>
            <a:r>
              <a:rPr lang="en-US" sz="2800" u="sng" spc="71" dirty="0">
                <a:solidFill>
                  <a:schemeClr val="tx1">
                    <a:lumMod val="85000"/>
                    <a:lumOff val="15000"/>
                  </a:schemeClr>
                </a:solidFill>
                <a:ea typeface="Open Sans" panose="020B0606030504020204" pitchFamily="34" charset="0"/>
                <a:cs typeface="Open Sans" panose="020B0606030504020204" pitchFamily="34" charset="0"/>
              </a:rPr>
              <a:t>Manual Video Counts</a:t>
            </a:r>
          </a:p>
          <a:p>
            <a:pPr marL="888876" indent="-489798">
              <a:buFont typeface="Wingdings" panose="05000000000000000000" pitchFamily="2" charset="2"/>
              <a:buChar char="v"/>
            </a:pPr>
            <a:endParaRPr lang="en-US" sz="2600" b="0" dirty="0">
              <a:solidFill>
                <a:schemeClr val="bg2">
                  <a:lumMod val="50000"/>
                </a:schemeClr>
              </a:solidFill>
              <a:ea typeface="Open Sans" panose="020B0606030504020204" pitchFamily="34" charset="0"/>
              <a:cs typeface="Open Sans" panose="020B0606030504020204" pitchFamily="34" charset="0"/>
            </a:endParaRPr>
          </a:p>
          <a:p>
            <a:pPr marL="888876" indent="-489798">
              <a:buFont typeface="Wingdings" panose="05000000000000000000" pitchFamily="2" charset="2"/>
              <a:buChar char="v"/>
            </a:pPr>
            <a:r>
              <a:rPr lang="en-US" sz="2600" b="0" dirty="0">
                <a:solidFill>
                  <a:schemeClr val="bg2">
                    <a:lumMod val="50000"/>
                  </a:schemeClr>
                </a:solidFill>
                <a:ea typeface="Open Sans" panose="020B0606030504020204" pitchFamily="34" charset="0"/>
                <a:cs typeface="Open Sans" panose="020B0606030504020204" pitchFamily="34" charset="0"/>
              </a:rPr>
              <a:t>Results</a:t>
            </a:r>
          </a:p>
          <a:p>
            <a:pPr marL="1142863" lvl="1" indent="-489798">
              <a:buFont typeface="Wingdings" panose="05000000000000000000" pitchFamily="2" charset="2"/>
              <a:buChar char="v"/>
            </a:pPr>
            <a:r>
              <a:rPr lang="en-US" dirty="0">
                <a:solidFill>
                  <a:schemeClr val="bg2">
                    <a:lumMod val="50000"/>
                  </a:schemeClr>
                </a:solidFill>
                <a:ea typeface="Open Sans" panose="020B0606030504020204" pitchFamily="34" charset="0"/>
                <a:cs typeface="Open Sans" panose="020B0606030504020204" pitchFamily="34" charset="0"/>
              </a:rPr>
              <a:t>Three years of detailed information on behavior of 26,000 pedestrians and 9,000 cyclists across 28 locations in District Five</a:t>
            </a:r>
          </a:p>
          <a:p>
            <a:pPr marL="1142863" lvl="1" indent="-489798">
              <a:buFont typeface="Wingdings" panose="05000000000000000000" pitchFamily="2" charset="2"/>
              <a:buChar char="v"/>
            </a:pPr>
            <a:r>
              <a:rPr lang="en-US" dirty="0">
                <a:solidFill>
                  <a:schemeClr val="bg2">
                    <a:lumMod val="50000"/>
                  </a:schemeClr>
                </a:solidFill>
                <a:ea typeface="Open Sans" panose="020B0606030504020204" pitchFamily="34" charset="0"/>
                <a:cs typeface="Open Sans" panose="020B0606030504020204" pitchFamily="34" charset="0"/>
              </a:rPr>
              <a:t>Information to address bicycle and pedestrian misconceptions in Central Florida</a:t>
            </a:r>
          </a:p>
          <a:p>
            <a:pPr marL="1142863" lvl="1" indent="-489798">
              <a:buFont typeface="Wingdings" panose="05000000000000000000" pitchFamily="2" charset="2"/>
              <a:buChar char="v"/>
            </a:pPr>
            <a:r>
              <a:rPr lang="en-US" dirty="0">
                <a:solidFill>
                  <a:schemeClr val="bg2">
                    <a:lumMod val="50000"/>
                  </a:schemeClr>
                </a:solidFill>
                <a:ea typeface="Open Sans" panose="020B0606030504020204" pitchFamily="34" charset="0"/>
                <a:cs typeface="Open Sans" panose="020B0606030504020204" pitchFamily="34" charset="0"/>
              </a:rPr>
              <a:t>Although there are harsh pedestrian conditions in the region, people still need to get around on foot, </a:t>
            </a:r>
            <a:r>
              <a:rPr lang="en-US" b="1" dirty="0">
                <a:solidFill>
                  <a:schemeClr val="bg2">
                    <a:lumMod val="50000"/>
                  </a:schemeClr>
                </a:solidFill>
                <a:ea typeface="Open Sans" panose="020B0606030504020204" pitchFamily="34" charset="0"/>
                <a:cs typeface="Open Sans" panose="020B0606030504020204" pitchFamily="34" charset="0"/>
              </a:rPr>
              <a:t>AND THEY ARE DOING SO</a:t>
            </a:r>
          </a:p>
          <a:p>
            <a:endParaRPr lang="en-US" sz="2400" dirty="0">
              <a:solidFill>
                <a:schemeClr val="bg2">
                  <a:lumMod val="50000"/>
                </a:schemeClr>
              </a:solidFill>
              <a:ea typeface="Open Sans" panose="020B0606030504020204" pitchFamily="34" charset="0"/>
              <a:cs typeface="Open Sans" panose="020B0606030504020204" pitchFamily="34" charset="0"/>
            </a:endParaRPr>
          </a:p>
          <a:p>
            <a:pPr>
              <a:buFont typeface="Wingdings" panose="05000000000000000000" pitchFamily="2" charset="2"/>
              <a:buChar char="§"/>
            </a:pPr>
            <a:endParaRPr lang="en-US" sz="2400" u="sng" spc="71" dirty="0">
              <a:solidFill>
                <a:schemeClr val="tx1">
                  <a:lumMod val="85000"/>
                  <a:lumOff val="15000"/>
                </a:schemeClr>
              </a:solidFill>
              <a:ea typeface="Open Sans" panose="020B0606030504020204" pitchFamily="34" charset="0"/>
              <a:cs typeface="Open Sans" panose="020B0606030504020204" pitchFamily="34" charset="0"/>
            </a:endParaRPr>
          </a:p>
          <a:p>
            <a:pPr>
              <a:buFont typeface="Wingdings" panose="05000000000000000000" pitchFamily="2" charset="2"/>
              <a:buChar char="§"/>
            </a:pPr>
            <a:endParaRPr lang="en-US" dirty="0"/>
          </a:p>
        </p:txBody>
      </p:sp>
      <p:graphicFrame>
        <p:nvGraphicFramePr>
          <p:cNvPr id="9" name="Chart 8"/>
          <p:cNvGraphicFramePr>
            <a:graphicFrameLocks/>
          </p:cNvGraphicFramePr>
          <p:nvPr>
            <p:extLst>
              <p:ext uri="{D42A27DB-BD31-4B8C-83A1-F6EECF244321}">
                <p14:modId xmlns:p14="http://schemas.microsoft.com/office/powerpoint/2010/main" val="42713078"/>
              </p:ext>
            </p:extLst>
          </p:nvPr>
        </p:nvGraphicFramePr>
        <p:xfrm>
          <a:off x="21076" y="5539316"/>
          <a:ext cx="8665723" cy="2690284"/>
        </p:xfrm>
        <a:graphic>
          <a:graphicData uri="http://schemas.openxmlformats.org/drawingml/2006/chart">
            <c:chart xmlns:c="http://schemas.openxmlformats.org/drawingml/2006/chart" xmlns:r="http://schemas.openxmlformats.org/officeDocument/2006/relationships" r:id="rId3"/>
          </a:graphicData>
        </a:graphic>
      </p:graphicFrame>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409" t="5721" r="7191" b="2092"/>
          <a:stretch/>
        </p:blipFill>
        <p:spPr bwMode="auto">
          <a:xfrm>
            <a:off x="8915400" y="1219200"/>
            <a:ext cx="5715000" cy="5380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3379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Connector 30"/>
          <p:cNvCxnSpPr/>
          <p:nvPr/>
        </p:nvCxnSpPr>
        <p:spPr>
          <a:xfrm>
            <a:off x="2441665" y="2881835"/>
            <a:ext cx="0" cy="855386"/>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901435" y="3011377"/>
            <a:ext cx="318064" cy="789219"/>
          </a:xfrm>
          <a:prstGeom prst="rect">
            <a:avLst/>
          </a:prstGeom>
          <a:noFill/>
        </p:spPr>
        <p:txBody>
          <a:bodyPr wrap="square" lIns="65306" tIns="32653" rIns="65306" bIns="32653" rtlCol="0">
            <a:spAutoFit/>
          </a:bodyPr>
          <a:lstStyle/>
          <a:p>
            <a:r>
              <a:rPr lang="tr-TR" sz="4700" spc="71" dirty="0">
                <a:solidFill>
                  <a:srgbClr val="002F50"/>
                </a:solidFill>
                <a:latin typeface="Gotham Book" pitchFamily="50" charset="0"/>
                <a:ea typeface="Open Sans" panose="020B0606030504020204" pitchFamily="34" charset="0"/>
                <a:cs typeface="Gotham Book" pitchFamily="50" charset="0"/>
              </a:rPr>
              <a:t>1</a:t>
            </a:r>
            <a:endParaRPr lang="en-US" sz="4700" spc="71" dirty="0">
              <a:solidFill>
                <a:srgbClr val="002F50"/>
              </a:solidFill>
              <a:latin typeface="Gotham Book" pitchFamily="50" charset="0"/>
              <a:ea typeface="Open Sans" panose="020B0606030504020204" pitchFamily="34" charset="0"/>
              <a:cs typeface="Gotham Book" pitchFamily="50" charset="0"/>
            </a:endParaRPr>
          </a:p>
        </p:txBody>
      </p:sp>
      <p:cxnSp>
        <p:nvCxnSpPr>
          <p:cNvPr id="40" name="Straight Connector 39"/>
          <p:cNvCxnSpPr/>
          <p:nvPr/>
        </p:nvCxnSpPr>
        <p:spPr>
          <a:xfrm>
            <a:off x="2441665" y="4687830"/>
            <a:ext cx="0" cy="855386"/>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1901435" y="4817372"/>
            <a:ext cx="318064" cy="789219"/>
          </a:xfrm>
          <a:prstGeom prst="rect">
            <a:avLst/>
          </a:prstGeom>
          <a:noFill/>
        </p:spPr>
        <p:txBody>
          <a:bodyPr wrap="square" lIns="65306" tIns="32653" rIns="65306" bIns="32653" rtlCol="0">
            <a:spAutoFit/>
          </a:bodyPr>
          <a:lstStyle/>
          <a:p>
            <a:r>
              <a:rPr lang="tr-TR" sz="4700" spc="71" dirty="0">
                <a:solidFill>
                  <a:srgbClr val="002F50"/>
                </a:solidFill>
                <a:latin typeface="Gotham Book" pitchFamily="50" charset="0"/>
                <a:ea typeface="Open Sans" panose="020B0606030504020204" pitchFamily="34" charset="0"/>
                <a:cs typeface="Gotham Book" pitchFamily="50" charset="0"/>
              </a:rPr>
              <a:t>2</a:t>
            </a:r>
            <a:endParaRPr lang="en-US" sz="4700" spc="71" dirty="0">
              <a:solidFill>
                <a:srgbClr val="002F50"/>
              </a:solidFill>
              <a:latin typeface="Gotham Book" pitchFamily="50" charset="0"/>
              <a:ea typeface="Open Sans" panose="020B0606030504020204" pitchFamily="34" charset="0"/>
              <a:cs typeface="Gotham Book" pitchFamily="50" charset="0"/>
            </a:endParaRPr>
          </a:p>
        </p:txBody>
      </p:sp>
      <p:cxnSp>
        <p:nvCxnSpPr>
          <p:cNvPr id="43" name="Straight Connector 42"/>
          <p:cNvCxnSpPr/>
          <p:nvPr/>
        </p:nvCxnSpPr>
        <p:spPr>
          <a:xfrm>
            <a:off x="8527621" y="2891239"/>
            <a:ext cx="0" cy="855386"/>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7987391" y="3020781"/>
            <a:ext cx="318064" cy="789219"/>
          </a:xfrm>
          <a:prstGeom prst="rect">
            <a:avLst/>
          </a:prstGeom>
          <a:noFill/>
        </p:spPr>
        <p:txBody>
          <a:bodyPr wrap="square" lIns="65306" tIns="32653" rIns="65306" bIns="32653" rtlCol="0">
            <a:spAutoFit/>
          </a:bodyPr>
          <a:lstStyle/>
          <a:p>
            <a:r>
              <a:rPr lang="tr-TR" sz="4700" spc="71" dirty="0">
                <a:solidFill>
                  <a:srgbClr val="002F50"/>
                </a:solidFill>
                <a:latin typeface="Gotham Book" pitchFamily="50" charset="0"/>
                <a:ea typeface="Open Sans" panose="020B0606030504020204" pitchFamily="34" charset="0"/>
                <a:cs typeface="Gotham Book" pitchFamily="50" charset="0"/>
              </a:rPr>
              <a:t>3</a:t>
            </a:r>
            <a:endParaRPr lang="en-US" sz="4700" spc="71" dirty="0">
              <a:solidFill>
                <a:srgbClr val="002F50"/>
              </a:solidFill>
              <a:latin typeface="Gotham Book" pitchFamily="50" charset="0"/>
              <a:ea typeface="Open Sans" panose="020B0606030504020204" pitchFamily="34" charset="0"/>
              <a:cs typeface="Gotham Book" pitchFamily="50" charset="0"/>
            </a:endParaRPr>
          </a:p>
        </p:txBody>
      </p:sp>
      <p:cxnSp>
        <p:nvCxnSpPr>
          <p:cNvPr id="49" name="Straight Connector 48"/>
          <p:cNvCxnSpPr/>
          <p:nvPr/>
        </p:nvCxnSpPr>
        <p:spPr>
          <a:xfrm>
            <a:off x="8508571" y="4684451"/>
            <a:ext cx="0" cy="855386"/>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7968341" y="4813993"/>
            <a:ext cx="318064" cy="789219"/>
          </a:xfrm>
          <a:prstGeom prst="rect">
            <a:avLst/>
          </a:prstGeom>
          <a:noFill/>
        </p:spPr>
        <p:txBody>
          <a:bodyPr wrap="square" lIns="65306" tIns="32653" rIns="65306" bIns="32653" rtlCol="0">
            <a:spAutoFit/>
          </a:bodyPr>
          <a:lstStyle/>
          <a:p>
            <a:r>
              <a:rPr lang="en-US" sz="4700" spc="71" dirty="0">
                <a:solidFill>
                  <a:srgbClr val="002F50"/>
                </a:solidFill>
                <a:latin typeface="Gotham Book" pitchFamily="50" charset="0"/>
                <a:ea typeface="Open Sans" panose="020B0606030504020204" pitchFamily="34" charset="0"/>
                <a:cs typeface="Gotham Book" pitchFamily="50" charset="0"/>
              </a:rPr>
              <a:t>4</a:t>
            </a:r>
          </a:p>
        </p:txBody>
      </p:sp>
      <p:sp>
        <p:nvSpPr>
          <p:cNvPr id="28" name="Rectangle 27"/>
          <p:cNvSpPr/>
          <p:nvPr/>
        </p:nvSpPr>
        <p:spPr>
          <a:xfrm>
            <a:off x="2663833" y="2514600"/>
            <a:ext cx="5171774" cy="1635604"/>
          </a:xfrm>
          <a:prstGeom prst="rect">
            <a:avLst/>
          </a:prstGeom>
        </p:spPr>
        <p:txBody>
          <a:bodyPr wrap="square" lIns="65306" tIns="32653" rIns="65306" bIns="32653">
            <a:spAutoFit/>
          </a:bodyPr>
          <a:lstStyle/>
          <a:p>
            <a:r>
              <a:rPr lang="en-US" sz="3400" dirty="0">
                <a:solidFill>
                  <a:srgbClr val="002F50"/>
                </a:solidFill>
                <a:latin typeface="Gotham Book" pitchFamily="50" charset="0"/>
                <a:ea typeface="Open Sans" panose="020B0606030504020204" pitchFamily="34" charset="0"/>
                <a:cs typeface="Gotham Book" pitchFamily="50" charset="0"/>
              </a:rPr>
              <a:t>THE “WHY”</a:t>
            </a:r>
          </a:p>
          <a:p>
            <a:r>
              <a:rPr lang="en-US" sz="3400" dirty="0">
                <a:solidFill>
                  <a:srgbClr val="002F50"/>
                </a:solidFill>
                <a:latin typeface="Gotham Book" pitchFamily="50" charset="0"/>
                <a:ea typeface="Open Sans" panose="020B0606030504020204" pitchFamily="34" charset="0"/>
                <a:cs typeface="Gotham Book" pitchFamily="50" charset="0"/>
              </a:rPr>
              <a:t>PURPOSE BEHIND THE COUNTS</a:t>
            </a:r>
            <a:endParaRPr lang="tr-TR" sz="3400" dirty="0">
              <a:solidFill>
                <a:srgbClr val="002F50"/>
              </a:solidFill>
              <a:latin typeface="Gotham Book" pitchFamily="50" charset="0"/>
              <a:ea typeface="Open Sans" panose="020B0606030504020204" pitchFamily="34" charset="0"/>
              <a:cs typeface="Gotham Book" pitchFamily="50" charset="0"/>
            </a:endParaRPr>
          </a:p>
        </p:txBody>
      </p:sp>
      <p:sp>
        <p:nvSpPr>
          <p:cNvPr id="29" name="Rectangle 28"/>
          <p:cNvSpPr/>
          <p:nvPr/>
        </p:nvSpPr>
        <p:spPr>
          <a:xfrm>
            <a:off x="2663834" y="4294230"/>
            <a:ext cx="5080333" cy="1635604"/>
          </a:xfrm>
          <a:prstGeom prst="rect">
            <a:avLst/>
          </a:prstGeom>
        </p:spPr>
        <p:txBody>
          <a:bodyPr wrap="square" lIns="65306" tIns="32653" rIns="65306" bIns="32653">
            <a:spAutoFit/>
          </a:bodyPr>
          <a:lstStyle/>
          <a:p>
            <a:r>
              <a:rPr lang="en-US" sz="3400" dirty="0">
                <a:solidFill>
                  <a:srgbClr val="002F50"/>
                </a:solidFill>
                <a:latin typeface="Gotham Book" pitchFamily="50" charset="0"/>
                <a:ea typeface="Open Sans" panose="020B0606030504020204" pitchFamily="34" charset="0"/>
                <a:cs typeface="Gotham Book" pitchFamily="50" charset="0"/>
              </a:rPr>
              <a:t>THE “HOW”</a:t>
            </a:r>
          </a:p>
          <a:p>
            <a:r>
              <a:rPr lang="en-US" sz="3400" dirty="0">
                <a:solidFill>
                  <a:srgbClr val="002F50"/>
                </a:solidFill>
                <a:latin typeface="Gotham Book" pitchFamily="50" charset="0"/>
                <a:ea typeface="Open Sans" panose="020B0606030504020204" pitchFamily="34" charset="0"/>
                <a:cs typeface="Gotham Book" pitchFamily="50" charset="0"/>
              </a:rPr>
              <a:t>PROCESS BEHIND THE COUNTS</a:t>
            </a:r>
          </a:p>
        </p:txBody>
      </p:sp>
      <p:sp>
        <p:nvSpPr>
          <p:cNvPr id="30" name="Rectangle 29"/>
          <p:cNvSpPr/>
          <p:nvPr/>
        </p:nvSpPr>
        <p:spPr>
          <a:xfrm>
            <a:off x="8749789" y="3020781"/>
            <a:ext cx="3869971" cy="589164"/>
          </a:xfrm>
          <a:prstGeom prst="rect">
            <a:avLst/>
          </a:prstGeom>
        </p:spPr>
        <p:txBody>
          <a:bodyPr wrap="square" lIns="65306" tIns="32653" rIns="65306" bIns="32653">
            <a:spAutoFit/>
          </a:bodyPr>
          <a:lstStyle/>
          <a:p>
            <a:r>
              <a:rPr lang="en-US" sz="3400" dirty="0">
                <a:solidFill>
                  <a:srgbClr val="002F50"/>
                </a:solidFill>
                <a:latin typeface="Gotham Book" pitchFamily="50" charset="0"/>
                <a:ea typeface="Open Sans" panose="020B0606030504020204" pitchFamily="34" charset="0"/>
                <a:cs typeface="Gotham Book" pitchFamily="50" charset="0"/>
              </a:rPr>
              <a:t>WHAT NOW?</a:t>
            </a:r>
            <a:endParaRPr lang="tr-TR" sz="3400" dirty="0">
              <a:solidFill>
                <a:srgbClr val="002F50"/>
              </a:solidFill>
              <a:latin typeface="Gotham Book" pitchFamily="50" charset="0"/>
              <a:ea typeface="Open Sans" panose="020B0606030504020204" pitchFamily="34" charset="0"/>
              <a:cs typeface="Gotham Book" pitchFamily="50" charset="0"/>
            </a:endParaRPr>
          </a:p>
        </p:txBody>
      </p:sp>
      <p:sp>
        <p:nvSpPr>
          <p:cNvPr id="36" name="Rectangle 35"/>
          <p:cNvSpPr/>
          <p:nvPr/>
        </p:nvSpPr>
        <p:spPr>
          <a:xfrm>
            <a:off x="8761079" y="4307996"/>
            <a:ext cx="3869971" cy="1635604"/>
          </a:xfrm>
          <a:prstGeom prst="rect">
            <a:avLst/>
          </a:prstGeom>
        </p:spPr>
        <p:txBody>
          <a:bodyPr wrap="square" lIns="65306" tIns="32653" rIns="65306" bIns="32653">
            <a:spAutoFit/>
          </a:bodyPr>
          <a:lstStyle/>
          <a:p>
            <a:r>
              <a:rPr lang="en-US" sz="3400" dirty="0">
                <a:solidFill>
                  <a:srgbClr val="002F50"/>
                </a:solidFill>
                <a:latin typeface="Gotham Book" pitchFamily="50" charset="0"/>
                <a:ea typeface="Open Sans" panose="020B0606030504020204" pitchFamily="34" charset="0"/>
                <a:cs typeface="Gotham Book" pitchFamily="50" charset="0"/>
              </a:rPr>
              <a:t>TRAFFIC MONITORING GUIDE UPDATES</a:t>
            </a:r>
            <a:endParaRPr lang="tr-TR" sz="3400" dirty="0">
              <a:solidFill>
                <a:srgbClr val="002F50"/>
              </a:solidFill>
              <a:latin typeface="Gotham Book" pitchFamily="50" charset="0"/>
              <a:ea typeface="Open Sans" panose="020B0606030504020204" pitchFamily="34" charset="0"/>
              <a:cs typeface="Gotham Book" pitchFamily="50" charset="0"/>
            </a:endParaRPr>
          </a:p>
        </p:txBody>
      </p:sp>
      <p:sp>
        <p:nvSpPr>
          <p:cNvPr id="2" name="Title 1"/>
          <p:cNvSpPr>
            <a:spLocks noGrp="1"/>
          </p:cNvSpPr>
          <p:nvPr>
            <p:ph type="title"/>
          </p:nvPr>
        </p:nvSpPr>
        <p:spPr/>
        <p:txBody>
          <a:bodyPr/>
          <a:lstStyle/>
          <a:p>
            <a:r>
              <a:rPr lang="en-US" b="0" dirty="0">
                <a:cs typeface="Gotham Book" pitchFamily="50" charset="0"/>
              </a:rPr>
              <a:t>AGENDA</a:t>
            </a:r>
          </a:p>
        </p:txBody>
      </p:sp>
    </p:spTree>
    <p:extLst>
      <p:ext uri="{BB962C8B-B14F-4D97-AF65-F5344CB8AC3E}">
        <p14:creationId xmlns:p14="http://schemas.microsoft.com/office/powerpoint/2010/main" val="3649481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rot="19581762">
            <a:off x="2055886" y="2147922"/>
            <a:ext cx="9293646" cy="1449011"/>
          </a:xfrm>
        </p:spPr>
        <p:txBody>
          <a:bodyPr/>
          <a:lstStyle/>
          <a:p>
            <a:r>
              <a:rPr lang="en-US" dirty="0"/>
              <a:t>What now?</a:t>
            </a:r>
          </a:p>
        </p:txBody>
      </p:sp>
      <p:sp>
        <p:nvSpPr>
          <p:cNvPr id="5" name="Text Placeholder 4"/>
          <p:cNvSpPr>
            <a:spLocks noGrp="1"/>
          </p:cNvSpPr>
          <p:nvPr>
            <p:ph type="body" idx="1"/>
          </p:nvPr>
        </p:nvSpPr>
        <p:spPr/>
        <p:txBody>
          <a:bodyPr>
            <a:noAutofit/>
          </a:bodyPr>
          <a:lstStyle/>
          <a:p>
            <a:r>
              <a:rPr lang="en-US" sz="1800" dirty="0">
                <a:solidFill>
                  <a:schemeClr val="bg1"/>
                </a:solidFill>
                <a:latin typeface="+mj-lt"/>
              </a:rPr>
              <a:t>Next Steps</a:t>
            </a:r>
          </a:p>
        </p:txBody>
      </p:sp>
    </p:spTree>
    <p:extLst>
      <p:ext uri="{BB962C8B-B14F-4D97-AF65-F5344CB8AC3E}">
        <p14:creationId xmlns:p14="http://schemas.microsoft.com/office/powerpoint/2010/main" val="2965550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otham Book" pitchFamily="50" charset="0"/>
                <a:cs typeface="Gotham Book" pitchFamily="50" charset="0"/>
              </a:rPr>
              <a:t>What now?</a:t>
            </a:r>
            <a:br>
              <a:rPr lang="en-US" dirty="0">
                <a:latin typeface="Gotham Book" pitchFamily="50" charset="0"/>
                <a:cs typeface="Gotham Book" pitchFamily="50" charset="0"/>
              </a:rPr>
            </a:br>
            <a:r>
              <a:rPr lang="en-US" sz="2400" dirty="0">
                <a:latin typeface="Gotham Book" pitchFamily="50" charset="0"/>
                <a:cs typeface="Gotham Book" pitchFamily="50" charset="0"/>
              </a:rPr>
              <a:t>Next Steps</a:t>
            </a:r>
          </a:p>
        </p:txBody>
      </p:sp>
      <p:sp>
        <p:nvSpPr>
          <p:cNvPr id="3" name="Content Placeholder 2"/>
          <p:cNvSpPr>
            <a:spLocks noGrp="1"/>
          </p:cNvSpPr>
          <p:nvPr>
            <p:ph idx="1"/>
          </p:nvPr>
        </p:nvSpPr>
        <p:spPr>
          <a:xfrm>
            <a:off x="609600" y="1320754"/>
            <a:ext cx="7537750" cy="6299246"/>
          </a:xfrm>
        </p:spPr>
        <p:txBody>
          <a:bodyPr>
            <a:normAutofit/>
          </a:bodyPr>
          <a:lstStyle/>
          <a:p>
            <a:pPr marL="0" indent="0">
              <a:buNone/>
            </a:pPr>
            <a:r>
              <a:rPr lang="en-US" sz="2800" u="sng" spc="71" dirty="0">
                <a:solidFill>
                  <a:schemeClr val="tx1">
                    <a:lumMod val="85000"/>
                    <a:lumOff val="15000"/>
                  </a:schemeClr>
                </a:solidFill>
                <a:ea typeface="Open Sans" panose="020B0606030504020204" pitchFamily="34" charset="0"/>
                <a:cs typeface="Open Sans" panose="020B0606030504020204" pitchFamily="34" charset="0"/>
              </a:rPr>
              <a:t>Manual Video Counts</a:t>
            </a:r>
          </a:p>
          <a:p>
            <a:pPr marL="0" indent="0">
              <a:buNone/>
            </a:pPr>
            <a:endParaRPr lang="en-US" sz="2400" u="sng" spc="71" dirty="0">
              <a:solidFill>
                <a:schemeClr val="tx1">
                  <a:lumMod val="85000"/>
                  <a:lumOff val="15000"/>
                </a:schemeClr>
              </a:solidFill>
              <a:ea typeface="Open Sans" panose="020B0606030504020204" pitchFamily="34" charset="0"/>
              <a:cs typeface="Open Sans" panose="020B0606030504020204" pitchFamily="34" charset="0"/>
            </a:endParaRPr>
          </a:p>
          <a:p>
            <a:pPr marL="888876" indent="-489798">
              <a:buFont typeface="Wingdings" panose="05000000000000000000" pitchFamily="2" charset="2"/>
              <a:buChar char="v"/>
            </a:pPr>
            <a:r>
              <a:rPr lang="en-US" sz="2400" b="0" dirty="0">
                <a:solidFill>
                  <a:schemeClr val="bg2">
                    <a:lumMod val="50000"/>
                  </a:schemeClr>
                </a:solidFill>
                <a:latin typeface="Gotham Book" pitchFamily="50" charset="0"/>
                <a:ea typeface="Open Sans" panose="020B0606030504020204" pitchFamily="34" charset="0"/>
                <a:cs typeface="Gotham Book" pitchFamily="50" charset="0"/>
              </a:rPr>
              <a:t>Supplement and calibrate state-wide </a:t>
            </a:r>
            <a:r>
              <a:rPr lang="en-US" sz="2400" b="0" dirty="0" err="1">
                <a:solidFill>
                  <a:schemeClr val="bg2">
                    <a:lumMod val="50000"/>
                  </a:schemeClr>
                </a:solidFill>
                <a:latin typeface="Gotham Book" pitchFamily="50" charset="0"/>
                <a:ea typeface="Open Sans" panose="020B0606030504020204" pitchFamily="34" charset="0"/>
                <a:cs typeface="Gotham Book" pitchFamily="50" charset="0"/>
              </a:rPr>
              <a:t>Strava</a:t>
            </a:r>
            <a:r>
              <a:rPr lang="en-US" sz="2400" b="0" dirty="0">
                <a:solidFill>
                  <a:schemeClr val="bg2">
                    <a:lumMod val="50000"/>
                  </a:schemeClr>
                </a:solidFill>
                <a:latin typeface="Gotham Book" pitchFamily="50" charset="0"/>
                <a:ea typeface="Open Sans" panose="020B0606030504020204" pitchFamily="34" charset="0"/>
                <a:cs typeface="Gotham Book" pitchFamily="50" charset="0"/>
              </a:rPr>
              <a:t> data</a:t>
            </a:r>
          </a:p>
          <a:p>
            <a:pPr marL="888876" indent="-489798">
              <a:buFont typeface="Wingdings" panose="05000000000000000000" pitchFamily="2" charset="2"/>
              <a:buChar char="v"/>
            </a:pPr>
            <a:endParaRPr lang="en-US" sz="2400" b="0" dirty="0">
              <a:solidFill>
                <a:schemeClr val="bg2">
                  <a:lumMod val="50000"/>
                </a:schemeClr>
              </a:solidFill>
              <a:latin typeface="Gotham Book" pitchFamily="50" charset="0"/>
              <a:ea typeface="Open Sans" panose="020B0606030504020204" pitchFamily="34" charset="0"/>
              <a:cs typeface="Gotham Book" pitchFamily="50" charset="0"/>
            </a:endParaRPr>
          </a:p>
          <a:p>
            <a:pPr marL="888876" indent="-489798">
              <a:buFont typeface="Wingdings" panose="05000000000000000000" pitchFamily="2" charset="2"/>
              <a:buChar char="v"/>
            </a:pPr>
            <a:r>
              <a:rPr lang="en-US" sz="2400" b="0" dirty="0">
                <a:solidFill>
                  <a:schemeClr val="bg2">
                    <a:lumMod val="50000"/>
                  </a:schemeClr>
                </a:solidFill>
                <a:latin typeface="Gotham Book" pitchFamily="50" charset="0"/>
                <a:ea typeface="Open Sans" panose="020B0606030504020204" pitchFamily="34" charset="0"/>
                <a:cs typeface="Gotham Book" pitchFamily="50" charset="0"/>
              </a:rPr>
              <a:t>Continue annual program</a:t>
            </a:r>
          </a:p>
          <a:p>
            <a:pPr marL="888876" indent="-489798">
              <a:buFont typeface="Wingdings" panose="05000000000000000000" pitchFamily="2" charset="2"/>
              <a:buChar char="v"/>
            </a:pPr>
            <a:endParaRPr lang="en-US" sz="2400" b="0" dirty="0">
              <a:solidFill>
                <a:schemeClr val="bg2">
                  <a:lumMod val="50000"/>
                </a:schemeClr>
              </a:solidFill>
              <a:latin typeface="Gotham Book" pitchFamily="50" charset="0"/>
              <a:ea typeface="Open Sans" panose="020B0606030504020204" pitchFamily="34" charset="0"/>
              <a:cs typeface="Gotham Book" pitchFamily="50" charset="0"/>
            </a:endParaRPr>
          </a:p>
          <a:p>
            <a:pPr marL="888876" indent="-489798">
              <a:buFont typeface="Wingdings" panose="05000000000000000000" pitchFamily="2" charset="2"/>
              <a:buChar char="v"/>
            </a:pPr>
            <a:r>
              <a:rPr lang="en-US" sz="2400" b="0" dirty="0">
                <a:solidFill>
                  <a:schemeClr val="bg2">
                    <a:lumMod val="50000"/>
                  </a:schemeClr>
                </a:solidFill>
                <a:latin typeface="Gotham Book" pitchFamily="50" charset="0"/>
                <a:ea typeface="Open Sans" panose="020B0606030504020204" pitchFamily="34" charset="0"/>
                <a:cs typeface="Gotham Book" pitchFamily="50" charset="0"/>
              </a:rPr>
              <a:t>Reports for locals/MPOs</a:t>
            </a:r>
          </a:p>
          <a:p>
            <a:pPr marL="1142863" lvl="1" indent="-489798">
              <a:buFont typeface="Wingdings" panose="05000000000000000000" pitchFamily="2" charset="2"/>
              <a:buChar char="v"/>
            </a:pPr>
            <a:endParaRPr lang="en-US" b="0" dirty="0">
              <a:solidFill>
                <a:schemeClr val="bg2">
                  <a:lumMod val="50000"/>
                </a:schemeClr>
              </a:solidFill>
              <a:ea typeface="Open Sans" panose="020B0606030504020204" pitchFamily="34" charset="0"/>
              <a:cs typeface="Open Sans" panose="020B0606030504020204" pitchFamily="34" charset="0"/>
            </a:endParaRPr>
          </a:p>
          <a:p>
            <a:endParaRPr lang="en-US" sz="2400" dirty="0">
              <a:solidFill>
                <a:schemeClr val="bg2">
                  <a:lumMod val="50000"/>
                </a:schemeClr>
              </a:solidFill>
              <a:ea typeface="Open Sans" panose="020B0606030504020204" pitchFamily="34" charset="0"/>
              <a:cs typeface="Open Sans" panose="020B0606030504020204" pitchFamily="34" charset="0"/>
            </a:endParaRPr>
          </a:p>
          <a:p>
            <a:pPr>
              <a:buFont typeface="Wingdings" panose="05000000000000000000" pitchFamily="2" charset="2"/>
              <a:buChar char="§"/>
            </a:pPr>
            <a:endParaRPr lang="en-US" sz="2400" u="sng" spc="71" dirty="0">
              <a:solidFill>
                <a:schemeClr val="tx1">
                  <a:lumMod val="85000"/>
                  <a:lumOff val="15000"/>
                </a:schemeClr>
              </a:solidFill>
              <a:ea typeface="Open Sans" panose="020B0606030504020204" pitchFamily="34" charset="0"/>
              <a:cs typeface="Open Sans" panose="020B0606030504020204" pitchFamily="34" charset="0"/>
            </a:endParaRPr>
          </a:p>
          <a:p>
            <a:pPr>
              <a:buFont typeface="Wingdings" panose="05000000000000000000" pitchFamily="2" charset="2"/>
              <a:buChar char="§"/>
            </a:pPr>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6283" y="1676400"/>
            <a:ext cx="6919785" cy="5334000"/>
          </a:xfrm>
          <a:prstGeom prst="rect">
            <a:avLst/>
          </a:prstGeom>
        </p:spPr>
      </p:pic>
    </p:spTree>
    <p:extLst>
      <p:ext uri="{BB962C8B-B14F-4D97-AF65-F5344CB8AC3E}">
        <p14:creationId xmlns:p14="http://schemas.microsoft.com/office/powerpoint/2010/main" val="1216665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otham Book" pitchFamily="50" charset="0"/>
                <a:cs typeface="Gotham Book" pitchFamily="50" charset="0"/>
              </a:rPr>
              <a:t>What now?</a:t>
            </a:r>
            <a:br>
              <a:rPr lang="en-US" dirty="0">
                <a:latin typeface="Gotham Book" pitchFamily="50" charset="0"/>
                <a:cs typeface="Gotham Book" pitchFamily="50" charset="0"/>
              </a:rPr>
            </a:br>
            <a:r>
              <a:rPr lang="en-US" sz="2400" dirty="0">
                <a:latin typeface="Gotham Book" pitchFamily="50" charset="0"/>
                <a:cs typeface="Gotham Book" pitchFamily="50" charset="0"/>
              </a:rPr>
              <a:t>Next Steps</a:t>
            </a:r>
          </a:p>
        </p:txBody>
      </p:sp>
      <p:sp>
        <p:nvSpPr>
          <p:cNvPr id="3" name="Content Placeholder 2"/>
          <p:cNvSpPr>
            <a:spLocks noGrp="1"/>
          </p:cNvSpPr>
          <p:nvPr>
            <p:ph idx="1"/>
          </p:nvPr>
        </p:nvSpPr>
        <p:spPr>
          <a:xfrm>
            <a:off x="609600" y="1320754"/>
            <a:ext cx="7537750" cy="6299246"/>
          </a:xfrm>
        </p:spPr>
        <p:txBody>
          <a:bodyPr>
            <a:normAutofit/>
          </a:bodyPr>
          <a:lstStyle/>
          <a:p>
            <a:pPr marL="0" indent="0">
              <a:buNone/>
            </a:pPr>
            <a:r>
              <a:rPr lang="en-US" sz="2800" u="sng" spc="71" dirty="0">
                <a:solidFill>
                  <a:schemeClr val="tx1">
                    <a:lumMod val="85000"/>
                    <a:lumOff val="15000"/>
                  </a:schemeClr>
                </a:solidFill>
                <a:ea typeface="Open Sans" panose="020B0606030504020204" pitchFamily="34" charset="0"/>
                <a:cs typeface="Open Sans" panose="020B0606030504020204" pitchFamily="34" charset="0"/>
              </a:rPr>
              <a:t>FDOT District Five </a:t>
            </a:r>
            <a:r>
              <a:rPr lang="en-US" sz="2800" u="sng" spc="71" dirty="0" err="1">
                <a:solidFill>
                  <a:schemeClr val="tx1">
                    <a:lumMod val="85000"/>
                    <a:lumOff val="15000"/>
                  </a:schemeClr>
                </a:solidFill>
                <a:ea typeface="Open Sans" panose="020B0606030504020204" pitchFamily="34" charset="0"/>
                <a:cs typeface="Open Sans" panose="020B0606030504020204" pitchFamily="34" charset="0"/>
              </a:rPr>
              <a:t>TransPed</a:t>
            </a:r>
            <a:r>
              <a:rPr lang="en-US" sz="2800" u="sng" spc="71" dirty="0">
                <a:solidFill>
                  <a:schemeClr val="tx1">
                    <a:lumMod val="85000"/>
                    <a:lumOff val="15000"/>
                  </a:schemeClr>
                </a:solidFill>
                <a:ea typeface="Open Sans" panose="020B0606030504020204" pitchFamily="34" charset="0"/>
                <a:cs typeface="Open Sans" panose="020B0606030504020204" pitchFamily="34" charset="0"/>
              </a:rPr>
              <a:t> Tool</a:t>
            </a:r>
          </a:p>
          <a:p>
            <a:pPr marL="0" indent="0">
              <a:buNone/>
            </a:pPr>
            <a:endParaRPr lang="en-US" sz="2400" u="sng" spc="71" dirty="0">
              <a:solidFill>
                <a:schemeClr val="tx1">
                  <a:lumMod val="85000"/>
                  <a:lumOff val="15000"/>
                </a:schemeClr>
              </a:solidFill>
              <a:ea typeface="Open Sans" panose="020B0606030504020204" pitchFamily="34" charset="0"/>
              <a:cs typeface="Open Sans" panose="020B0606030504020204" pitchFamily="34" charset="0"/>
            </a:endParaRPr>
          </a:p>
          <a:p>
            <a:pPr marL="888876" indent="-489798">
              <a:buFont typeface="Wingdings" panose="05000000000000000000" pitchFamily="2" charset="2"/>
              <a:buChar char="v"/>
            </a:pPr>
            <a:r>
              <a:rPr lang="en-US" sz="2400" b="0" dirty="0">
                <a:solidFill>
                  <a:schemeClr val="bg2">
                    <a:lumMod val="50000"/>
                  </a:schemeClr>
                </a:solidFill>
                <a:latin typeface="Gotham Book" pitchFamily="50" charset="0"/>
                <a:ea typeface="Open Sans" panose="020B0606030504020204" pitchFamily="34" charset="0"/>
                <a:cs typeface="Gotham Book" pitchFamily="50" charset="0"/>
              </a:rPr>
              <a:t>GIS Data Bank/Repository</a:t>
            </a:r>
          </a:p>
          <a:p>
            <a:pPr marL="1142863" lvl="1" indent="-489798"/>
            <a:r>
              <a:rPr lang="en-US" sz="2100" b="0" dirty="0">
                <a:solidFill>
                  <a:schemeClr val="bg2">
                    <a:lumMod val="50000"/>
                  </a:schemeClr>
                </a:solidFill>
                <a:latin typeface="Gotham Book" pitchFamily="50" charset="0"/>
                <a:ea typeface="Open Sans" panose="020B0606030504020204" pitchFamily="34" charset="0"/>
                <a:cs typeface="Gotham Book" pitchFamily="50" charset="0"/>
              </a:rPr>
              <a:t>Includes FDOT District Five Bike-Ped Count data and more</a:t>
            </a:r>
          </a:p>
          <a:p>
            <a:pPr marL="888876" indent="-489798">
              <a:buFont typeface="Wingdings" panose="05000000000000000000" pitchFamily="2" charset="2"/>
              <a:buChar char="v"/>
            </a:pPr>
            <a:endParaRPr lang="en-US" sz="2400" b="0" dirty="0">
              <a:solidFill>
                <a:schemeClr val="bg2">
                  <a:lumMod val="50000"/>
                </a:schemeClr>
              </a:solidFill>
              <a:latin typeface="Gotham Book" pitchFamily="50" charset="0"/>
              <a:ea typeface="Open Sans" panose="020B0606030504020204" pitchFamily="34" charset="0"/>
              <a:cs typeface="Gotham Book" pitchFamily="50" charset="0"/>
            </a:endParaRPr>
          </a:p>
          <a:p>
            <a:pPr marL="888876" indent="-489798">
              <a:buFont typeface="Wingdings" panose="05000000000000000000" pitchFamily="2" charset="2"/>
              <a:buChar char="v"/>
            </a:pPr>
            <a:r>
              <a:rPr lang="en-US" sz="2400" b="0" dirty="0">
                <a:solidFill>
                  <a:schemeClr val="bg2">
                    <a:lumMod val="50000"/>
                  </a:schemeClr>
                </a:solidFill>
                <a:latin typeface="Gotham Book" pitchFamily="50" charset="0"/>
                <a:ea typeface="Open Sans" panose="020B0606030504020204" pitchFamily="34" charset="0"/>
                <a:cs typeface="Gotham Book" pitchFamily="50" charset="0"/>
              </a:rPr>
              <a:t>Data Visualization</a:t>
            </a:r>
          </a:p>
          <a:p>
            <a:pPr marL="888876" indent="-489798">
              <a:buFont typeface="Wingdings" panose="05000000000000000000" pitchFamily="2" charset="2"/>
              <a:buChar char="v"/>
            </a:pPr>
            <a:endParaRPr lang="en-US" sz="2400" b="0" dirty="0">
              <a:solidFill>
                <a:schemeClr val="bg2">
                  <a:lumMod val="50000"/>
                </a:schemeClr>
              </a:solidFill>
              <a:latin typeface="Gotham Book" pitchFamily="50" charset="0"/>
              <a:ea typeface="Open Sans" panose="020B0606030504020204" pitchFamily="34" charset="0"/>
              <a:cs typeface="Gotham Book" pitchFamily="50" charset="0"/>
            </a:endParaRPr>
          </a:p>
          <a:p>
            <a:pPr marL="888876" indent="-489798">
              <a:buFont typeface="Wingdings" panose="05000000000000000000" pitchFamily="2" charset="2"/>
              <a:buChar char="v"/>
            </a:pPr>
            <a:r>
              <a:rPr lang="en-US" sz="2400" b="0" dirty="0">
                <a:solidFill>
                  <a:schemeClr val="bg2">
                    <a:lumMod val="50000"/>
                  </a:schemeClr>
                </a:solidFill>
                <a:latin typeface="Gotham Book" pitchFamily="50" charset="0"/>
                <a:ea typeface="Open Sans" panose="020B0606030504020204" pitchFamily="34" charset="0"/>
                <a:cs typeface="Gotham Book" pitchFamily="50" charset="0"/>
              </a:rPr>
              <a:t>Data Analysis</a:t>
            </a:r>
          </a:p>
          <a:p>
            <a:pPr marL="1142863" lvl="1" indent="-489798">
              <a:buFont typeface="Wingdings" panose="05000000000000000000" pitchFamily="2" charset="2"/>
              <a:buChar char="v"/>
            </a:pPr>
            <a:endParaRPr lang="en-US" b="0" dirty="0">
              <a:solidFill>
                <a:schemeClr val="bg2">
                  <a:lumMod val="50000"/>
                </a:schemeClr>
              </a:solidFill>
              <a:ea typeface="Open Sans" panose="020B0606030504020204" pitchFamily="34" charset="0"/>
              <a:cs typeface="Open Sans" panose="020B0606030504020204" pitchFamily="34" charset="0"/>
            </a:endParaRPr>
          </a:p>
          <a:p>
            <a:endParaRPr lang="en-US" sz="2400" dirty="0">
              <a:solidFill>
                <a:schemeClr val="bg2">
                  <a:lumMod val="50000"/>
                </a:schemeClr>
              </a:solidFill>
              <a:ea typeface="Open Sans" panose="020B0606030504020204" pitchFamily="34" charset="0"/>
              <a:cs typeface="Open Sans" panose="020B0606030504020204" pitchFamily="34" charset="0"/>
            </a:endParaRPr>
          </a:p>
          <a:p>
            <a:pPr>
              <a:buFont typeface="Wingdings" panose="05000000000000000000" pitchFamily="2" charset="2"/>
              <a:buChar char="§"/>
            </a:pPr>
            <a:endParaRPr lang="en-US" sz="2400" u="sng" spc="71" dirty="0">
              <a:solidFill>
                <a:schemeClr val="tx1">
                  <a:lumMod val="85000"/>
                  <a:lumOff val="15000"/>
                </a:schemeClr>
              </a:solidFill>
              <a:ea typeface="Open Sans" panose="020B0606030504020204" pitchFamily="34" charset="0"/>
              <a:cs typeface="Open Sans" panose="020B0606030504020204" pitchFamily="34" charset="0"/>
            </a:endParaRPr>
          </a:p>
          <a:p>
            <a:pPr>
              <a:buFont typeface="Wingdings" panose="05000000000000000000" pitchFamily="2" charset="2"/>
              <a:buChar char="§"/>
            </a:pPr>
            <a:endParaRPr lang="en-US" dirty="0"/>
          </a:p>
        </p:txBody>
      </p:sp>
      <p:pic>
        <p:nvPicPr>
          <p:cNvPr id="6"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800" y="3362077"/>
            <a:ext cx="9207012" cy="4867523"/>
          </a:xfrm>
          <a:prstGeom prst="rect">
            <a:avLst/>
          </a:prstGeom>
        </p:spPr>
      </p:pic>
    </p:spTree>
    <p:extLst>
      <p:ext uri="{BB962C8B-B14F-4D97-AF65-F5344CB8AC3E}">
        <p14:creationId xmlns:p14="http://schemas.microsoft.com/office/powerpoint/2010/main" val="3846142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71600" y="7182894"/>
            <a:ext cx="2902195" cy="10324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latin typeface="Gotham Book" pitchFamily="50" charset="0"/>
                <a:cs typeface="Gotham Book" pitchFamily="50" charset="0"/>
              </a:rPr>
              <a:t>Power of Partnership</a:t>
            </a:r>
            <a:endParaRPr lang="en-US" sz="2400" dirty="0">
              <a:latin typeface="Gotham Book" pitchFamily="50" charset="0"/>
              <a:cs typeface="Gotham Book" pitchFamily="50" charset="0"/>
            </a:endParaRPr>
          </a:p>
        </p:txBody>
      </p:sp>
      <p:pic>
        <p:nvPicPr>
          <p:cNvPr id="10" name="Picture 2" descr="H:\projfile\11730 - FDOT D5 Design Traffic and PDE Support\TWO 36_SR 50 ETDM_Hernando-Sumter-Lake\GIS\FDOT_Logo_col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5082" y="2354537"/>
            <a:ext cx="2731607" cy="13658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H:\projfile\17873 - MetroPlan GPC\Task Order 04 - Complete Streets\Case Studies\Orange Center Blvd (Orlando)\report\Orange Center Blvd_Report Folder_032816\Links\logo_mai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181849"/>
            <a:ext cx="4038600" cy="7722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0800" y="3315461"/>
            <a:ext cx="4159888" cy="767268"/>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211" y="5484236"/>
            <a:ext cx="3658675" cy="1161484"/>
          </a:xfrm>
          <a:prstGeom prst="rect">
            <a:avLst/>
          </a:prstGeom>
        </p:spPr>
      </p:pic>
      <p:sp>
        <p:nvSpPr>
          <p:cNvPr id="14" name="TextBox 13"/>
          <p:cNvSpPr txBox="1"/>
          <p:nvPr/>
        </p:nvSpPr>
        <p:spPr>
          <a:xfrm>
            <a:off x="0" y="2245159"/>
            <a:ext cx="4761124" cy="830997"/>
          </a:xfrm>
          <a:prstGeom prst="rect">
            <a:avLst/>
          </a:prstGeom>
          <a:noFill/>
        </p:spPr>
        <p:txBody>
          <a:bodyPr wrap="square" rtlCol="0">
            <a:spAutoFit/>
          </a:bodyPr>
          <a:lstStyle/>
          <a:p>
            <a:r>
              <a:rPr lang="en-US" sz="2400" dirty="0">
                <a:latin typeface="Avenir LT Std 65 Medium" pitchFamily="34" charset="0"/>
              </a:rPr>
              <a:t>Initiated pilot program and provided </a:t>
            </a:r>
            <a:r>
              <a:rPr lang="en-US" sz="2400" dirty="0" err="1">
                <a:latin typeface="Avenir LT Std 65 Medium" pitchFamily="34" charset="0"/>
              </a:rPr>
              <a:t>PyroBox</a:t>
            </a:r>
            <a:r>
              <a:rPr lang="en-US" sz="2400" dirty="0">
                <a:latin typeface="Avenir LT Std 65 Medium" pitchFamily="34" charset="0"/>
              </a:rPr>
              <a:t> Counters</a:t>
            </a:r>
          </a:p>
        </p:txBody>
      </p:sp>
      <p:sp>
        <p:nvSpPr>
          <p:cNvPr id="15" name="TextBox 14"/>
          <p:cNvSpPr txBox="1"/>
          <p:nvPr/>
        </p:nvSpPr>
        <p:spPr>
          <a:xfrm>
            <a:off x="5038800" y="1154208"/>
            <a:ext cx="5444170" cy="1200329"/>
          </a:xfrm>
          <a:prstGeom prst="rect">
            <a:avLst/>
          </a:prstGeom>
          <a:noFill/>
        </p:spPr>
        <p:txBody>
          <a:bodyPr wrap="square" rtlCol="0">
            <a:spAutoFit/>
          </a:bodyPr>
          <a:lstStyle/>
          <a:p>
            <a:pPr algn="ctr"/>
            <a:r>
              <a:rPr lang="en-US" sz="2400" dirty="0">
                <a:latin typeface="Avenir LT Std 65 Medium" pitchFamily="34" charset="0"/>
              </a:rPr>
              <a:t>Provided oversight, regional coordination, and regional repository for data</a:t>
            </a:r>
          </a:p>
        </p:txBody>
      </p:sp>
      <p:sp>
        <p:nvSpPr>
          <p:cNvPr id="16" name="TextBox 15"/>
          <p:cNvSpPr txBox="1"/>
          <p:nvPr/>
        </p:nvSpPr>
        <p:spPr>
          <a:xfrm>
            <a:off x="10882917" y="2437274"/>
            <a:ext cx="3633030" cy="1200329"/>
          </a:xfrm>
          <a:prstGeom prst="rect">
            <a:avLst/>
          </a:prstGeom>
          <a:noFill/>
        </p:spPr>
        <p:txBody>
          <a:bodyPr wrap="square" rtlCol="0">
            <a:spAutoFit/>
          </a:bodyPr>
          <a:lstStyle/>
          <a:p>
            <a:pPr algn="r"/>
            <a:r>
              <a:rPr lang="en-US" sz="2400" dirty="0">
                <a:latin typeface="Avenir LT Std 65 Medium" pitchFamily="34" charset="0"/>
              </a:rPr>
              <a:t>Used similar technology to start program of their own</a:t>
            </a:r>
          </a:p>
        </p:txBody>
      </p:sp>
      <p:sp>
        <p:nvSpPr>
          <p:cNvPr id="17" name="TextBox 16"/>
          <p:cNvSpPr txBox="1"/>
          <p:nvPr/>
        </p:nvSpPr>
        <p:spPr>
          <a:xfrm>
            <a:off x="0" y="6645720"/>
            <a:ext cx="3210594" cy="1569660"/>
          </a:xfrm>
          <a:prstGeom prst="rect">
            <a:avLst/>
          </a:prstGeom>
          <a:noFill/>
        </p:spPr>
        <p:txBody>
          <a:bodyPr wrap="square" rtlCol="0">
            <a:spAutoFit/>
          </a:bodyPr>
          <a:lstStyle/>
          <a:p>
            <a:r>
              <a:rPr lang="en-US" sz="2400" dirty="0">
                <a:latin typeface="Avenir LT Std 65 Medium" pitchFamily="34" charset="0"/>
              </a:rPr>
              <a:t>Provided locations to </a:t>
            </a:r>
            <a:r>
              <a:rPr lang="en-US" sz="2400" dirty="0" err="1">
                <a:latin typeface="Avenir LT Std 65 Medium" pitchFamily="34" charset="0"/>
              </a:rPr>
              <a:t>MetroPlan</a:t>
            </a:r>
            <a:r>
              <a:rPr lang="en-US" sz="2400" dirty="0">
                <a:latin typeface="Avenir LT Std 65 Medium" pitchFamily="34" charset="0"/>
              </a:rPr>
              <a:t> and used similar technology to start own program</a:t>
            </a:r>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56039" y="5524665"/>
            <a:ext cx="2086786" cy="1599869"/>
          </a:xfrm>
          <a:prstGeom prst="rect">
            <a:avLst/>
          </a:prstGeom>
        </p:spPr>
      </p:pic>
      <p:sp>
        <p:nvSpPr>
          <p:cNvPr id="19" name="TextBox 18"/>
          <p:cNvSpPr txBox="1"/>
          <p:nvPr/>
        </p:nvSpPr>
        <p:spPr>
          <a:xfrm>
            <a:off x="11539989" y="7125584"/>
            <a:ext cx="3206528" cy="1200329"/>
          </a:xfrm>
          <a:prstGeom prst="rect">
            <a:avLst/>
          </a:prstGeom>
          <a:noFill/>
        </p:spPr>
        <p:txBody>
          <a:bodyPr wrap="square" rtlCol="0">
            <a:spAutoFit/>
          </a:bodyPr>
          <a:lstStyle/>
          <a:p>
            <a:pPr algn="r"/>
            <a:r>
              <a:rPr lang="en-US" sz="2400" dirty="0">
                <a:latin typeface="Avenir LT Std 65 Medium" pitchFamily="34" charset="0"/>
              </a:rPr>
              <a:t>Provided automated locations to </a:t>
            </a:r>
            <a:r>
              <a:rPr lang="en-US" sz="2400" dirty="0" err="1">
                <a:latin typeface="Avenir LT Std 65 Medium" pitchFamily="34" charset="0"/>
              </a:rPr>
              <a:t>MetroPlan</a:t>
            </a:r>
            <a:endParaRPr lang="en-US" sz="2400" dirty="0">
              <a:latin typeface="Avenir LT Std 65 Medium" pitchFamily="34" charset="0"/>
            </a:endParaRPr>
          </a:p>
        </p:txBody>
      </p:sp>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78438" y="6246866"/>
            <a:ext cx="1460962" cy="1982734"/>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26195" y="6672821"/>
            <a:ext cx="3117605" cy="1177762"/>
          </a:xfrm>
          <a:prstGeom prst="rect">
            <a:avLst/>
          </a:prstGeom>
        </p:spPr>
      </p:pic>
      <p:sp>
        <p:nvSpPr>
          <p:cNvPr id="22" name="Left-Right Arrow 21"/>
          <p:cNvSpPr/>
          <p:nvPr/>
        </p:nvSpPr>
        <p:spPr>
          <a:xfrm rot="20095605">
            <a:off x="4450464" y="2860855"/>
            <a:ext cx="1640170" cy="750685"/>
          </a:xfrm>
          <a:prstGeom prst="leftRightArrow">
            <a:avLst/>
          </a:prstGeom>
          <a:solidFill>
            <a:schemeClr val="accent1">
              <a:lumMod val="50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Left-Right Arrow 27"/>
          <p:cNvSpPr/>
          <p:nvPr/>
        </p:nvSpPr>
        <p:spPr>
          <a:xfrm rot="5400000">
            <a:off x="-2183552" y="6391354"/>
            <a:ext cx="1864761" cy="997316"/>
          </a:xfrm>
          <a:prstGeom prst="leftRightArrow">
            <a:avLst/>
          </a:prstGeom>
          <a:solidFill>
            <a:schemeClr val="accent1">
              <a:lumMod val="50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4175424" y="3713625"/>
            <a:ext cx="6780011" cy="2123658"/>
          </a:xfrm>
          <a:prstGeom prst="rect">
            <a:avLst/>
          </a:prstGeom>
          <a:noFill/>
        </p:spPr>
        <p:txBody>
          <a:bodyPr wrap="square" rtlCol="0">
            <a:spAutoFit/>
          </a:bodyPr>
          <a:lstStyle/>
          <a:p>
            <a:pPr algn="ctr"/>
            <a:r>
              <a:rPr lang="en-US" sz="4400" b="1" dirty="0">
                <a:solidFill>
                  <a:schemeClr val="accent5">
                    <a:lumMod val="50000"/>
                  </a:schemeClr>
                </a:solidFill>
                <a:latin typeface="Avenir LT Std 65 Medium" pitchFamily="34" charset="0"/>
              </a:rPr>
              <a:t>REGIONAL PARTNERSHIP AND COORDINATION</a:t>
            </a:r>
          </a:p>
        </p:txBody>
      </p:sp>
      <p:sp>
        <p:nvSpPr>
          <p:cNvPr id="30" name="Left-Right Arrow 29"/>
          <p:cNvSpPr/>
          <p:nvPr/>
        </p:nvSpPr>
        <p:spPr>
          <a:xfrm rot="1733301">
            <a:off x="9205970" y="2940119"/>
            <a:ext cx="1640170" cy="750685"/>
          </a:xfrm>
          <a:prstGeom prst="leftRightArrow">
            <a:avLst/>
          </a:prstGeom>
          <a:solidFill>
            <a:schemeClr val="accent1">
              <a:lumMod val="50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Left-Right Arrow 30"/>
          <p:cNvSpPr/>
          <p:nvPr/>
        </p:nvSpPr>
        <p:spPr>
          <a:xfrm rot="5400000">
            <a:off x="12056991" y="4428721"/>
            <a:ext cx="1183156" cy="750685"/>
          </a:xfrm>
          <a:prstGeom prst="leftRightArrow">
            <a:avLst/>
          </a:prstGeom>
          <a:solidFill>
            <a:schemeClr val="accent1">
              <a:lumMod val="50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Left-Right Arrow 31"/>
          <p:cNvSpPr/>
          <p:nvPr/>
        </p:nvSpPr>
        <p:spPr>
          <a:xfrm rot="8852334">
            <a:off x="10363857" y="6618598"/>
            <a:ext cx="1183156" cy="750685"/>
          </a:xfrm>
          <a:prstGeom prst="leftRightArrow">
            <a:avLst/>
          </a:prstGeom>
          <a:solidFill>
            <a:schemeClr val="accent1">
              <a:lumMod val="50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Left-Right Arrow 32"/>
          <p:cNvSpPr/>
          <p:nvPr/>
        </p:nvSpPr>
        <p:spPr>
          <a:xfrm rot="10800000">
            <a:off x="7744772" y="6862330"/>
            <a:ext cx="1183156" cy="750685"/>
          </a:xfrm>
          <a:prstGeom prst="leftRightArrow">
            <a:avLst/>
          </a:prstGeom>
          <a:solidFill>
            <a:schemeClr val="accent1">
              <a:lumMod val="50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Left-Right Arrow 33"/>
          <p:cNvSpPr/>
          <p:nvPr/>
        </p:nvSpPr>
        <p:spPr>
          <a:xfrm rot="2398407">
            <a:off x="3215896" y="6807552"/>
            <a:ext cx="1183156" cy="750685"/>
          </a:xfrm>
          <a:prstGeom prst="leftRightArrow">
            <a:avLst/>
          </a:prstGeom>
          <a:solidFill>
            <a:schemeClr val="accent1">
              <a:lumMod val="50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Left-Right Arrow 34"/>
          <p:cNvSpPr/>
          <p:nvPr/>
        </p:nvSpPr>
        <p:spPr>
          <a:xfrm rot="5400000">
            <a:off x="1413641" y="4428721"/>
            <a:ext cx="1183156" cy="750685"/>
          </a:xfrm>
          <a:prstGeom prst="leftRightArrow">
            <a:avLst/>
          </a:prstGeom>
          <a:solidFill>
            <a:schemeClr val="accent1">
              <a:lumMod val="50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138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otham Book" pitchFamily="50" charset="0"/>
                <a:cs typeface="Gotham Book" pitchFamily="50" charset="0"/>
              </a:rPr>
              <a:t>Power of Partnership</a:t>
            </a:r>
            <a:endParaRPr lang="en-US" sz="2400" dirty="0">
              <a:latin typeface="Gotham Book" pitchFamily="50" charset="0"/>
              <a:cs typeface="Gotham Book" pitchFamily="50" charset="0"/>
            </a:endParaRPr>
          </a:p>
        </p:txBody>
      </p:sp>
      <p:pic>
        <p:nvPicPr>
          <p:cNvPr id="25" name="Picture 24"/>
          <p:cNvPicPr>
            <a:picLocks noChangeAspect="1"/>
          </p:cNvPicPr>
          <p:nvPr/>
        </p:nvPicPr>
        <p:blipFill>
          <a:blip r:embed="rId3"/>
          <a:stretch>
            <a:fillRect/>
          </a:stretch>
        </p:blipFill>
        <p:spPr>
          <a:xfrm>
            <a:off x="304810" y="1210708"/>
            <a:ext cx="7696190" cy="6760385"/>
          </a:xfrm>
          <a:prstGeom prst="rect">
            <a:avLst/>
          </a:prstGeom>
        </p:spPr>
      </p:pic>
      <p:pic>
        <p:nvPicPr>
          <p:cNvPr id="26" name="Picture 2" descr="H:\projfile\11730 - FDOT D5 Design Traffic and PDE Support\TWO 36_SR 50 ETDM_Hernando-Sumter-Lake\GIS\FDOT_Logo_colo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2873006"/>
            <a:ext cx="2046514" cy="1023257"/>
          </a:xfrm>
          <a:prstGeom prst="rect">
            <a:avLst/>
          </a:prstGeom>
          <a:solidFill>
            <a:schemeClr val="bg1"/>
          </a:solidFill>
          <a:extLst/>
        </p:spPr>
      </p:pic>
      <p:pic>
        <p:nvPicPr>
          <p:cNvPr id="27" name="Picture 3" descr="H:\projfile\17873 - MetroPlan GPC\Task Order 04 - Complete Streets\Case Studies\Orange Center Blvd (Orlando)\report\Orange Center Blvd_Report Folder_032816\Links\logo_mai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937" y="3896263"/>
            <a:ext cx="3560520" cy="68082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657" y="4572000"/>
            <a:ext cx="4288971" cy="791076"/>
          </a:xfrm>
          <a:prstGeom prst="rect">
            <a:avLst/>
          </a:prstGeom>
        </p:spPr>
      </p:pic>
      <p:pic>
        <p:nvPicPr>
          <p:cNvPr id="37" name="Picture 3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937" y="5562600"/>
            <a:ext cx="1284514" cy="984794"/>
          </a:xfrm>
          <a:prstGeom prst="rect">
            <a:avLst/>
          </a:prstGeom>
        </p:spPr>
      </p:pic>
      <p:pic>
        <p:nvPicPr>
          <p:cNvPr id="38" name="Picture 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25197" y="5663212"/>
            <a:ext cx="2468246" cy="783570"/>
          </a:xfrm>
          <a:prstGeom prst="rect">
            <a:avLst/>
          </a:prstGeom>
        </p:spPr>
      </p:pic>
      <p:pic>
        <p:nvPicPr>
          <p:cNvPr id="39" name="Picture 3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58200" y="5282970"/>
            <a:ext cx="6172199" cy="3094849"/>
          </a:xfrm>
          <a:prstGeom prst="rect">
            <a:avLst/>
          </a:prstGeom>
        </p:spPr>
      </p:pic>
      <p:sp>
        <p:nvSpPr>
          <p:cNvPr id="41" name="Right Arrow 40"/>
          <p:cNvSpPr/>
          <p:nvPr/>
        </p:nvSpPr>
        <p:spPr>
          <a:xfrm rot="5400000">
            <a:off x="11278216" y="4010912"/>
            <a:ext cx="1174082" cy="1175313"/>
          </a:xfrm>
          <a:prstGeom prst="rightArrow">
            <a:avLst/>
          </a:prstGeom>
          <a:solidFill>
            <a:schemeClr val="accent1">
              <a:lumMod val="50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42" name="Plus 41"/>
          <p:cNvSpPr/>
          <p:nvPr/>
        </p:nvSpPr>
        <p:spPr>
          <a:xfrm>
            <a:off x="7291372" y="1848692"/>
            <a:ext cx="1419255" cy="1535942"/>
          </a:xfrm>
          <a:prstGeom prst="mathPlus">
            <a:avLst/>
          </a:prstGeom>
          <a:solidFill>
            <a:schemeClr val="accent1">
              <a:lumMod val="50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9525001" y="1210708"/>
            <a:ext cx="4648199" cy="2685555"/>
          </a:xfrm>
          <a:prstGeom prst="rect">
            <a:avLst/>
          </a:prstGeom>
          <a:solidFill>
            <a:schemeClr val="accent1">
              <a:lumMod val="50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400" b="1" dirty="0">
                <a:latin typeface="Avenir LT Std 55 Roman" pitchFamily="34" charset="0"/>
              </a:rPr>
              <a:t>Other potential partners:</a:t>
            </a:r>
          </a:p>
          <a:p>
            <a:r>
              <a:rPr lang="en-US" sz="2400" dirty="0">
                <a:latin typeface="Avenir LT Std 55 Roman" pitchFamily="34" charset="0"/>
              </a:rPr>
              <a:t>MPO’s</a:t>
            </a:r>
          </a:p>
          <a:p>
            <a:r>
              <a:rPr lang="en-US" sz="2400" dirty="0">
                <a:latin typeface="Avenir LT Std 55 Roman" pitchFamily="34" charset="0"/>
              </a:rPr>
              <a:t>Cities</a:t>
            </a:r>
          </a:p>
          <a:p>
            <a:r>
              <a:rPr lang="en-US" sz="2400" dirty="0">
                <a:latin typeface="Avenir LT Std 55 Roman" pitchFamily="34" charset="0"/>
              </a:rPr>
              <a:t>Counties</a:t>
            </a:r>
          </a:p>
          <a:p>
            <a:r>
              <a:rPr lang="en-US" sz="2400" dirty="0">
                <a:latin typeface="Avenir LT Std 55 Roman" pitchFamily="34" charset="0"/>
              </a:rPr>
              <a:t>Advocacy groups</a:t>
            </a:r>
          </a:p>
          <a:p>
            <a:r>
              <a:rPr lang="en-US" sz="2400" dirty="0">
                <a:latin typeface="Avenir LT Std 55 Roman" pitchFamily="34" charset="0"/>
              </a:rPr>
              <a:t>Schools</a:t>
            </a:r>
          </a:p>
          <a:p>
            <a:r>
              <a:rPr lang="en-US" sz="2400" dirty="0">
                <a:latin typeface="Avenir LT Std 55 Roman" pitchFamily="34" charset="0"/>
              </a:rPr>
              <a:t>Community groups</a:t>
            </a:r>
          </a:p>
        </p:txBody>
      </p:sp>
    </p:spTree>
    <p:extLst>
      <p:ext uri="{BB962C8B-B14F-4D97-AF65-F5344CB8AC3E}">
        <p14:creationId xmlns:p14="http://schemas.microsoft.com/office/powerpoint/2010/main" val="809934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rot="19581762">
            <a:off x="2008762" y="1992028"/>
            <a:ext cx="9856509" cy="1449011"/>
          </a:xfrm>
        </p:spPr>
        <p:txBody>
          <a:bodyPr/>
          <a:lstStyle/>
          <a:p>
            <a:r>
              <a:rPr lang="en-US" dirty="0"/>
              <a:t>Traffic Monitoring Guide</a:t>
            </a:r>
          </a:p>
        </p:txBody>
      </p:sp>
      <p:sp>
        <p:nvSpPr>
          <p:cNvPr id="5" name="Text Placeholder 4"/>
          <p:cNvSpPr>
            <a:spLocks noGrp="1"/>
          </p:cNvSpPr>
          <p:nvPr>
            <p:ph type="body" idx="1"/>
          </p:nvPr>
        </p:nvSpPr>
        <p:spPr/>
        <p:txBody>
          <a:bodyPr>
            <a:noAutofit/>
          </a:bodyPr>
          <a:lstStyle/>
          <a:p>
            <a:r>
              <a:rPr lang="en-US" sz="1800" u="sng" dirty="0">
                <a:solidFill>
                  <a:schemeClr val="bg1"/>
                </a:solidFill>
                <a:latin typeface="+mj-lt"/>
              </a:rPr>
              <a:t>Update</a:t>
            </a:r>
          </a:p>
        </p:txBody>
      </p:sp>
    </p:spTree>
    <p:extLst>
      <p:ext uri="{BB962C8B-B14F-4D97-AF65-F5344CB8AC3E}">
        <p14:creationId xmlns:p14="http://schemas.microsoft.com/office/powerpoint/2010/main" val="38966375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otham Book" pitchFamily="50" charset="0"/>
                <a:cs typeface="Gotham Book" pitchFamily="50" charset="0"/>
              </a:rPr>
              <a:t>Traffic Monitoring Guide Update</a:t>
            </a:r>
            <a:br>
              <a:rPr lang="en-US" dirty="0">
                <a:latin typeface="Gotham Book" pitchFamily="50" charset="0"/>
                <a:cs typeface="Gotham Book" pitchFamily="50" charset="0"/>
              </a:rPr>
            </a:br>
            <a:r>
              <a:rPr lang="en-US" sz="2400" dirty="0">
                <a:latin typeface="Gotham Book" pitchFamily="50" charset="0"/>
                <a:cs typeface="Gotham Book" pitchFamily="50" charset="0"/>
              </a:rPr>
              <a:t>Overview</a:t>
            </a:r>
          </a:p>
        </p:txBody>
      </p:sp>
      <p:sp>
        <p:nvSpPr>
          <p:cNvPr id="3" name="Content Placeholder 2"/>
          <p:cNvSpPr>
            <a:spLocks noGrp="1"/>
          </p:cNvSpPr>
          <p:nvPr>
            <p:ph idx="1"/>
          </p:nvPr>
        </p:nvSpPr>
        <p:spPr>
          <a:xfrm>
            <a:off x="609600" y="1320754"/>
            <a:ext cx="7537750" cy="6299246"/>
          </a:xfrm>
        </p:spPr>
        <p:txBody>
          <a:bodyPr>
            <a:normAutofit/>
          </a:bodyPr>
          <a:lstStyle/>
          <a:p>
            <a:pPr marL="888876" indent="-489798">
              <a:buFont typeface="Wingdings" panose="05000000000000000000" pitchFamily="2" charset="2"/>
              <a:buChar char="v"/>
            </a:pPr>
            <a:r>
              <a:rPr lang="en-US" sz="2400" b="0" dirty="0">
                <a:solidFill>
                  <a:schemeClr val="bg2">
                    <a:lumMod val="50000"/>
                  </a:schemeClr>
                </a:solidFill>
                <a:latin typeface="Gotham Book" pitchFamily="50" charset="0"/>
                <a:ea typeface="Open Sans" panose="020B0606030504020204" pitchFamily="34" charset="0"/>
                <a:cs typeface="Gotham Book" pitchFamily="50" charset="0"/>
              </a:rPr>
              <a:t>FHWA Traffic Monitoring Guide (2016)</a:t>
            </a:r>
            <a:endParaRPr lang="en-US" sz="2100" b="0" dirty="0">
              <a:solidFill>
                <a:schemeClr val="bg2">
                  <a:lumMod val="50000"/>
                </a:schemeClr>
              </a:solidFill>
              <a:latin typeface="Gotham Book" pitchFamily="50" charset="0"/>
              <a:ea typeface="Open Sans" panose="020B0606030504020204" pitchFamily="34" charset="0"/>
              <a:cs typeface="Gotham Book" pitchFamily="50" charset="0"/>
            </a:endParaRPr>
          </a:p>
          <a:p>
            <a:pPr marL="888876" indent="-489798">
              <a:buFont typeface="Wingdings" panose="05000000000000000000" pitchFamily="2" charset="2"/>
              <a:buChar char="v"/>
            </a:pPr>
            <a:endParaRPr lang="en-US" sz="2400" b="0" dirty="0">
              <a:solidFill>
                <a:schemeClr val="bg2">
                  <a:lumMod val="50000"/>
                </a:schemeClr>
              </a:solidFill>
              <a:latin typeface="Gotham Book" pitchFamily="50" charset="0"/>
              <a:ea typeface="Open Sans" panose="020B0606030504020204" pitchFamily="34" charset="0"/>
              <a:cs typeface="Gotham Book" pitchFamily="50" charset="0"/>
            </a:endParaRPr>
          </a:p>
          <a:p>
            <a:pPr marL="888876" indent="-489798">
              <a:buFont typeface="Wingdings" panose="05000000000000000000" pitchFamily="2" charset="2"/>
              <a:buChar char="v"/>
            </a:pPr>
            <a:r>
              <a:rPr lang="en-US" sz="2400" b="0" dirty="0">
                <a:solidFill>
                  <a:schemeClr val="bg2">
                    <a:lumMod val="50000"/>
                  </a:schemeClr>
                </a:solidFill>
                <a:latin typeface="Gotham Book" pitchFamily="50" charset="0"/>
                <a:ea typeface="Open Sans" panose="020B0606030504020204" pitchFamily="34" charset="0"/>
                <a:cs typeface="Gotham Book" pitchFamily="50" charset="0"/>
              </a:rPr>
              <a:t>Intent to create flexible, comprehensive data format</a:t>
            </a:r>
          </a:p>
          <a:p>
            <a:pPr marL="399078" indent="0">
              <a:buNone/>
            </a:pPr>
            <a:endParaRPr lang="en-US" sz="2400" b="0" dirty="0">
              <a:solidFill>
                <a:schemeClr val="bg2">
                  <a:lumMod val="50000"/>
                </a:schemeClr>
              </a:solidFill>
              <a:latin typeface="Gotham Book" pitchFamily="50" charset="0"/>
              <a:ea typeface="Open Sans" panose="020B0606030504020204" pitchFamily="34" charset="0"/>
              <a:cs typeface="Gotham Book" pitchFamily="50" charset="0"/>
            </a:endParaRPr>
          </a:p>
          <a:p>
            <a:pPr marL="888876" indent="-489798">
              <a:buFont typeface="Wingdings" panose="05000000000000000000" pitchFamily="2" charset="2"/>
              <a:buChar char="v"/>
            </a:pPr>
            <a:r>
              <a:rPr lang="en-US" sz="2400" b="0" dirty="0">
                <a:solidFill>
                  <a:schemeClr val="bg2">
                    <a:lumMod val="50000"/>
                  </a:schemeClr>
                </a:solidFill>
                <a:latin typeface="Gotham Book" pitchFamily="50" charset="0"/>
                <a:ea typeface="Open Sans" panose="020B0606030504020204" pitchFamily="34" charset="0"/>
                <a:cs typeface="Gotham Book" pitchFamily="50" charset="0"/>
              </a:rPr>
              <a:t>This guidebook’s goal is to make the format accessible</a:t>
            </a:r>
          </a:p>
          <a:p>
            <a:pPr marL="1142863" lvl="1" indent="-489798">
              <a:buFont typeface="Wingdings" panose="05000000000000000000" pitchFamily="2" charset="2"/>
              <a:buChar char="v"/>
            </a:pPr>
            <a:endParaRPr lang="en-US" b="0" dirty="0">
              <a:solidFill>
                <a:schemeClr val="bg2">
                  <a:lumMod val="50000"/>
                </a:schemeClr>
              </a:solidFill>
              <a:ea typeface="Open Sans" panose="020B0606030504020204" pitchFamily="34" charset="0"/>
              <a:cs typeface="Open Sans" panose="020B0606030504020204" pitchFamily="34" charset="0"/>
            </a:endParaRPr>
          </a:p>
          <a:p>
            <a:pPr marL="888876" indent="-489798">
              <a:buFont typeface="Wingdings" panose="05000000000000000000" pitchFamily="2" charset="2"/>
              <a:buChar char="v"/>
            </a:pPr>
            <a:r>
              <a:rPr lang="en-US" sz="2400" b="0" dirty="0">
                <a:solidFill>
                  <a:schemeClr val="bg2">
                    <a:lumMod val="50000"/>
                  </a:schemeClr>
                </a:solidFill>
                <a:latin typeface="Gotham Book" pitchFamily="50" charset="0"/>
                <a:ea typeface="Open Sans" panose="020B0606030504020204" pitchFamily="34" charset="0"/>
                <a:cs typeface="Gotham Book" pitchFamily="50" charset="0"/>
              </a:rPr>
              <a:t>Sections 7.9 and 7.10 updated</a:t>
            </a:r>
          </a:p>
          <a:p>
            <a:endParaRPr lang="en-US" sz="2400" dirty="0">
              <a:solidFill>
                <a:schemeClr val="bg2">
                  <a:lumMod val="50000"/>
                </a:schemeClr>
              </a:solidFill>
              <a:ea typeface="Open Sans" panose="020B0606030504020204" pitchFamily="34" charset="0"/>
              <a:cs typeface="Open Sans" panose="020B0606030504020204" pitchFamily="34" charset="0"/>
            </a:endParaRPr>
          </a:p>
          <a:p>
            <a:pPr>
              <a:buFont typeface="Wingdings" panose="05000000000000000000" pitchFamily="2" charset="2"/>
              <a:buChar char="§"/>
            </a:pPr>
            <a:endParaRPr lang="en-US" sz="2400" u="sng" spc="71" dirty="0">
              <a:solidFill>
                <a:schemeClr val="tx1">
                  <a:lumMod val="85000"/>
                  <a:lumOff val="15000"/>
                </a:schemeClr>
              </a:solidFill>
              <a:ea typeface="Open Sans" panose="020B0606030504020204" pitchFamily="34" charset="0"/>
              <a:cs typeface="Open Sans" panose="020B0606030504020204" pitchFamily="34" charset="0"/>
            </a:endParaRPr>
          </a:p>
          <a:p>
            <a:pPr>
              <a:buFont typeface="Wingdings" panose="05000000000000000000" pitchFamily="2" charset="2"/>
              <a:buChar char="§"/>
            </a:pPr>
            <a:endParaRPr lang="en-US"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6530" y="1219201"/>
            <a:ext cx="5289997" cy="6824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4618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otham Book" pitchFamily="50" charset="0"/>
                <a:cs typeface="Gotham Book" pitchFamily="50" charset="0"/>
              </a:rPr>
              <a:t>Traffic Monitoring Guide Update</a:t>
            </a:r>
            <a:br>
              <a:rPr lang="en-US" dirty="0">
                <a:latin typeface="Gotham Book" pitchFamily="50" charset="0"/>
                <a:cs typeface="Gotham Book" pitchFamily="50" charset="0"/>
              </a:rPr>
            </a:br>
            <a:r>
              <a:rPr lang="en-US" sz="2400" dirty="0">
                <a:latin typeface="Gotham Book" pitchFamily="50" charset="0"/>
                <a:cs typeface="Gotham Book" pitchFamily="50" charset="0"/>
              </a:rPr>
              <a:t>Overview</a:t>
            </a:r>
          </a:p>
        </p:txBody>
      </p:sp>
      <p:sp>
        <p:nvSpPr>
          <p:cNvPr id="3" name="Content Placeholder 2"/>
          <p:cNvSpPr>
            <a:spLocks noGrp="1"/>
          </p:cNvSpPr>
          <p:nvPr>
            <p:ph idx="1"/>
          </p:nvPr>
        </p:nvSpPr>
        <p:spPr>
          <a:xfrm>
            <a:off x="609600" y="1320754"/>
            <a:ext cx="7537750" cy="6299246"/>
          </a:xfrm>
        </p:spPr>
        <p:txBody>
          <a:bodyPr>
            <a:normAutofit/>
          </a:bodyPr>
          <a:lstStyle/>
          <a:p>
            <a:pPr marL="888876" indent="-489798">
              <a:buFont typeface="Wingdings" panose="05000000000000000000" pitchFamily="2" charset="2"/>
              <a:buChar char="v"/>
            </a:pPr>
            <a:r>
              <a:rPr lang="en-US" sz="2400" b="0" dirty="0">
                <a:solidFill>
                  <a:schemeClr val="bg2">
                    <a:lumMod val="50000"/>
                  </a:schemeClr>
                </a:solidFill>
                <a:latin typeface="Gotham Book" pitchFamily="50" charset="0"/>
                <a:ea typeface="Open Sans" panose="020B0606030504020204" pitchFamily="34" charset="0"/>
                <a:cs typeface="Gotham Book" pitchFamily="50" charset="0"/>
              </a:rPr>
              <a:t>TMG format</a:t>
            </a:r>
          </a:p>
          <a:p>
            <a:pPr marL="888876" indent="-489798">
              <a:buFont typeface="Wingdings" panose="05000000000000000000" pitchFamily="2" charset="2"/>
              <a:buChar char="v"/>
            </a:pPr>
            <a:endParaRPr lang="en-US" sz="2400" b="0" dirty="0">
              <a:solidFill>
                <a:schemeClr val="bg2">
                  <a:lumMod val="50000"/>
                </a:schemeClr>
              </a:solidFill>
              <a:latin typeface="Gotham Book" pitchFamily="50" charset="0"/>
              <a:ea typeface="Open Sans" panose="020B0606030504020204" pitchFamily="34" charset="0"/>
              <a:cs typeface="Gotham Book" pitchFamily="50" charset="0"/>
            </a:endParaRPr>
          </a:p>
          <a:p>
            <a:pPr marL="888876" indent="-489798">
              <a:buFont typeface="Wingdings" panose="05000000000000000000" pitchFamily="2" charset="2"/>
              <a:buChar char="v"/>
            </a:pPr>
            <a:r>
              <a:rPr lang="en-US" sz="2400" b="0" dirty="0">
                <a:solidFill>
                  <a:schemeClr val="bg2">
                    <a:lumMod val="50000"/>
                  </a:schemeClr>
                </a:solidFill>
                <a:latin typeface="Gotham Book" pitchFamily="50" charset="0"/>
                <a:ea typeface="Open Sans" panose="020B0606030504020204" pitchFamily="34" charset="0"/>
                <a:cs typeface="Gotham Book" pitchFamily="50" charset="0"/>
              </a:rPr>
              <a:t>Count station description (location)</a:t>
            </a:r>
          </a:p>
          <a:p>
            <a:pPr marL="888876" indent="-489798">
              <a:buFont typeface="Wingdings" panose="05000000000000000000" pitchFamily="2" charset="2"/>
              <a:buChar char="v"/>
            </a:pPr>
            <a:endParaRPr lang="en-US" sz="2400" b="0" dirty="0">
              <a:solidFill>
                <a:schemeClr val="bg2">
                  <a:lumMod val="50000"/>
                </a:schemeClr>
              </a:solidFill>
              <a:latin typeface="Gotham Book" pitchFamily="50" charset="0"/>
              <a:ea typeface="Open Sans" panose="020B0606030504020204" pitchFamily="34" charset="0"/>
              <a:cs typeface="Gotham Book" pitchFamily="50" charset="0"/>
            </a:endParaRPr>
          </a:p>
          <a:p>
            <a:pPr marL="888876" indent="-489798">
              <a:buFont typeface="Wingdings" panose="05000000000000000000" pitchFamily="2" charset="2"/>
              <a:buChar char="v"/>
            </a:pPr>
            <a:r>
              <a:rPr lang="en-US" sz="2400" b="0" dirty="0">
                <a:solidFill>
                  <a:schemeClr val="bg2">
                    <a:lumMod val="50000"/>
                  </a:schemeClr>
                </a:solidFill>
                <a:latin typeface="Gotham Book" pitchFamily="50" charset="0"/>
                <a:ea typeface="Open Sans" panose="020B0606030504020204" pitchFamily="34" charset="0"/>
                <a:cs typeface="Gotham Book" pitchFamily="50" charset="0"/>
              </a:rPr>
              <a:t>Count data</a:t>
            </a:r>
          </a:p>
          <a:p>
            <a:pPr marL="888876" indent="-489798">
              <a:buFont typeface="Wingdings" panose="05000000000000000000" pitchFamily="2" charset="2"/>
              <a:buChar char="v"/>
            </a:pPr>
            <a:endParaRPr lang="en-US" sz="2400" b="0" dirty="0">
              <a:solidFill>
                <a:schemeClr val="bg2">
                  <a:lumMod val="50000"/>
                </a:schemeClr>
              </a:solidFill>
              <a:latin typeface="Gotham Book" pitchFamily="50" charset="0"/>
              <a:ea typeface="Open Sans" panose="020B0606030504020204" pitchFamily="34" charset="0"/>
              <a:cs typeface="Gotham Book" pitchFamily="50" charset="0"/>
            </a:endParaRPr>
          </a:p>
          <a:p>
            <a:pPr marL="888876" indent="-489798">
              <a:buFont typeface="Wingdings" panose="05000000000000000000" pitchFamily="2" charset="2"/>
              <a:buChar char="v"/>
            </a:pPr>
            <a:r>
              <a:rPr lang="en-US" sz="2400" b="0" dirty="0">
                <a:solidFill>
                  <a:schemeClr val="bg2">
                    <a:lumMod val="50000"/>
                  </a:schemeClr>
                </a:solidFill>
                <a:latin typeface="Gotham Book" pitchFamily="50" charset="0"/>
                <a:ea typeface="Open Sans" panose="020B0606030504020204" pitchFamily="34" charset="0"/>
                <a:cs typeface="Gotham Book" pitchFamily="50" charset="0"/>
              </a:rPr>
              <a:t>Collecting multiple counts at single location</a:t>
            </a:r>
          </a:p>
          <a:p>
            <a:pPr marL="888876" indent="-489798">
              <a:buFont typeface="Wingdings" panose="05000000000000000000" pitchFamily="2" charset="2"/>
              <a:buChar char="v"/>
            </a:pPr>
            <a:endParaRPr lang="en-US" sz="2400" b="0" dirty="0">
              <a:solidFill>
                <a:schemeClr val="bg2">
                  <a:lumMod val="50000"/>
                </a:schemeClr>
              </a:solidFill>
              <a:latin typeface="Gotham Book" pitchFamily="50" charset="0"/>
              <a:ea typeface="Open Sans" panose="020B0606030504020204" pitchFamily="34" charset="0"/>
              <a:cs typeface="Gotham Book" pitchFamily="50" charset="0"/>
            </a:endParaRPr>
          </a:p>
          <a:p>
            <a:pPr marL="888876" indent="-489798">
              <a:buFont typeface="Wingdings" panose="05000000000000000000" pitchFamily="2" charset="2"/>
              <a:buChar char="v"/>
            </a:pPr>
            <a:r>
              <a:rPr lang="en-US" sz="2400" b="0" dirty="0">
                <a:solidFill>
                  <a:schemeClr val="bg2">
                    <a:lumMod val="50000"/>
                  </a:schemeClr>
                </a:solidFill>
                <a:latin typeface="Gotham Book" pitchFamily="50" charset="0"/>
                <a:ea typeface="Open Sans" panose="020B0606030504020204" pitchFamily="34" charset="0"/>
                <a:cs typeface="Gotham Book" pitchFamily="50" charset="0"/>
              </a:rPr>
              <a:t>Facility types and counting examples</a:t>
            </a:r>
          </a:p>
          <a:p>
            <a:pPr marL="1142863" lvl="1" indent="-489798">
              <a:buFont typeface="Wingdings" panose="05000000000000000000" pitchFamily="2" charset="2"/>
              <a:buChar char="v"/>
            </a:pPr>
            <a:endParaRPr lang="en-US" b="0" dirty="0">
              <a:solidFill>
                <a:schemeClr val="bg2">
                  <a:lumMod val="50000"/>
                </a:schemeClr>
              </a:solidFill>
              <a:ea typeface="Open Sans" panose="020B0606030504020204" pitchFamily="34" charset="0"/>
              <a:cs typeface="Open Sans" panose="020B0606030504020204" pitchFamily="34" charset="0"/>
            </a:endParaRPr>
          </a:p>
          <a:p>
            <a:endParaRPr lang="en-US" sz="2400" dirty="0">
              <a:solidFill>
                <a:schemeClr val="bg2">
                  <a:lumMod val="50000"/>
                </a:schemeClr>
              </a:solidFill>
              <a:ea typeface="Open Sans" panose="020B0606030504020204" pitchFamily="34" charset="0"/>
              <a:cs typeface="Open Sans" panose="020B0606030504020204" pitchFamily="34" charset="0"/>
            </a:endParaRPr>
          </a:p>
          <a:p>
            <a:pPr>
              <a:buFont typeface="Wingdings" panose="05000000000000000000" pitchFamily="2" charset="2"/>
              <a:buChar char="§"/>
            </a:pPr>
            <a:endParaRPr lang="en-US" sz="2400" u="sng" spc="71" dirty="0">
              <a:solidFill>
                <a:schemeClr val="tx1">
                  <a:lumMod val="85000"/>
                  <a:lumOff val="15000"/>
                </a:schemeClr>
              </a:solidFill>
              <a:ea typeface="Open Sans" panose="020B0606030504020204" pitchFamily="34" charset="0"/>
              <a:cs typeface="Open Sans" panose="020B0606030504020204" pitchFamily="34" charset="0"/>
            </a:endParaRPr>
          </a:p>
          <a:p>
            <a:pPr>
              <a:buFont typeface="Wingdings" panose="05000000000000000000" pitchFamily="2" charset="2"/>
              <a:buChar char="§"/>
            </a:pPr>
            <a:endParaRPr lang="en-US"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7800" y="1358572"/>
            <a:ext cx="5534025" cy="6830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3814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otham Book" pitchFamily="50" charset="0"/>
                <a:cs typeface="Gotham Book" pitchFamily="50" charset="0"/>
              </a:rPr>
              <a:t>Traffic Monitoring Guide Update</a:t>
            </a:r>
            <a:br>
              <a:rPr lang="en-US" dirty="0">
                <a:latin typeface="Gotham Book" pitchFamily="50" charset="0"/>
                <a:cs typeface="Gotham Book" pitchFamily="50" charset="0"/>
              </a:rPr>
            </a:br>
            <a:r>
              <a:rPr lang="en-US" sz="2400" dirty="0">
                <a:latin typeface="Gotham Book" pitchFamily="50" charset="0"/>
                <a:cs typeface="Gotham Book" pitchFamily="50" charset="0"/>
              </a:rPr>
              <a:t>Overview</a:t>
            </a:r>
          </a:p>
        </p:txBody>
      </p:sp>
      <p:sp>
        <p:nvSpPr>
          <p:cNvPr id="3" name="Content Placeholder 2"/>
          <p:cNvSpPr>
            <a:spLocks noGrp="1"/>
          </p:cNvSpPr>
          <p:nvPr>
            <p:ph idx="1"/>
          </p:nvPr>
        </p:nvSpPr>
        <p:spPr>
          <a:xfrm>
            <a:off x="609600" y="1320754"/>
            <a:ext cx="7537750" cy="6299246"/>
          </a:xfrm>
        </p:spPr>
        <p:txBody>
          <a:bodyPr>
            <a:normAutofit/>
          </a:bodyPr>
          <a:lstStyle/>
          <a:p>
            <a:pPr marL="888876" indent="-489798">
              <a:buFont typeface="Wingdings" panose="05000000000000000000" pitchFamily="2" charset="2"/>
              <a:buChar char="v"/>
            </a:pPr>
            <a:r>
              <a:rPr lang="en-US" sz="2400" b="0" dirty="0">
                <a:solidFill>
                  <a:schemeClr val="bg2">
                    <a:lumMod val="50000"/>
                  </a:schemeClr>
                </a:solidFill>
                <a:latin typeface="Gotham Book" pitchFamily="50" charset="0"/>
                <a:ea typeface="Open Sans" panose="020B0606030504020204" pitchFamily="34" charset="0"/>
                <a:cs typeface="Gotham Book" pitchFamily="50" charset="0"/>
              </a:rPr>
              <a:t>TMG format</a:t>
            </a:r>
          </a:p>
          <a:p>
            <a:pPr marL="888876" indent="-489798">
              <a:buFont typeface="Wingdings" panose="05000000000000000000" pitchFamily="2" charset="2"/>
              <a:buChar char="v"/>
            </a:pPr>
            <a:endParaRPr lang="en-US" sz="2400" b="0" dirty="0">
              <a:solidFill>
                <a:schemeClr val="bg2">
                  <a:lumMod val="50000"/>
                </a:schemeClr>
              </a:solidFill>
              <a:latin typeface="Gotham Book" pitchFamily="50" charset="0"/>
              <a:ea typeface="Open Sans" panose="020B0606030504020204" pitchFamily="34" charset="0"/>
              <a:cs typeface="Gotham Book" pitchFamily="50" charset="0"/>
            </a:endParaRPr>
          </a:p>
          <a:p>
            <a:pPr marL="888876" indent="-489798">
              <a:buFont typeface="Wingdings" panose="05000000000000000000" pitchFamily="2" charset="2"/>
              <a:buChar char="v"/>
            </a:pPr>
            <a:r>
              <a:rPr lang="en-US" sz="2400" b="0" dirty="0">
                <a:solidFill>
                  <a:schemeClr val="bg2">
                    <a:lumMod val="50000"/>
                  </a:schemeClr>
                </a:solidFill>
                <a:latin typeface="Gotham Book" pitchFamily="50" charset="0"/>
                <a:ea typeface="Open Sans" panose="020B0606030504020204" pitchFamily="34" charset="0"/>
                <a:cs typeface="Gotham Book" pitchFamily="50" charset="0"/>
              </a:rPr>
              <a:t>Count station description (location)</a:t>
            </a:r>
          </a:p>
          <a:p>
            <a:pPr marL="888876" indent="-489798">
              <a:buFont typeface="Wingdings" panose="05000000000000000000" pitchFamily="2" charset="2"/>
              <a:buChar char="v"/>
            </a:pPr>
            <a:endParaRPr lang="en-US" sz="2400" b="0" dirty="0">
              <a:solidFill>
                <a:schemeClr val="bg2">
                  <a:lumMod val="50000"/>
                </a:schemeClr>
              </a:solidFill>
              <a:latin typeface="Gotham Book" pitchFamily="50" charset="0"/>
              <a:ea typeface="Open Sans" panose="020B0606030504020204" pitchFamily="34" charset="0"/>
              <a:cs typeface="Gotham Book" pitchFamily="50" charset="0"/>
            </a:endParaRPr>
          </a:p>
          <a:p>
            <a:pPr marL="888876" indent="-489798">
              <a:buFont typeface="Wingdings" panose="05000000000000000000" pitchFamily="2" charset="2"/>
              <a:buChar char="v"/>
            </a:pPr>
            <a:r>
              <a:rPr lang="en-US" sz="2400" b="0" dirty="0">
                <a:solidFill>
                  <a:schemeClr val="bg2">
                    <a:lumMod val="50000"/>
                  </a:schemeClr>
                </a:solidFill>
                <a:latin typeface="Gotham Book" pitchFamily="50" charset="0"/>
                <a:ea typeface="Open Sans" panose="020B0606030504020204" pitchFamily="34" charset="0"/>
                <a:cs typeface="Gotham Book" pitchFamily="50" charset="0"/>
              </a:rPr>
              <a:t>Count data</a:t>
            </a:r>
          </a:p>
          <a:p>
            <a:pPr marL="888876" indent="-489798">
              <a:buFont typeface="Wingdings" panose="05000000000000000000" pitchFamily="2" charset="2"/>
              <a:buChar char="v"/>
            </a:pPr>
            <a:endParaRPr lang="en-US" sz="2400" b="0" dirty="0">
              <a:solidFill>
                <a:schemeClr val="bg2">
                  <a:lumMod val="50000"/>
                </a:schemeClr>
              </a:solidFill>
              <a:latin typeface="Gotham Book" pitchFamily="50" charset="0"/>
              <a:ea typeface="Open Sans" panose="020B0606030504020204" pitchFamily="34" charset="0"/>
              <a:cs typeface="Gotham Book" pitchFamily="50" charset="0"/>
            </a:endParaRPr>
          </a:p>
          <a:p>
            <a:pPr marL="888876" indent="-489798">
              <a:buFont typeface="Wingdings" panose="05000000000000000000" pitchFamily="2" charset="2"/>
              <a:buChar char="v"/>
            </a:pPr>
            <a:r>
              <a:rPr lang="en-US" sz="2400" b="0" dirty="0">
                <a:solidFill>
                  <a:schemeClr val="bg2">
                    <a:lumMod val="50000"/>
                  </a:schemeClr>
                </a:solidFill>
                <a:latin typeface="Gotham Book" pitchFamily="50" charset="0"/>
                <a:ea typeface="Open Sans" panose="020B0606030504020204" pitchFamily="34" charset="0"/>
                <a:cs typeface="Gotham Book" pitchFamily="50" charset="0"/>
              </a:rPr>
              <a:t>Collecting multiple counts at single location</a:t>
            </a:r>
          </a:p>
          <a:p>
            <a:pPr marL="888876" indent="-489798">
              <a:buFont typeface="Wingdings" panose="05000000000000000000" pitchFamily="2" charset="2"/>
              <a:buChar char="v"/>
            </a:pPr>
            <a:endParaRPr lang="en-US" sz="2400" b="0" dirty="0">
              <a:solidFill>
                <a:schemeClr val="bg2">
                  <a:lumMod val="50000"/>
                </a:schemeClr>
              </a:solidFill>
              <a:latin typeface="Gotham Book" pitchFamily="50" charset="0"/>
              <a:ea typeface="Open Sans" panose="020B0606030504020204" pitchFamily="34" charset="0"/>
              <a:cs typeface="Gotham Book" pitchFamily="50" charset="0"/>
            </a:endParaRPr>
          </a:p>
          <a:p>
            <a:pPr marL="888876" indent="-489798">
              <a:buFont typeface="Wingdings" panose="05000000000000000000" pitchFamily="2" charset="2"/>
              <a:buChar char="v"/>
            </a:pPr>
            <a:r>
              <a:rPr lang="en-US" sz="2400" b="0" dirty="0">
                <a:solidFill>
                  <a:schemeClr val="bg2">
                    <a:lumMod val="50000"/>
                  </a:schemeClr>
                </a:solidFill>
                <a:latin typeface="Gotham Book" pitchFamily="50" charset="0"/>
                <a:ea typeface="Open Sans" panose="020B0606030504020204" pitchFamily="34" charset="0"/>
                <a:cs typeface="Gotham Book" pitchFamily="50" charset="0"/>
              </a:rPr>
              <a:t>Facility types and counting examples</a:t>
            </a:r>
          </a:p>
          <a:p>
            <a:pPr marL="1142863" lvl="1" indent="-489798">
              <a:buFont typeface="Wingdings" panose="05000000000000000000" pitchFamily="2" charset="2"/>
              <a:buChar char="v"/>
            </a:pPr>
            <a:endParaRPr lang="en-US" b="0" dirty="0">
              <a:solidFill>
                <a:schemeClr val="bg2">
                  <a:lumMod val="50000"/>
                </a:schemeClr>
              </a:solidFill>
              <a:ea typeface="Open Sans" panose="020B0606030504020204" pitchFamily="34" charset="0"/>
              <a:cs typeface="Open Sans" panose="020B0606030504020204" pitchFamily="34" charset="0"/>
            </a:endParaRPr>
          </a:p>
          <a:p>
            <a:endParaRPr lang="en-US" sz="2400" dirty="0">
              <a:solidFill>
                <a:schemeClr val="bg2">
                  <a:lumMod val="50000"/>
                </a:schemeClr>
              </a:solidFill>
              <a:ea typeface="Open Sans" panose="020B0606030504020204" pitchFamily="34" charset="0"/>
              <a:cs typeface="Open Sans" panose="020B0606030504020204" pitchFamily="34" charset="0"/>
            </a:endParaRPr>
          </a:p>
          <a:p>
            <a:pPr>
              <a:buFont typeface="Wingdings" panose="05000000000000000000" pitchFamily="2" charset="2"/>
              <a:buChar char="§"/>
            </a:pPr>
            <a:endParaRPr lang="en-US" sz="2400" u="sng" spc="71" dirty="0">
              <a:solidFill>
                <a:schemeClr val="tx1">
                  <a:lumMod val="85000"/>
                  <a:lumOff val="15000"/>
                </a:schemeClr>
              </a:solidFill>
              <a:ea typeface="Open Sans" panose="020B0606030504020204" pitchFamily="34" charset="0"/>
              <a:cs typeface="Open Sans" panose="020B0606030504020204" pitchFamily="34" charset="0"/>
            </a:endParaRPr>
          </a:p>
          <a:p>
            <a:pPr>
              <a:buFont typeface="Wingdings" panose="05000000000000000000" pitchFamily="2" charset="2"/>
              <a:buChar char="§"/>
            </a:pPr>
            <a:endParaRPr lang="en-US" dirty="0"/>
          </a:p>
        </p:txBody>
      </p:sp>
      <p:pic>
        <p:nvPicPr>
          <p:cNvPr id="5" name="Picture 5" descr="S:\PLOT\kml\example 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8800" y="1268777"/>
            <a:ext cx="5181600" cy="7048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0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otham Book" pitchFamily="50" charset="0"/>
                <a:cs typeface="Gotham Book" pitchFamily="50" charset="0"/>
              </a:rPr>
              <a:t>Traffic Monitoring Guide Update</a:t>
            </a:r>
            <a:br>
              <a:rPr lang="en-US" dirty="0">
                <a:latin typeface="Gotham Book" pitchFamily="50" charset="0"/>
                <a:cs typeface="Gotham Book" pitchFamily="50" charset="0"/>
              </a:rPr>
            </a:br>
            <a:r>
              <a:rPr lang="en-US" sz="2400" dirty="0">
                <a:latin typeface="Gotham Book" pitchFamily="50" charset="0"/>
                <a:cs typeface="Gotham Book" pitchFamily="50" charset="0"/>
              </a:rPr>
              <a:t>Overview</a:t>
            </a:r>
          </a:p>
        </p:txBody>
      </p:sp>
      <p:sp>
        <p:nvSpPr>
          <p:cNvPr id="3" name="Content Placeholder 2"/>
          <p:cNvSpPr>
            <a:spLocks noGrp="1"/>
          </p:cNvSpPr>
          <p:nvPr>
            <p:ph idx="1"/>
          </p:nvPr>
        </p:nvSpPr>
        <p:spPr>
          <a:xfrm>
            <a:off x="533400" y="1993877"/>
            <a:ext cx="13411200" cy="2349523"/>
          </a:xfrm>
        </p:spPr>
        <p:txBody>
          <a:bodyPr>
            <a:normAutofit fontScale="92500" lnSpcReduction="10000"/>
          </a:bodyPr>
          <a:lstStyle/>
          <a:p>
            <a:pPr marL="399078" indent="0" algn="ctr">
              <a:buNone/>
            </a:pPr>
            <a:r>
              <a:rPr lang="en-US" sz="3200" dirty="0">
                <a:latin typeface="Gotham Book" pitchFamily="50" charset="0"/>
                <a:ea typeface="Open Sans" panose="020B0606030504020204" pitchFamily="34" charset="0"/>
                <a:cs typeface="Gotham Book" pitchFamily="50" charset="0"/>
              </a:rPr>
              <a:t>The Traffic Monitoring Guide: Counting Walking and Biking</a:t>
            </a:r>
          </a:p>
          <a:p>
            <a:pPr marL="399078" indent="0" algn="ctr">
              <a:buNone/>
            </a:pPr>
            <a:r>
              <a:rPr lang="en-US" sz="3200" dirty="0">
                <a:latin typeface="Gotham Book" pitchFamily="50" charset="0"/>
                <a:ea typeface="Open Sans" panose="020B0606030504020204" pitchFamily="34" charset="0"/>
                <a:cs typeface="Gotham Book" pitchFamily="50" charset="0"/>
              </a:rPr>
              <a:t>Hernando Desoto at 11:15am - 12:45pm</a:t>
            </a:r>
          </a:p>
          <a:p>
            <a:pPr marL="399078" indent="0" algn="ctr">
              <a:buNone/>
            </a:pPr>
            <a:r>
              <a:rPr lang="en-US" sz="3200" dirty="0">
                <a:latin typeface="Gotham Book" pitchFamily="50" charset="0"/>
                <a:ea typeface="Open Sans" panose="020B0606030504020204" pitchFamily="34" charset="0"/>
                <a:cs typeface="Gotham Book" pitchFamily="50" charset="0"/>
              </a:rPr>
              <a:t>Kelly Laustsen, P.E.</a:t>
            </a:r>
          </a:p>
          <a:p>
            <a:pPr marL="399078" indent="0" algn="ctr">
              <a:buNone/>
            </a:pPr>
            <a:r>
              <a:rPr lang="en-US" sz="3200" dirty="0">
                <a:latin typeface="Gotham Book" pitchFamily="50" charset="0"/>
                <a:ea typeface="Open Sans" panose="020B0606030504020204" pitchFamily="34" charset="0"/>
                <a:cs typeface="Gotham Book" pitchFamily="50" charset="0"/>
              </a:rPr>
              <a:t>Kittelson and Associates, Inc.</a:t>
            </a:r>
            <a:endParaRPr lang="en-US" b="0" dirty="0">
              <a:solidFill>
                <a:schemeClr val="bg2">
                  <a:lumMod val="50000"/>
                </a:schemeClr>
              </a:solidFill>
              <a:ea typeface="Open Sans" panose="020B0606030504020204" pitchFamily="34" charset="0"/>
              <a:cs typeface="Open Sans" panose="020B0606030504020204" pitchFamily="34" charset="0"/>
            </a:endParaRPr>
          </a:p>
          <a:p>
            <a:endParaRPr lang="en-US" sz="2400" dirty="0">
              <a:solidFill>
                <a:schemeClr val="bg2">
                  <a:lumMod val="50000"/>
                </a:schemeClr>
              </a:solidFill>
              <a:ea typeface="Open Sans" panose="020B0606030504020204" pitchFamily="34" charset="0"/>
              <a:cs typeface="Open Sans" panose="020B0606030504020204" pitchFamily="34" charset="0"/>
            </a:endParaRPr>
          </a:p>
          <a:p>
            <a:pPr>
              <a:buFont typeface="Wingdings" panose="05000000000000000000" pitchFamily="2" charset="2"/>
              <a:buChar char="§"/>
            </a:pPr>
            <a:endParaRPr lang="en-US" sz="2400" u="sng" spc="71" dirty="0">
              <a:solidFill>
                <a:schemeClr val="tx1">
                  <a:lumMod val="85000"/>
                  <a:lumOff val="15000"/>
                </a:schemeClr>
              </a:solidFill>
              <a:ea typeface="Open Sans" panose="020B0606030504020204" pitchFamily="34" charset="0"/>
              <a:cs typeface="Open Sans" panose="020B0606030504020204" pitchFamily="34" charset="0"/>
            </a:endParaRPr>
          </a:p>
          <a:p>
            <a:pPr>
              <a:buFont typeface="Wingdings" panose="05000000000000000000" pitchFamily="2" charset="2"/>
              <a:buChar char="§"/>
            </a:pPr>
            <a:endParaRPr lang="en-US" dirty="0"/>
          </a:p>
        </p:txBody>
      </p:sp>
      <p:pic>
        <p:nvPicPr>
          <p:cNvPr id="5" name="Picture 4" descr="This image shows an example location on a shared use path where pedestrians and cyclists travel in both direction. In order to count the total number of multimodal users, 1 station location record is needed. To count the total number of cyclists and total number of pedestrians, two station location records are needed. To count the total number of pedestrians in each direction, 2 station location records are needed." title="Station Location Record Example"/>
          <p:cNvPicPr/>
          <p:nvPr/>
        </p:nvPicPr>
        <p:blipFill rotWithShape="1">
          <a:blip r:embed="rId3"/>
          <a:srcRect l="44253" t="4969" r="2217" b="4443"/>
          <a:stretch/>
        </p:blipFill>
        <p:spPr>
          <a:xfrm>
            <a:off x="9601201" y="4495801"/>
            <a:ext cx="5048250" cy="373380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r="2324"/>
          <a:stretch/>
        </p:blipFill>
        <p:spPr>
          <a:xfrm>
            <a:off x="19049" y="4495801"/>
            <a:ext cx="5498457" cy="3752849"/>
          </a:xfrm>
          <a:prstGeom prst="rect">
            <a:avLst/>
          </a:prstGeom>
        </p:spPr>
      </p:pic>
    </p:spTree>
    <p:extLst>
      <p:ext uri="{BB962C8B-B14F-4D97-AF65-F5344CB8AC3E}">
        <p14:creationId xmlns:p14="http://schemas.microsoft.com/office/powerpoint/2010/main" val="143209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rot="19581762">
            <a:off x="2055886" y="2147922"/>
            <a:ext cx="9293646" cy="1449011"/>
          </a:xfrm>
        </p:spPr>
        <p:txBody>
          <a:bodyPr/>
          <a:lstStyle/>
          <a:p>
            <a:r>
              <a:rPr lang="en-US" dirty="0"/>
              <a:t>The Why</a:t>
            </a:r>
          </a:p>
        </p:txBody>
      </p:sp>
      <p:sp>
        <p:nvSpPr>
          <p:cNvPr id="5" name="Text Placeholder 4"/>
          <p:cNvSpPr>
            <a:spLocks noGrp="1"/>
          </p:cNvSpPr>
          <p:nvPr>
            <p:ph type="body" idx="1"/>
          </p:nvPr>
        </p:nvSpPr>
        <p:spPr/>
        <p:txBody>
          <a:bodyPr>
            <a:noAutofit/>
          </a:bodyPr>
          <a:lstStyle/>
          <a:p>
            <a:r>
              <a:rPr lang="en-US" sz="1800" dirty="0">
                <a:solidFill>
                  <a:schemeClr val="bg1"/>
                </a:solidFill>
                <a:latin typeface="+mj-lt"/>
              </a:rPr>
              <a:t>The Purpose behind the counts</a:t>
            </a:r>
          </a:p>
        </p:txBody>
      </p:sp>
    </p:spTree>
    <p:extLst>
      <p:ext uri="{BB962C8B-B14F-4D97-AF65-F5344CB8AC3E}">
        <p14:creationId xmlns:p14="http://schemas.microsoft.com/office/powerpoint/2010/main" val="22531225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otham Book" pitchFamily="50" charset="0"/>
                <a:cs typeface="Gotham Book" pitchFamily="50" charset="0"/>
              </a:rPr>
              <a:t>Thank You!</a:t>
            </a:r>
            <a:endParaRPr lang="en-US" sz="2400" dirty="0">
              <a:latin typeface="Gotham Book" pitchFamily="50" charset="0"/>
              <a:cs typeface="Gotham Book" pitchFamily="50" charset="0"/>
            </a:endParaRPr>
          </a:p>
        </p:txBody>
      </p:sp>
      <p:sp>
        <p:nvSpPr>
          <p:cNvPr id="3" name="Content Placeholder 2"/>
          <p:cNvSpPr>
            <a:spLocks noGrp="1"/>
          </p:cNvSpPr>
          <p:nvPr>
            <p:ph idx="1"/>
          </p:nvPr>
        </p:nvSpPr>
        <p:spPr>
          <a:xfrm>
            <a:off x="533400" y="1993877"/>
            <a:ext cx="13411200" cy="5092723"/>
          </a:xfrm>
        </p:spPr>
        <p:txBody>
          <a:bodyPr>
            <a:normAutofit fontScale="77500" lnSpcReduction="20000"/>
          </a:bodyPr>
          <a:lstStyle/>
          <a:p>
            <a:pPr marL="399078" indent="0" algn="ctr">
              <a:buNone/>
            </a:pPr>
            <a:endParaRPr lang="en-US" sz="4800" dirty="0">
              <a:latin typeface="Gotham Book" pitchFamily="50" charset="0"/>
              <a:ea typeface="Open Sans" panose="020B0606030504020204" pitchFamily="34" charset="0"/>
              <a:cs typeface="Gotham Book" pitchFamily="50" charset="0"/>
            </a:endParaRPr>
          </a:p>
          <a:p>
            <a:pPr marL="399078" indent="0" algn="ctr">
              <a:buNone/>
            </a:pPr>
            <a:endParaRPr lang="en-US" sz="4800" dirty="0">
              <a:latin typeface="Gotham Book" pitchFamily="50" charset="0"/>
              <a:ea typeface="Open Sans" panose="020B0606030504020204" pitchFamily="34" charset="0"/>
              <a:cs typeface="Gotham Book" pitchFamily="50" charset="0"/>
            </a:endParaRPr>
          </a:p>
          <a:p>
            <a:pPr marL="399078" indent="0" algn="ctr">
              <a:buNone/>
            </a:pPr>
            <a:r>
              <a:rPr lang="en-US" sz="4800" dirty="0">
                <a:latin typeface="Gotham Book" pitchFamily="50" charset="0"/>
                <a:ea typeface="Open Sans" panose="020B0606030504020204" pitchFamily="34" charset="0"/>
                <a:cs typeface="Gotham Book" pitchFamily="50" charset="0"/>
              </a:rPr>
              <a:t>ANY QUESTIONS?</a:t>
            </a:r>
          </a:p>
          <a:p>
            <a:pPr marL="399078" indent="0" algn="ctr">
              <a:buNone/>
            </a:pPr>
            <a:endParaRPr lang="en-US" sz="3200" b="0" dirty="0">
              <a:solidFill>
                <a:schemeClr val="bg2">
                  <a:lumMod val="50000"/>
                </a:schemeClr>
              </a:solidFill>
              <a:latin typeface="Gotham Book" pitchFamily="50" charset="0"/>
              <a:ea typeface="Open Sans" panose="020B0606030504020204" pitchFamily="34" charset="0"/>
              <a:cs typeface="Gotham Book" pitchFamily="50" charset="0"/>
            </a:endParaRPr>
          </a:p>
          <a:p>
            <a:pPr marL="399078" indent="0" algn="ctr">
              <a:buNone/>
            </a:pPr>
            <a:endParaRPr lang="en-US" sz="3200" b="0" dirty="0">
              <a:solidFill>
                <a:schemeClr val="bg2">
                  <a:lumMod val="50000"/>
                </a:schemeClr>
              </a:solidFill>
              <a:latin typeface="Gotham Book" pitchFamily="50" charset="0"/>
              <a:ea typeface="Open Sans" panose="020B0606030504020204" pitchFamily="34" charset="0"/>
              <a:cs typeface="Gotham Book" pitchFamily="50" charset="0"/>
            </a:endParaRPr>
          </a:p>
          <a:p>
            <a:pPr marL="399078" indent="0" algn="ctr">
              <a:buNone/>
            </a:pPr>
            <a:endParaRPr lang="en-US" sz="3200" b="0" dirty="0">
              <a:solidFill>
                <a:schemeClr val="bg2">
                  <a:lumMod val="50000"/>
                </a:schemeClr>
              </a:solidFill>
              <a:latin typeface="Gotham Book" pitchFamily="50" charset="0"/>
              <a:ea typeface="Open Sans" panose="020B0606030504020204" pitchFamily="34" charset="0"/>
              <a:cs typeface="Gotham Book" pitchFamily="50" charset="0"/>
            </a:endParaRPr>
          </a:p>
          <a:p>
            <a:pPr marL="399078" indent="0" algn="ctr">
              <a:buNone/>
            </a:pPr>
            <a:endParaRPr lang="en-US" sz="3200" b="0" dirty="0">
              <a:solidFill>
                <a:schemeClr val="bg2">
                  <a:lumMod val="50000"/>
                </a:schemeClr>
              </a:solidFill>
              <a:latin typeface="Gotham Book" pitchFamily="50" charset="0"/>
              <a:ea typeface="Open Sans" panose="020B0606030504020204" pitchFamily="34" charset="0"/>
              <a:cs typeface="Gotham Book" pitchFamily="50" charset="0"/>
            </a:endParaRPr>
          </a:p>
          <a:p>
            <a:pPr marL="399078" indent="0" algn="ctr">
              <a:buNone/>
            </a:pPr>
            <a:r>
              <a:rPr lang="en-US" dirty="0">
                <a:latin typeface="Gotham Book" pitchFamily="50" charset="0"/>
                <a:ea typeface="Open Sans" panose="020B0606030504020204" pitchFamily="34" charset="0"/>
                <a:cs typeface="Gotham Book" pitchFamily="50" charset="0"/>
              </a:rPr>
              <a:t>Brett </a:t>
            </a:r>
            <a:r>
              <a:rPr lang="en-US" dirty="0" err="1">
                <a:latin typeface="Gotham Book" pitchFamily="50" charset="0"/>
                <a:ea typeface="Open Sans" panose="020B0606030504020204" pitchFamily="34" charset="0"/>
                <a:cs typeface="Gotham Book" pitchFamily="50" charset="0"/>
              </a:rPr>
              <a:t>Boncore</a:t>
            </a:r>
            <a:r>
              <a:rPr lang="en-US" dirty="0">
                <a:latin typeface="Gotham Book" pitchFamily="50" charset="0"/>
                <a:ea typeface="Open Sans" panose="020B0606030504020204" pitchFamily="34" charset="0"/>
                <a:cs typeface="Gotham Book" pitchFamily="50" charset="0"/>
              </a:rPr>
              <a:t>, P.E.</a:t>
            </a:r>
          </a:p>
          <a:p>
            <a:pPr marL="399078" indent="0" algn="ctr">
              <a:buNone/>
            </a:pPr>
            <a:r>
              <a:rPr lang="en-US" dirty="0">
                <a:latin typeface="Gotham Book" pitchFamily="50" charset="0"/>
                <a:ea typeface="Open Sans" panose="020B0606030504020204" pitchFamily="34" charset="0"/>
                <a:cs typeface="Gotham Book" pitchFamily="50" charset="0"/>
              </a:rPr>
              <a:t>Engineer / Planner</a:t>
            </a:r>
          </a:p>
          <a:p>
            <a:pPr marL="399078" indent="0" algn="ctr">
              <a:buNone/>
            </a:pPr>
            <a:r>
              <a:rPr lang="en-US" dirty="0">
                <a:latin typeface="Gotham Book" pitchFamily="50" charset="0"/>
                <a:ea typeface="Open Sans" panose="020B0606030504020204" pitchFamily="34" charset="0"/>
                <a:cs typeface="Gotham Book" pitchFamily="50" charset="0"/>
              </a:rPr>
              <a:t>Kittelson and Associates, Inc.</a:t>
            </a:r>
          </a:p>
          <a:p>
            <a:pPr marL="399078" indent="0" algn="ctr">
              <a:buNone/>
            </a:pPr>
            <a:r>
              <a:rPr lang="en-US" dirty="0">
                <a:latin typeface="Gotham Book" pitchFamily="50" charset="0"/>
                <a:ea typeface="Open Sans" panose="020B0606030504020204" pitchFamily="34" charset="0"/>
                <a:cs typeface="Gotham Book" pitchFamily="50" charset="0"/>
              </a:rPr>
              <a:t>bboncore@kittelson.com</a:t>
            </a:r>
            <a:endParaRPr lang="en-US" sz="2600" u="sng" spc="71" dirty="0">
              <a:solidFill>
                <a:schemeClr val="tx1">
                  <a:lumMod val="85000"/>
                  <a:lumOff val="15000"/>
                </a:schemeClr>
              </a:solidFill>
              <a:ea typeface="Open Sans" panose="020B0606030504020204" pitchFamily="34" charset="0"/>
              <a:cs typeface="Open Sans" panose="020B0606030504020204" pitchFamily="34" charset="0"/>
            </a:endParaRPr>
          </a:p>
          <a:p>
            <a:pPr>
              <a:buFont typeface="Wingdings" panose="05000000000000000000" pitchFamily="2" charset="2"/>
              <a:buChar char="§"/>
            </a:pPr>
            <a:endParaRPr lang="en-US" dirty="0"/>
          </a:p>
        </p:txBody>
      </p:sp>
    </p:spTree>
    <p:extLst>
      <p:ext uri="{BB962C8B-B14F-4D97-AF65-F5344CB8AC3E}">
        <p14:creationId xmlns:p14="http://schemas.microsoft.com/office/powerpoint/2010/main" val="4007197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otham Book" pitchFamily="50" charset="0"/>
                <a:cs typeface="Gotham Book" pitchFamily="50" charset="0"/>
              </a:rPr>
              <a:t>The why</a:t>
            </a:r>
            <a:br>
              <a:rPr lang="en-US" dirty="0">
                <a:latin typeface="Gotham Book" pitchFamily="50" charset="0"/>
                <a:cs typeface="Gotham Book" pitchFamily="50" charset="0"/>
              </a:rPr>
            </a:br>
            <a:r>
              <a:rPr lang="en-US" sz="2400" dirty="0">
                <a:latin typeface="Gotham Book" pitchFamily="50" charset="0"/>
                <a:cs typeface="Gotham Book" pitchFamily="50" charset="0"/>
              </a:rPr>
              <a:t>The purpose behind the counts</a:t>
            </a:r>
            <a:endParaRPr lang="en-US" dirty="0">
              <a:latin typeface="Gotham Book" pitchFamily="50" charset="0"/>
              <a:cs typeface="Gotham Book" pitchFamily="50" charset="0"/>
            </a:endParaRPr>
          </a:p>
        </p:txBody>
      </p:sp>
      <p:sp>
        <p:nvSpPr>
          <p:cNvPr id="3" name="Content Placeholder 2"/>
          <p:cNvSpPr>
            <a:spLocks noGrp="1"/>
          </p:cNvSpPr>
          <p:nvPr>
            <p:ph idx="1"/>
          </p:nvPr>
        </p:nvSpPr>
        <p:spPr>
          <a:xfrm>
            <a:off x="609600" y="1320754"/>
            <a:ext cx="10515600" cy="5537246"/>
          </a:xfrm>
        </p:spPr>
        <p:txBody>
          <a:bodyPr/>
          <a:lstStyle/>
          <a:p>
            <a:pPr>
              <a:buFont typeface="Wingdings" panose="05000000000000000000" pitchFamily="2" charset="2"/>
              <a:buChar char="v"/>
            </a:pPr>
            <a:r>
              <a:rPr lang="en-US" sz="2800" b="0" dirty="0">
                <a:solidFill>
                  <a:schemeClr val="bg2">
                    <a:lumMod val="50000"/>
                  </a:schemeClr>
                </a:solidFill>
                <a:ea typeface="Open Sans" panose="020B0606030504020204" pitchFamily="34" charset="0"/>
                <a:cs typeface="Open Sans" panose="020B0606030504020204" pitchFamily="34" charset="0"/>
              </a:rPr>
              <a:t>Ranked as “most dangerous pedestrian environment in the country.” (Dangerous by Design)</a:t>
            </a:r>
          </a:p>
          <a:p>
            <a:pPr>
              <a:buFont typeface="Wingdings" panose="05000000000000000000" pitchFamily="2" charset="2"/>
              <a:buChar char="v"/>
            </a:pPr>
            <a:r>
              <a:rPr lang="en-US" sz="2800" b="0" dirty="0">
                <a:solidFill>
                  <a:schemeClr val="bg2">
                    <a:lumMod val="50000"/>
                  </a:schemeClr>
                </a:solidFill>
                <a:ea typeface="Open Sans" panose="020B0606030504020204" pitchFamily="34" charset="0"/>
                <a:cs typeface="Open Sans" panose="020B0606030504020204" pitchFamily="34" charset="0"/>
              </a:rPr>
              <a:t>Support FDOT Complete Streets policy and implementation</a:t>
            </a:r>
          </a:p>
          <a:p>
            <a:pPr>
              <a:buFont typeface="Wingdings" panose="05000000000000000000" pitchFamily="2" charset="2"/>
              <a:buChar char="v"/>
            </a:pPr>
            <a:r>
              <a:rPr lang="en-US" sz="2800" b="0" dirty="0">
                <a:solidFill>
                  <a:schemeClr val="bg2">
                    <a:lumMod val="50000"/>
                  </a:schemeClr>
                </a:solidFill>
                <a:ea typeface="Open Sans" panose="020B0606030504020204" pitchFamily="34" charset="0"/>
                <a:cs typeface="Open Sans" panose="020B0606030504020204" pitchFamily="34" charset="0"/>
              </a:rPr>
              <a:t>Inform, prioritize, and evaluate bike and pedestrian design decisions</a:t>
            </a:r>
          </a:p>
          <a:p>
            <a:pPr>
              <a:buFont typeface="Wingdings" panose="05000000000000000000" pitchFamily="2" charset="2"/>
              <a:buChar char="v"/>
            </a:pPr>
            <a:r>
              <a:rPr lang="en-US" sz="2800" b="0" dirty="0">
                <a:solidFill>
                  <a:schemeClr val="bg2">
                    <a:lumMod val="50000"/>
                  </a:schemeClr>
                </a:solidFill>
                <a:ea typeface="Open Sans" panose="020B0606030504020204" pitchFamily="34" charset="0"/>
                <a:cs typeface="Open Sans" panose="020B0606030504020204" pitchFamily="34" charset="0"/>
              </a:rPr>
              <a:t>Performance measurement and effective planning </a:t>
            </a:r>
          </a:p>
          <a:p>
            <a:pPr>
              <a:buFont typeface="Wingdings" panose="05000000000000000000" pitchFamily="2" charset="2"/>
              <a:buChar char="v"/>
            </a:pPr>
            <a:r>
              <a:rPr lang="en-US" sz="2800" b="0" dirty="0">
                <a:solidFill>
                  <a:schemeClr val="bg2">
                    <a:lumMod val="50000"/>
                  </a:schemeClr>
                </a:solidFill>
                <a:ea typeface="Open Sans" panose="020B0606030504020204" pitchFamily="34" charset="0"/>
                <a:cs typeface="Open Sans" panose="020B0606030504020204" pitchFamily="34" charset="0"/>
              </a:rPr>
              <a:t>Better understanding of cyclist and pedestrian crash exposure</a:t>
            </a:r>
          </a:p>
          <a:p>
            <a:pPr>
              <a:buFont typeface="Wingdings" panose="05000000000000000000" pitchFamily="2" charset="2"/>
              <a:buChar char="v"/>
            </a:pPr>
            <a:r>
              <a:rPr lang="en-US" sz="2800" b="0" dirty="0">
                <a:solidFill>
                  <a:schemeClr val="bg2">
                    <a:lumMod val="50000"/>
                  </a:schemeClr>
                </a:solidFill>
                <a:ea typeface="Open Sans" panose="020B0606030504020204" pitchFamily="34" charset="0"/>
                <a:cs typeface="Open Sans" panose="020B0606030504020204" pitchFamily="34" charset="0"/>
              </a:rPr>
              <a:t>Supplement and support existing data sources/bike-</a:t>
            </a:r>
            <a:r>
              <a:rPr lang="en-US" sz="2800" b="0" dirty="0" err="1">
                <a:solidFill>
                  <a:schemeClr val="bg2">
                    <a:lumMod val="50000"/>
                  </a:schemeClr>
                </a:solidFill>
                <a:ea typeface="Open Sans" panose="020B0606030504020204" pitchFamily="34" charset="0"/>
                <a:cs typeface="Open Sans" panose="020B0606030504020204" pitchFamily="34" charset="0"/>
              </a:rPr>
              <a:t>ped</a:t>
            </a:r>
            <a:r>
              <a:rPr lang="en-US" sz="2800" b="0" dirty="0">
                <a:solidFill>
                  <a:schemeClr val="bg2">
                    <a:lumMod val="50000"/>
                  </a:schemeClr>
                </a:solidFill>
                <a:ea typeface="Open Sans" panose="020B0606030504020204" pitchFamily="34" charset="0"/>
                <a:cs typeface="Open Sans" panose="020B0606030504020204" pitchFamily="34" charset="0"/>
              </a:rPr>
              <a:t> count efforts</a:t>
            </a:r>
          </a:p>
          <a:p>
            <a:pPr>
              <a:buFont typeface="Wingdings" panose="05000000000000000000" pitchFamily="2" charset="2"/>
              <a:buChar char="§"/>
            </a:pPr>
            <a:endParaRPr lang="en-US" dirty="0"/>
          </a:p>
        </p:txBody>
      </p:sp>
      <p:pic>
        <p:nvPicPr>
          <p:cNvPr id="4" name="Picture 3" descr="H:\18\18950 - FDOT D5 Passenger Operations\TWO 02 - Technical Training and Support\Bike-Ped Counts Presentation\BBB_Children-on-the-Cadytrac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72763" y="2971800"/>
            <a:ext cx="3957638" cy="5276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009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otham Book" pitchFamily="50" charset="0"/>
                <a:cs typeface="Gotham Book" pitchFamily="50" charset="0"/>
              </a:rPr>
              <a:t>The why</a:t>
            </a:r>
            <a:br>
              <a:rPr lang="en-US" dirty="0">
                <a:latin typeface="Gotham Book" pitchFamily="50" charset="0"/>
                <a:cs typeface="Gotham Book" pitchFamily="50" charset="0"/>
              </a:rPr>
            </a:br>
            <a:r>
              <a:rPr lang="en-US" sz="2400" dirty="0">
                <a:latin typeface="Gotham Book" pitchFamily="50" charset="0"/>
                <a:cs typeface="Gotham Book" pitchFamily="50" charset="0"/>
              </a:rPr>
              <a:t>The purpose behind the counts</a:t>
            </a:r>
            <a:endParaRPr lang="en-US" dirty="0">
              <a:latin typeface="Gotham Book" pitchFamily="50" charset="0"/>
              <a:cs typeface="Gotham Book" pitchFamily="50" charset="0"/>
            </a:endParaRPr>
          </a:p>
        </p:txBody>
      </p:sp>
      <p:sp>
        <p:nvSpPr>
          <p:cNvPr id="3" name="Content Placeholder 2"/>
          <p:cNvSpPr>
            <a:spLocks noGrp="1"/>
          </p:cNvSpPr>
          <p:nvPr>
            <p:ph idx="1"/>
          </p:nvPr>
        </p:nvSpPr>
        <p:spPr/>
        <p:txBody>
          <a:bodyPr/>
          <a:lstStyle/>
          <a:p>
            <a:pPr>
              <a:buFont typeface="Wingdings" panose="05000000000000000000" pitchFamily="2" charset="2"/>
              <a:buChar char="§"/>
            </a:pPr>
            <a:endParaRPr lang="en-US" dirty="0"/>
          </a:p>
        </p:txBody>
      </p:sp>
      <p:pic>
        <p:nvPicPr>
          <p:cNvPr id="4"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6800"/>
            <a:ext cx="14630400" cy="7364754"/>
          </a:xfrm>
          <a:prstGeom prst="rect">
            <a:avLst/>
          </a:prstGeom>
        </p:spPr>
      </p:pic>
    </p:spTree>
    <p:extLst>
      <p:ext uri="{BB962C8B-B14F-4D97-AF65-F5344CB8AC3E}">
        <p14:creationId xmlns:p14="http://schemas.microsoft.com/office/powerpoint/2010/main" val="160560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rot="19581762">
            <a:off x="2055886" y="2147922"/>
            <a:ext cx="9293646" cy="1449011"/>
          </a:xfrm>
        </p:spPr>
        <p:txBody>
          <a:bodyPr/>
          <a:lstStyle/>
          <a:p>
            <a:r>
              <a:rPr lang="en-US" dirty="0"/>
              <a:t>The HOW</a:t>
            </a:r>
          </a:p>
        </p:txBody>
      </p:sp>
      <p:sp>
        <p:nvSpPr>
          <p:cNvPr id="5" name="Text Placeholder 4"/>
          <p:cNvSpPr>
            <a:spLocks noGrp="1"/>
          </p:cNvSpPr>
          <p:nvPr>
            <p:ph type="body" idx="1"/>
          </p:nvPr>
        </p:nvSpPr>
        <p:spPr/>
        <p:txBody>
          <a:bodyPr>
            <a:noAutofit/>
          </a:bodyPr>
          <a:lstStyle/>
          <a:p>
            <a:r>
              <a:rPr lang="en-US" sz="1800" dirty="0">
                <a:solidFill>
                  <a:schemeClr val="bg1"/>
                </a:solidFill>
                <a:latin typeface="+mj-lt"/>
              </a:rPr>
              <a:t>The Process behind the counts</a:t>
            </a:r>
          </a:p>
        </p:txBody>
      </p:sp>
    </p:spTree>
    <p:extLst>
      <p:ext uri="{BB962C8B-B14F-4D97-AF65-F5344CB8AC3E}">
        <p14:creationId xmlns:p14="http://schemas.microsoft.com/office/powerpoint/2010/main" val="3673588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otham Book" pitchFamily="50" charset="0"/>
                <a:cs typeface="Gotham Book" pitchFamily="50" charset="0"/>
              </a:rPr>
              <a:t>The How</a:t>
            </a:r>
            <a:br>
              <a:rPr lang="en-US" dirty="0">
                <a:latin typeface="Gotham Book" pitchFamily="50" charset="0"/>
                <a:cs typeface="Gotham Book" pitchFamily="50" charset="0"/>
              </a:rPr>
            </a:br>
            <a:r>
              <a:rPr lang="en-US" sz="2400" dirty="0">
                <a:latin typeface="Gotham Book" pitchFamily="50" charset="0"/>
                <a:cs typeface="Gotham Book" pitchFamily="50" charset="0"/>
              </a:rPr>
              <a:t>The process behind the counts</a:t>
            </a:r>
            <a:endParaRPr lang="en-US" dirty="0">
              <a:latin typeface="Gotham Book" pitchFamily="50" charset="0"/>
              <a:cs typeface="Gotham Book" pitchFamily="50" charset="0"/>
            </a:endParaRPr>
          </a:p>
        </p:txBody>
      </p:sp>
      <p:sp>
        <p:nvSpPr>
          <p:cNvPr id="3" name="Content Placeholder 2"/>
          <p:cNvSpPr>
            <a:spLocks noGrp="1"/>
          </p:cNvSpPr>
          <p:nvPr>
            <p:ph idx="1"/>
          </p:nvPr>
        </p:nvSpPr>
        <p:spPr/>
        <p:txBody>
          <a:bodyPr/>
          <a:lstStyle/>
          <a:p>
            <a:pPr>
              <a:buFont typeface="Wingdings" panose="05000000000000000000" pitchFamily="2" charset="2"/>
              <a:buChar char="§"/>
            </a:pPr>
            <a:endParaRPr lang="en-US" dirty="0"/>
          </a:p>
        </p:txBody>
      </p:sp>
      <p:sp>
        <p:nvSpPr>
          <p:cNvPr id="5" name="Rectangle 4"/>
          <p:cNvSpPr/>
          <p:nvPr/>
        </p:nvSpPr>
        <p:spPr>
          <a:xfrm>
            <a:off x="-2" y="2095290"/>
            <a:ext cx="14630403" cy="15623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a:endParaRPr lang="en-US"/>
          </a:p>
        </p:txBody>
      </p:sp>
      <p:sp>
        <p:nvSpPr>
          <p:cNvPr id="6" name="TextBox 5"/>
          <p:cNvSpPr txBox="1"/>
          <p:nvPr/>
        </p:nvSpPr>
        <p:spPr>
          <a:xfrm>
            <a:off x="1069258" y="2175884"/>
            <a:ext cx="6324318" cy="1235495"/>
          </a:xfrm>
          <a:prstGeom prst="rect">
            <a:avLst/>
          </a:prstGeom>
          <a:noFill/>
        </p:spPr>
        <p:txBody>
          <a:bodyPr wrap="square" lIns="65306" tIns="32653" rIns="65306" bIns="32653" rtlCol="0">
            <a:spAutoFit/>
          </a:bodyPr>
          <a:lstStyle/>
          <a:p>
            <a:r>
              <a:rPr lang="en-US" sz="3600" spc="71" dirty="0">
                <a:solidFill>
                  <a:schemeClr val="tx1">
                    <a:lumMod val="85000"/>
                    <a:lumOff val="15000"/>
                  </a:schemeClr>
                </a:solidFill>
                <a:ea typeface="Open Sans" panose="020B0606030504020204" pitchFamily="34" charset="0"/>
                <a:cs typeface="Open Sans" panose="020B0606030504020204" pitchFamily="34" charset="0"/>
              </a:rPr>
              <a:t>AUTOMATED COUNTS </a:t>
            </a:r>
          </a:p>
          <a:p>
            <a:r>
              <a:rPr lang="en-US" sz="2000" spc="71" dirty="0">
                <a:solidFill>
                  <a:schemeClr val="tx1">
                    <a:lumMod val="85000"/>
                    <a:lumOff val="15000"/>
                  </a:schemeClr>
                </a:solidFill>
                <a:ea typeface="Open Sans" panose="020B0606030504020204" pitchFamily="34" charset="0"/>
                <a:cs typeface="Open Sans" panose="020B0606030504020204" pitchFamily="34" charset="0"/>
              </a:rPr>
              <a:t>(IN PARTNERSHIP WITH METROPLAN ORLANDO)</a:t>
            </a:r>
          </a:p>
        </p:txBody>
      </p:sp>
      <p:cxnSp>
        <p:nvCxnSpPr>
          <p:cNvPr id="7" name="Straight Connector 6"/>
          <p:cNvCxnSpPr/>
          <p:nvPr/>
        </p:nvCxnSpPr>
        <p:spPr>
          <a:xfrm>
            <a:off x="1066800" y="2743200"/>
            <a:ext cx="5486400" cy="0"/>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305800" y="2196482"/>
            <a:ext cx="6324600" cy="927718"/>
          </a:xfrm>
          <a:prstGeom prst="rect">
            <a:avLst/>
          </a:prstGeom>
          <a:noFill/>
        </p:spPr>
        <p:txBody>
          <a:bodyPr wrap="square" lIns="65306" tIns="32653" rIns="65306" bIns="32653" rtlCol="0">
            <a:spAutoFit/>
          </a:bodyPr>
          <a:lstStyle/>
          <a:p>
            <a:r>
              <a:rPr lang="en-US" sz="3600" spc="71" dirty="0">
                <a:solidFill>
                  <a:schemeClr val="tx1">
                    <a:lumMod val="85000"/>
                    <a:lumOff val="15000"/>
                  </a:schemeClr>
                </a:solidFill>
                <a:ea typeface="Open Sans" panose="020B0606030504020204" pitchFamily="34" charset="0"/>
                <a:cs typeface="Open Sans" panose="020B0606030504020204" pitchFamily="34" charset="0"/>
              </a:rPr>
              <a:t>MANUAL VIDEO COUNTS</a:t>
            </a:r>
          </a:p>
          <a:p>
            <a:r>
              <a:rPr lang="en-US" sz="2000" spc="71" dirty="0">
                <a:solidFill>
                  <a:schemeClr val="tx1">
                    <a:lumMod val="85000"/>
                    <a:lumOff val="15000"/>
                  </a:schemeClr>
                </a:solidFill>
                <a:ea typeface="Open Sans" panose="020B0606030504020204" pitchFamily="34" charset="0"/>
                <a:cs typeface="Open Sans" panose="020B0606030504020204" pitchFamily="34" charset="0"/>
              </a:rPr>
              <a:t>(FDOT)</a:t>
            </a:r>
            <a:endParaRPr lang="en-US" sz="3600" spc="71" dirty="0">
              <a:solidFill>
                <a:schemeClr val="tx1">
                  <a:lumMod val="85000"/>
                  <a:lumOff val="15000"/>
                </a:schemeClr>
              </a:solidFill>
              <a:ea typeface="Open Sans" panose="020B0606030504020204" pitchFamily="34" charset="0"/>
              <a:cs typeface="Open Sans" panose="020B0606030504020204" pitchFamily="34" charset="0"/>
            </a:endParaRPr>
          </a:p>
        </p:txBody>
      </p:sp>
      <p:cxnSp>
        <p:nvCxnSpPr>
          <p:cNvPr id="11" name="Straight Connector 10"/>
          <p:cNvCxnSpPr/>
          <p:nvPr/>
        </p:nvCxnSpPr>
        <p:spPr>
          <a:xfrm>
            <a:off x="8305800" y="2715232"/>
            <a:ext cx="6096000" cy="27968"/>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10194" b="-134"/>
          <a:stretch/>
        </p:blipFill>
        <p:spPr>
          <a:xfrm>
            <a:off x="-78378" y="4058088"/>
            <a:ext cx="7267453" cy="4356462"/>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3576" y="4058088"/>
            <a:ext cx="7315200" cy="5619312"/>
          </a:xfrm>
          <a:prstGeom prst="rect">
            <a:avLst/>
          </a:prstGeom>
        </p:spPr>
      </p:pic>
    </p:spTree>
    <p:extLst>
      <p:ext uri="{BB962C8B-B14F-4D97-AF65-F5344CB8AC3E}">
        <p14:creationId xmlns:p14="http://schemas.microsoft.com/office/powerpoint/2010/main" val="1836484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3589" y="1066800"/>
            <a:ext cx="5268686" cy="6553200"/>
          </a:xfrm>
          <a:prstGeom prst="rect">
            <a:avLst/>
          </a:prstGeom>
          <a:effectLst>
            <a:outerShdw blurRad="50800" dist="381000" dir="2700000" algn="tl" rotWithShape="0">
              <a:prstClr val="black">
                <a:alpha val="40000"/>
              </a:prstClr>
            </a:outerShdw>
          </a:effectLst>
          <a:scene3d>
            <a:camera prst="orthographicFront">
              <a:rot lat="0" lon="0" rev="20999999"/>
            </a:camera>
            <a:lightRig rig="threePt" dir="t"/>
          </a:scene3d>
        </p:spPr>
      </p:pic>
      <p:sp>
        <p:nvSpPr>
          <p:cNvPr id="2" name="Title 1"/>
          <p:cNvSpPr>
            <a:spLocks noGrp="1"/>
          </p:cNvSpPr>
          <p:nvPr>
            <p:ph type="title"/>
          </p:nvPr>
        </p:nvSpPr>
        <p:spPr/>
        <p:txBody>
          <a:bodyPr/>
          <a:lstStyle/>
          <a:p>
            <a:r>
              <a:rPr lang="en-US" dirty="0">
                <a:latin typeface="Gotham Book" pitchFamily="50" charset="0"/>
                <a:cs typeface="Gotham Book" pitchFamily="50" charset="0"/>
              </a:rPr>
              <a:t>The How</a:t>
            </a:r>
            <a:br>
              <a:rPr lang="en-US" dirty="0">
                <a:latin typeface="Gotham Book" pitchFamily="50" charset="0"/>
                <a:cs typeface="Gotham Book" pitchFamily="50" charset="0"/>
              </a:rPr>
            </a:br>
            <a:r>
              <a:rPr lang="en-US" sz="2400" dirty="0">
                <a:latin typeface="Gotham Book" pitchFamily="50" charset="0"/>
                <a:cs typeface="Gotham Book" pitchFamily="50" charset="0"/>
              </a:rPr>
              <a:t>The process behind the counts</a:t>
            </a:r>
            <a:endParaRPr lang="en-US" dirty="0">
              <a:latin typeface="Gotham Book" pitchFamily="50" charset="0"/>
              <a:cs typeface="Gotham Book" pitchFamily="50" charset="0"/>
            </a:endParaRPr>
          </a:p>
        </p:txBody>
      </p:sp>
      <p:sp>
        <p:nvSpPr>
          <p:cNvPr id="3" name="Content Placeholder 2"/>
          <p:cNvSpPr>
            <a:spLocks noGrp="1"/>
          </p:cNvSpPr>
          <p:nvPr>
            <p:ph idx="1"/>
          </p:nvPr>
        </p:nvSpPr>
        <p:spPr>
          <a:xfrm>
            <a:off x="609600" y="1320754"/>
            <a:ext cx="8686800" cy="6299246"/>
          </a:xfrm>
        </p:spPr>
        <p:txBody>
          <a:bodyPr>
            <a:normAutofit/>
          </a:bodyPr>
          <a:lstStyle/>
          <a:p>
            <a:pPr marL="0" indent="0">
              <a:buNone/>
            </a:pPr>
            <a:r>
              <a:rPr lang="en-US" sz="2400" u="sng" spc="71" dirty="0">
                <a:solidFill>
                  <a:schemeClr val="tx1">
                    <a:lumMod val="85000"/>
                    <a:lumOff val="15000"/>
                  </a:schemeClr>
                </a:solidFill>
                <a:ea typeface="Open Sans" panose="020B0606030504020204" pitchFamily="34" charset="0"/>
                <a:cs typeface="Open Sans" panose="020B0606030504020204" pitchFamily="34" charset="0"/>
              </a:rPr>
              <a:t>Automated Counts</a:t>
            </a:r>
          </a:p>
          <a:p>
            <a:pPr marL="0" indent="0">
              <a:buNone/>
            </a:pPr>
            <a:endParaRPr lang="en-US" sz="2400" u="sng" spc="71" dirty="0">
              <a:solidFill>
                <a:schemeClr val="tx1">
                  <a:lumMod val="85000"/>
                  <a:lumOff val="15000"/>
                </a:schemeClr>
              </a:solidFill>
              <a:ea typeface="Open Sans" panose="020B0606030504020204" pitchFamily="34" charset="0"/>
              <a:cs typeface="Open Sans" panose="020B0606030504020204" pitchFamily="34" charset="0"/>
            </a:endParaRPr>
          </a:p>
          <a:p>
            <a:pPr marL="489798" indent="-489798">
              <a:buFont typeface="Wingdings" panose="05000000000000000000" pitchFamily="2" charset="2"/>
              <a:buChar char="v"/>
            </a:pPr>
            <a:r>
              <a:rPr lang="en-US" sz="2400" dirty="0">
                <a:solidFill>
                  <a:schemeClr val="bg2">
                    <a:lumMod val="50000"/>
                  </a:schemeClr>
                </a:solidFill>
                <a:ea typeface="Open Sans" panose="020B0606030504020204" pitchFamily="34" charset="0"/>
                <a:cs typeface="Open Sans" panose="020B0606030504020204" pitchFamily="34" charset="0"/>
              </a:rPr>
              <a:t>Year-long pilot program (2015-16) - partnership between FDOT, </a:t>
            </a:r>
            <a:r>
              <a:rPr lang="en-US" sz="2400" dirty="0" err="1">
                <a:solidFill>
                  <a:schemeClr val="bg2">
                    <a:lumMod val="50000"/>
                  </a:schemeClr>
                </a:solidFill>
                <a:ea typeface="Open Sans" panose="020B0606030504020204" pitchFamily="34" charset="0"/>
                <a:cs typeface="Open Sans" panose="020B0606030504020204" pitchFamily="34" charset="0"/>
              </a:rPr>
              <a:t>MetroPlan</a:t>
            </a:r>
            <a:r>
              <a:rPr lang="en-US" sz="2400" dirty="0">
                <a:solidFill>
                  <a:schemeClr val="bg2">
                    <a:lumMod val="50000"/>
                  </a:schemeClr>
                </a:solidFill>
                <a:ea typeface="Open Sans" panose="020B0606030504020204" pitchFamily="34" charset="0"/>
                <a:cs typeface="Open Sans" panose="020B0606030504020204" pitchFamily="34" charset="0"/>
              </a:rPr>
              <a:t> Orlando, Orange County, Osceola County, Seminole County, City of Orlando, City of Kissimmee</a:t>
            </a:r>
          </a:p>
          <a:p>
            <a:pPr marL="0" indent="0">
              <a:buNone/>
            </a:pPr>
            <a:endParaRPr lang="en-US" sz="2400" dirty="0">
              <a:solidFill>
                <a:schemeClr val="bg2">
                  <a:lumMod val="50000"/>
                </a:schemeClr>
              </a:solidFill>
              <a:ea typeface="Open Sans" panose="020B0606030504020204" pitchFamily="34" charset="0"/>
              <a:cs typeface="Open Sans" panose="020B0606030504020204" pitchFamily="34" charset="0"/>
            </a:endParaRPr>
          </a:p>
          <a:p>
            <a:pPr marL="489798" indent="-489798">
              <a:buFont typeface="Wingdings" panose="05000000000000000000" pitchFamily="2" charset="2"/>
              <a:buChar char="v"/>
            </a:pPr>
            <a:r>
              <a:rPr lang="en-US" sz="2400" dirty="0">
                <a:solidFill>
                  <a:schemeClr val="bg2">
                    <a:lumMod val="50000"/>
                  </a:schemeClr>
                </a:solidFill>
                <a:ea typeface="Open Sans" panose="020B0606030504020204" pitchFamily="34" charset="0"/>
                <a:cs typeface="Open Sans" panose="020B0606030504020204" pitchFamily="34" charset="0"/>
              </a:rPr>
              <a:t>Goal: decide on one bike-</a:t>
            </a:r>
            <a:r>
              <a:rPr lang="en-US" sz="2400" dirty="0" err="1">
                <a:solidFill>
                  <a:schemeClr val="bg2">
                    <a:lumMod val="50000"/>
                  </a:schemeClr>
                </a:solidFill>
                <a:ea typeface="Open Sans" panose="020B0606030504020204" pitchFamily="34" charset="0"/>
                <a:cs typeface="Open Sans" panose="020B0606030504020204" pitchFamily="34" charset="0"/>
              </a:rPr>
              <a:t>ped</a:t>
            </a:r>
            <a:r>
              <a:rPr lang="en-US" sz="2400" dirty="0">
                <a:solidFill>
                  <a:schemeClr val="bg2">
                    <a:lumMod val="50000"/>
                  </a:schemeClr>
                </a:solidFill>
                <a:ea typeface="Open Sans" panose="020B0606030504020204" pitchFamily="34" charset="0"/>
                <a:cs typeface="Open Sans" panose="020B0606030504020204" pitchFamily="34" charset="0"/>
              </a:rPr>
              <a:t> counter technology for consistency and data sharing</a:t>
            </a:r>
          </a:p>
          <a:p>
            <a:pPr marL="489798" indent="-489798">
              <a:buFont typeface="Wingdings" panose="05000000000000000000" pitchFamily="2" charset="2"/>
              <a:buChar char="v"/>
            </a:pPr>
            <a:endParaRPr lang="en-US" sz="2400" dirty="0">
              <a:solidFill>
                <a:schemeClr val="bg2">
                  <a:lumMod val="50000"/>
                </a:schemeClr>
              </a:solidFill>
              <a:ea typeface="Open Sans" panose="020B0606030504020204" pitchFamily="34" charset="0"/>
              <a:cs typeface="Open Sans" panose="020B0606030504020204" pitchFamily="34" charset="0"/>
            </a:endParaRPr>
          </a:p>
          <a:p>
            <a:pPr marL="489798" indent="-489798">
              <a:buFont typeface="Wingdings" panose="05000000000000000000" pitchFamily="2" charset="2"/>
              <a:buChar char="v"/>
            </a:pPr>
            <a:r>
              <a:rPr lang="en-US" sz="2400" dirty="0">
                <a:solidFill>
                  <a:schemeClr val="bg2">
                    <a:lumMod val="50000"/>
                  </a:schemeClr>
                </a:solidFill>
                <a:ea typeface="Open Sans" panose="020B0606030504020204" pitchFamily="34" charset="0"/>
                <a:cs typeface="Open Sans" panose="020B0606030504020204" pitchFamily="34" charset="0"/>
              </a:rPr>
              <a:t>Device selection based on </a:t>
            </a:r>
            <a:r>
              <a:rPr lang="en-US" sz="2400" i="1" dirty="0">
                <a:solidFill>
                  <a:schemeClr val="bg2">
                    <a:lumMod val="50000"/>
                  </a:schemeClr>
                </a:solidFill>
                <a:ea typeface="Open Sans" panose="020B0606030504020204" pitchFamily="34" charset="0"/>
                <a:cs typeface="Open Sans" panose="020B0606030504020204" pitchFamily="34" charset="0"/>
              </a:rPr>
              <a:t>NCHRP Report 797: Guidebook on Pedestrian and Bicycle Volume Data Collection</a:t>
            </a:r>
          </a:p>
          <a:p>
            <a:pPr marL="489798" indent="-489798">
              <a:buFont typeface="Wingdings" panose="05000000000000000000" pitchFamily="2" charset="2"/>
              <a:buChar char="v"/>
            </a:pPr>
            <a:endParaRPr lang="en-US" sz="2400" dirty="0">
              <a:solidFill>
                <a:schemeClr val="bg2">
                  <a:lumMod val="50000"/>
                </a:schemeClr>
              </a:solidFill>
              <a:ea typeface="Open Sans" panose="020B0606030504020204" pitchFamily="34" charset="0"/>
              <a:cs typeface="Open Sans" panose="020B0606030504020204" pitchFamily="34" charset="0"/>
            </a:endParaRPr>
          </a:p>
          <a:p>
            <a:endParaRPr lang="en-US" sz="2400" dirty="0">
              <a:solidFill>
                <a:schemeClr val="bg2">
                  <a:lumMod val="50000"/>
                </a:schemeClr>
              </a:solidFill>
              <a:ea typeface="Open Sans" panose="020B0606030504020204" pitchFamily="34" charset="0"/>
              <a:cs typeface="Open Sans" panose="020B0606030504020204" pitchFamily="34" charset="0"/>
            </a:endParaRPr>
          </a:p>
          <a:p>
            <a:pPr>
              <a:buFont typeface="Wingdings" panose="05000000000000000000" pitchFamily="2" charset="2"/>
              <a:buChar char="§"/>
            </a:pPr>
            <a:endParaRPr lang="en-US" sz="2400" u="sng" spc="71" dirty="0">
              <a:solidFill>
                <a:schemeClr val="tx1">
                  <a:lumMod val="85000"/>
                  <a:lumOff val="15000"/>
                </a:schemeClr>
              </a:solidFill>
              <a:ea typeface="Open Sans" panose="020B0606030504020204" pitchFamily="34" charset="0"/>
              <a:cs typeface="Open Sans" panose="020B0606030504020204" pitchFamily="34" charset="0"/>
            </a:endParaRPr>
          </a:p>
          <a:p>
            <a:pPr>
              <a:buFont typeface="Wingdings" panose="05000000000000000000" pitchFamily="2" charset="2"/>
              <a:buChar char="§"/>
            </a:pPr>
            <a:endParaRPr lang="en-US" dirty="0"/>
          </a:p>
        </p:txBody>
      </p:sp>
    </p:spTree>
    <p:extLst>
      <p:ext uri="{BB962C8B-B14F-4D97-AF65-F5344CB8AC3E}">
        <p14:creationId xmlns:p14="http://schemas.microsoft.com/office/powerpoint/2010/main" val="236981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otham Book" pitchFamily="50" charset="0"/>
                <a:cs typeface="Gotham Book" pitchFamily="50" charset="0"/>
              </a:rPr>
              <a:t>The How</a:t>
            </a:r>
            <a:br>
              <a:rPr lang="en-US" dirty="0">
                <a:latin typeface="Gotham Book" pitchFamily="50" charset="0"/>
                <a:cs typeface="Gotham Book" pitchFamily="50" charset="0"/>
              </a:rPr>
            </a:br>
            <a:r>
              <a:rPr lang="en-US" sz="2400" dirty="0">
                <a:latin typeface="Gotham Book" pitchFamily="50" charset="0"/>
                <a:cs typeface="Gotham Book" pitchFamily="50" charset="0"/>
              </a:rPr>
              <a:t>The process behind the counts</a:t>
            </a:r>
            <a:endParaRPr lang="en-US" dirty="0">
              <a:latin typeface="Gotham Book" pitchFamily="50" charset="0"/>
              <a:cs typeface="Gotham Book" pitchFamily="50" charset="0"/>
            </a:endParaRPr>
          </a:p>
        </p:txBody>
      </p:sp>
      <p:sp>
        <p:nvSpPr>
          <p:cNvPr id="3" name="Content Placeholder 2"/>
          <p:cNvSpPr>
            <a:spLocks noGrp="1"/>
          </p:cNvSpPr>
          <p:nvPr>
            <p:ph idx="1"/>
          </p:nvPr>
        </p:nvSpPr>
        <p:spPr>
          <a:xfrm>
            <a:off x="609600" y="1320754"/>
            <a:ext cx="8686800" cy="6299246"/>
          </a:xfrm>
        </p:spPr>
        <p:txBody>
          <a:bodyPr>
            <a:normAutofit fontScale="92500" lnSpcReduction="20000"/>
          </a:bodyPr>
          <a:lstStyle/>
          <a:p>
            <a:pPr marL="0" indent="0">
              <a:buNone/>
            </a:pPr>
            <a:r>
              <a:rPr lang="en-US" sz="2400" u="sng" spc="71" dirty="0">
                <a:solidFill>
                  <a:schemeClr val="tx1">
                    <a:lumMod val="85000"/>
                    <a:lumOff val="15000"/>
                  </a:schemeClr>
                </a:solidFill>
                <a:ea typeface="Open Sans" panose="020B0606030504020204" pitchFamily="34" charset="0"/>
                <a:cs typeface="Open Sans" panose="020B0606030504020204" pitchFamily="34" charset="0"/>
              </a:rPr>
              <a:t>Automated Counts </a:t>
            </a:r>
          </a:p>
          <a:p>
            <a:pPr marL="0" indent="0">
              <a:buNone/>
            </a:pPr>
            <a:endParaRPr lang="en-US" sz="2400" b="0" u="sng" spc="71" dirty="0">
              <a:solidFill>
                <a:schemeClr val="tx1">
                  <a:lumMod val="85000"/>
                  <a:lumOff val="15000"/>
                </a:schemeClr>
              </a:solidFill>
              <a:ea typeface="Open Sans" panose="020B0606030504020204" pitchFamily="34" charset="0"/>
              <a:cs typeface="Open Sans" panose="020B0606030504020204" pitchFamily="34" charset="0"/>
            </a:endParaRPr>
          </a:p>
          <a:p>
            <a:pPr marL="489798" indent="-489798">
              <a:buFont typeface="Wingdings" panose="05000000000000000000" pitchFamily="2" charset="2"/>
              <a:buChar char="v"/>
            </a:pPr>
            <a:r>
              <a:rPr lang="en-US" sz="2400" b="0" dirty="0">
                <a:solidFill>
                  <a:schemeClr val="bg2">
                    <a:lumMod val="50000"/>
                  </a:schemeClr>
                </a:solidFill>
                <a:ea typeface="Open Sans" panose="020B0606030504020204" pitchFamily="34" charset="0"/>
                <a:cs typeface="Open Sans" panose="020B0606030504020204" pitchFamily="34" charset="0"/>
              </a:rPr>
              <a:t>Passive infrared counter technology (Eco Counter Pyro Boxes)</a:t>
            </a:r>
          </a:p>
          <a:p>
            <a:pPr marL="489798" indent="-489798">
              <a:buFont typeface="Wingdings" panose="05000000000000000000" pitchFamily="2" charset="2"/>
              <a:buChar char="v"/>
            </a:pPr>
            <a:endParaRPr lang="en-US" sz="2400" b="0" dirty="0">
              <a:solidFill>
                <a:schemeClr val="bg2">
                  <a:lumMod val="50000"/>
                </a:schemeClr>
              </a:solidFill>
              <a:ea typeface="Open Sans" panose="020B0606030504020204" pitchFamily="34" charset="0"/>
              <a:cs typeface="Open Sans" panose="020B0606030504020204" pitchFamily="34" charset="0"/>
            </a:endParaRPr>
          </a:p>
          <a:p>
            <a:pPr marL="489798" indent="-489798">
              <a:buFont typeface="Wingdings" panose="05000000000000000000" pitchFamily="2" charset="2"/>
              <a:buChar char="v"/>
            </a:pPr>
            <a:r>
              <a:rPr lang="en-US" sz="2400" b="0" dirty="0">
                <a:solidFill>
                  <a:schemeClr val="bg2">
                    <a:lumMod val="50000"/>
                  </a:schemeClr>
                </a:solidFill>
                <a:ea typeface="Open Sans" panose="020B0606030504020204" pitchFamily="34" charset="0"/>
                <a:cs typeface="Open Sans" panose="020B0606030504020204" pitchFamily="34" charset="0"/>
              </a:rPr>
              <a:t>55 locations throughout the </a:t>
            </a:r>
            <a:r>
              <a:rPr lang="en-US" sz="2400" b="0" dirty="0" err="1">
                <a:solidFill>
                  <a:schemeClr val="bg2">
                    <a:lumMod val="50000"/>
                  </a:schemeClr>
                </a:solidFill>
                <a:ea typeface="Open Sans" panose="020B0606030504020204" pitchFamily="34" charset="0"/>
                <a:cs typeface="Open Sans" panose="020B0606030504020204" pitchFamily="34" charset="0"/>
              </a:rPr>
              <a:t>MetroPlan</a:t>
            </a:r>
            <a:r>
              <a:rPr lang="en-US" sz="2400" b="0" dirty="0">
                <a:solidFill>
                  <a:schemeClr val="bg2">
                    <a:lumMod val="50000"/>
                  </a:schemeClr>
                </a:solidFill>
                <a:ea typeface="Open Sans" panose="020B0606030504020204" pitchFamily="34" charset="0"/>
                <a:cs typeface="Open Sans" panose="020B0606030504020204" pitchFamily="34" charset="0"/>
              </a:rPr>
              <a:t> tri-county area (Orange, Osceola, Seminole)</a:t>
            </a:r>
          </a:p>
          <a:p>
            <a:pPr marL="1063538" lvl="2" indent="-489798"/>
            <a:r>
              <a:rPr lang="en-US" sz="2100" dirty="0">
                <a:solidFill>
                  <a:schemeClr val="bg2">
                    <a:lumMod val="50000"/>
                  </a:schemeClr>
                </a:solidFill>
                <a:ea typeface="Open Sans" panose="020B0606030504020204" pitchFamily="34" charset="0"/>
                <a:cs typeface="Open Sans" panose="020B0606030504020204" pitchFamily="34" charset="0"/>
              </a:rPr>
              <a:t>Chose a variety of locations based on:</a:t>
            </a:r>
          </a:p>
          <a:p>
            <a:pPr marL="1390093" lvl="3" indent="-489798"/>
            <a:r>
              <a:rPr lang="en-US" sz="2100" dirty="0">
                <a:solidFill>
                  <a:schemeClr val="bg2">
                    <a:lumMod val="50000"/>
                  </a:schemeClr>
                </a:solidFill>
                <a:ea typeface="Open Sans" panose="020B0606030504020204" pitchFamily="34" charset="0"/>
                <a:cs typeface="Open Sans" panose="020B0606030504020204" pitchFamily="34" charset="0"/>
              </a:rPr>
              <a:t>Land uses</a:t>
            </a:r>
          </a:p>
          <a:p>
            <a:pPr marL="1390093" lvl="3" indent="-489798"/>
            <a:r>
              <a:rPr lang="en-US" sz="2100" dirty="0">
                <a:solidFill>
                  <a:schemeClr val="bg2">
                    <a:lumMod val="50000"/>
                  </a:schemeClr>
                </a:solidFill>
                <a:ea typeface="Open Sans" panose="020B0606030504020204" pitchFamily="34" charset="0"/>
                <a:cs typeface="Open Sans" panose="020B0606030504020204" pitchFamily="34" charset="0"/>
              </a:rPr>
              <a:t>AADT</a:t>
            </a:r>
          </a:p>
          <a:p>
            <a:pPr marL="1390093" lvl="3" indent="-489798"/>
            <a:r>
              <a:rPr lang="en-US" sz="2100" dirty="0">
                <a:solidFill>
                  <a:schemeClr val="bg2">
                    <a:lumMod val="50000"/>
                  </a:schemeClr>
                </a:solidFill>
                <a:ea typeface="Open Sans" panose="020B0606030504020204" pitchFamily="34" charset="0"/>
                <a:cs typeface="Open Sans" panose="020B0606030504020204" pitchFamily="34" charset="0"/>
              </a:rPr>
              <a:t>Safety</a:t>
            </a:r>
          </a:p>
          <a:p>
            <a:pPr marL="1390093" lvl="3" indent="-489798"/>
            <a:r>
              <a:rPr lang="en-US" sz="2100" dirty="0">
                <a:solidFill>
                  <a:schemeClr val="bg2">
                    <a:lumMod val="50000"/>
                  </a:schemeClr>
                </a:solidFill>
                <a:ea typeface="Open Sans" panose="020B0606030504020204" pitchFamily="34" charset="0"/>
                <a:cs typeface="Open Sans" panose="020B0606030504020204" pitchFamily="34" charset="0"/>
              </a:rPr>
              <a:t>High transit use</a:t>
            </a:r>
          </a:p>
          <a:p>
            <a:pPr marL="489798" indent="-489798">
              <a:buFont typeface="Wingdings" panose="05000000000000000000" pitchFamily="2" charset="2"/>
              <a:buChar char="v"/>
            </a:pPr>
            <a:endParaRPr lang="en-US" sz="2400" b="0" dirty="0">
              <a:solidFill>
                <a:schemeClr val="bg2">
                  <a:lumMod val="50000"/>
                </a:schemeClr>
              </a:solidFill>
              <a:ea typeface="Open Sans" panose="020B0606030504020204" pitchFamily="34" charset="0"/>
              <a:cs typeface="Open Sans" panose="020B0606030504020204" pitchFamily="34" charset="0"/>
            </a:endParaRPr>
          </a:p>
          <a:p>
            <a:pPr marL="489798" indent="-489798">
              <a:buFont typeface="Wingdings" panose="05000000000000000000" pitchFamily="2" charset="2"/>
              <a:buChar char="v"/>
            </a:pPr>
            <a:r>
              <a:rPr lang="en-US" sz="2400" b="0" dirty="0" err="1">
                <a:solidFill>
                  <a:schemeClr val="bg2">
                    <a:lumMod val="50000"/>
                  </a:schemeClr>
                </a:solidFill>
                <a:ea typeface="Open Sans" panose="020B0606030504020204" pitchFamily="34" charset="0"/>
                <a:cs typeface="Open Sans" panose="020B0606030504020204" pitchFamily="34" charset="0"/>
              </a:rPr>
              <a:t>MetroPlan</a:t>
            </a:r>
            <a:r>
              <a:rPr lang="en-US" sz="2400" b="0" dirty="0">
                <a:solidFill>
                  <a:schemeClr val="bg2">
                    <a:lumMod val="50000"/>
                  </a:schemeClr>
                </a:solidFill>
                <a:ea typeface="Open Sans" panose="020B0606030504020204" pitchFamily="34" charset="0"/>
                <a:cs typeface="Open Sans" panose="020B0606030504020204" pitchFamily="34" charset="0"/>
              </a:rPr>
              <a:t> owned the counters, FDOT funded the deployment</a:t>
            </a:r>
          </a:p>
          <a:p>
            <a:pPr marL="0" indent="0">
              <a:buNone/>
            </a:pPr>
            <a:endParaRPr lang="en-US" sz="2400" b="0" dirty="0">
              <a:solidFill>
                <a:schemeClr val="bg2">
                  <a:lumMod val="50000"/>
                </a:schemeClr>
              </a:solidFill>
              <a:ea typeface="Open Sans" panose="020B0606030504020204" pitchFamily="34" charset="0"/>
              <a:cs typeface="Open Sans" panose="020B0606030504020204" pitchFamily="34" charset="0"/>
            </a:endParaRPr>
          </a:p>
          <a:p>
            <a:pPr marL="489798" indent="-489798">
              <a:buFont typeface="Wingdings" panose="05000000000000000000" pitchFamily="2" charset="2"/>
              <a:buChar char="v"/>
            </a:pPr>
            <a:r>
              <a:rPr lang="en-US" sz="2400" b="0" dirty="0">
                <a:solidFill>
                  <a:schemeClr val="bg2">
                    <a:lumMod val="50000"/>
                  </a:schemeClr>
                </a:solidFill>
                <a:ea typeface="Open Sans" panose="020B0606030504020204" pitchFamily="34" charset="0"/>
                <a:cs typeface="Open Sans" panose="020B0606030504020204" pitchFamily="34" charset="0"/>
              </a:rPr>
              <a:t>Rotating to different locations on a monthly basis</a:t>
            </a:r>
          </a:p>
          <a:p>
            <a:endParaRPr lang="en-US" sz="2400" dirty="0">
              <a:solidFill>
                <a:schemeClr val="bg2">
                  <a:lumMod val="50000"/>
                </a:schemeClr>
              </a:solidFill>
              <a:ea typeface="Open Sans" panose="020B0606030504020204" pitchFamily="34" charset="0"/>
              <a:cs typeface="Open Sans" panose="020B0606030504020204" pitchFamily="34" charset="0"/>
            </a:endParaRPr>
          </a:p>
          <a:p>
            <a:pPr>
              <a:buFont typeface="Wingdings" panose="05000000000000000000" pitchFamily="2" charset="2"/>
              <a:buChar char="§"/>
            </a:pPr>
            <a:endParaRPr lang="en-US" sz="2400" u="sng" spc="71" dirty="0">
              <a:solidFill>
                <a:schemeClr val="tx1">
                  <a:lumMod val="85000"/>
                  <a:lumOff val="15000"/>
                </a:schemeClr>
              </a:solidFill>
              <a:ea typeface="Open Sans" panose="020B0606030504020204" pitchFamily="34" charset="0"/>
              <a:cs typeface="Open Sans" panose="020B0606030504020204" pitchFamily="34" charset="0"/>
            </a:endParaRPr>
          </a:p>
          <a:p>
            <a:pPr>
              <a:buFont typeface="Wingdings" panose="05000000000000000000" pitchFamily="2" charset="2"/>
              <a:buChar char="§"/>
            </a:pPr>
            <a:endParaRPr lang="en-US" dirty="0"/>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6875" t="6655" r="6670" b="5245"/>
          <a:stretch/>
        </p:blipFill>
        <p:spPr>
          <a:xfrm>
            <a:off x="9317349" y="1295400"/>
            <a:ext cx="5142692" cy="6781800"/>
          </a:xfrm>
          <a:prstGeom prst="rect">
            <a:avLst/>
          </a:prstGeom>
          <a:effectLst/>
          <a:scene3d>
            <a:camera prst="orthographicFront">
              <a:rot lat="0" lon="0" rev="0"/>
            </a:camera>
            <a:lightRig rig="threePt" dir="t"/>
          </a:scene3d>
        </p:spPr>
      </p:pic>
    </p:spTree>
    <p:extLst>
      <p:ext uri="{BB962C8B-B14F-4D97-AF65-F5344CB8AC3E}">
        <p14:creationId xmlns:p14="http://schemas.microsoft.com/office/powerpoint/2010/main" val="2952871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ask Force 2_08112015">
  <a:themeElements>
    <a:clrScheme name="MetroPlan">
      <a:dk1>
        <a:srgbClr val="3F3F3F"/>
      </a:dk1>
      <a:lt1>
        <a:srgbClr val="FFFFFF"/>
      </a:lt1>
      <a:dk2>
        <a:srgbClr val="00346F"/>
      </a:dk2>
      <a:lt2>
        <a:srgbClr val="FFFFFF"/>
      </a:lt2>
      <a:accent1>
        <a:srgbClr val="00B9E3"/>
      </a:accent1>
      <a:accent2>
        <a:srgbClr val="EE2A5B"/>
      </a:accent2>
      <a:accent3>
        <a:srgbClr val="99CA3C"/>
      </a:accent3>
      <a:accent4>
        <a:srgbClr val="5B83AF"/>
      </a:accent4>
      <a:accent5>
        <a:srgbClr val="F7941E"/>
      </a:accent5>
      <a:accent6>
        <a:srgbClr val="008386"/>
      </a:accent6>
      <a:hlink>
        <a:srgbClr val="B2B7BB"/>
      </a:hlink>
      <a:folHlink>
        <a:srgbClr val="008241"/>
      </a:folHlink>
    </a:clrScheme>
    <a:fontScheme name="Gotham">
      <a:majorFont>
        <a:latin typeface="Gotham Bold"/>
        <a:ea typeface=""/>
        <a:cs typeface=""/>
      </a:majorFont>
      <a:minorFont>
        <a:latin typeface="Gotham Book"/>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1_Task Force 2_08112015">
  <a:themeElements>
    <a:clrScheme name="MetroPlan">
      <a:dk1>
        <a:srgbClr val="3F3F3F"/>
      </a:dk1>
      <a:lt1>
        <a:srgbClr val="FFFFFF"/>
      </a:lt1>
      <a:dk2>
        <a:srgbClr val="00346F"/>
      </a:dk2>
      <a:lt2>
        <a:srgbClr val="FFFFFF"/>
      </a:lt2>
      <a:accent1>
        <a:srgbClr val="00B9E3"/>
      </a:accent1>
      <a:accent2>
        <a:srgbClr val="EE2A5B"/>
      </a:accent2>
      <a:accent3>
        <a:srgbClr val="99CA3C"/>
      </a:accent3>
      <a:accent4>
        <a:srgbClr val="5B83AF"/>
      </a:accent4>
      <a:accent5>
        <a:srgbClr val="F7941E"/>
      </a:accent5>
      <a:accent6>
        <a:srgbClr val="008386"/>
      </a:accent6>
      <a:hlink>
        <a:srgbClr val="B2B7BB"/>
      </a:hlink>
      <a:folHlink>
        <a:srgbClr val="008241"/>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28335</TotalTime>
  <Words>2125</Words>
  <Application>Microsoft Office PowerPoint</Application>
  <PresentationFormat>Custom</PresentationFormat>
  <Paragraphs>289</Paragraphs>
  <Slides>30</Slides>
  <Notes>26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30</vt:i4>
      </vt:variant>
    </vt:vector>
  </HeadingPairs>
  <TitlesOfParts>
    <vt:vector size="41" baseType="lpstr">
      <vt:lpstr>Arial</vt:lpstr>
      <vt:lpstr>Avenir LT Std 55 Roman</vt:lpstr>
      <vt:lpstr>Avenir LT Std 65 Medium</vt:lpstr>
      <vt:lpstr>Calibri</vt:lpstr>
      <vt:lpstr>Gotham Bold</vt:lpstr>
      <vt:lpstr>Gotham Book</vt:lpstr>
      <vt:lpstr>Open Sans</vt:lpstr>
      <vt:lpstr>Tunga</vt:lpstr>
      <vt:lpstr>Wingdings</vt:lpstr>
      <vt:lpstr>Task Force 2_08112015</vt:lpstr>
      <vt:lpstr>1_Task Force 2_08112015</vt:lpstr>
      <vt:lpstr>Using Bicycle and Pedestrian Counts</vt:lpstr>
      <vt:lpstr>AGENDA</vt:lpstr>
      <vt:lpstr>The Why</vt:lpstr>
      <vt:lpstr>The why The purpose behind the counts</vt:lpstr>
      <vt:lpstr>The why The purpose behind the counts</vt:lpstr>
      <vt:lpstr>The HOW</vt:lpstr>
      <vt:lpstr>The How The process behind the counts</vt:lpstr>
      <vt:lpstr>The How The process behind the counts</vt:lpstr>
      <vt:lpstr>The How The process behind the counts</vt:lpstr>
      <vt:lpstr>The How The process behind the counts</vt:lpstr>
      <vt:lpstr>The How The process behind the counts</vt:lpstr>
      <vt:lpstr>The How The process behind the counts</vt:lpstr>
      <vt:lpstr>The How The process behind the counts</vt:lpstr>
      <vt:lpstr>The How The process behind the counts</vt:lpstr>
      <vt:lpstr>The How The process behind the counts</vt:lpstr>
      <vt:lpstr>The How The process behind the counts</vt:lpstr>
      <vt:lpstr>The How The process behind the counts</vt:lpstr>
      <vt:lpstr>The How The process behind the counts</vt:lpstr>
      <vt:lpstr>The How The process behind the counts</vt:lpstr>
      <vt:lpstr>What now?</vt:lpstr>
      <vt:lpstr>What now? Next Steps</vt:lpstr>
      <vt:lpstr>What now? Next Steps</vt:lpstr>
      <vt:lpstr>Power of Partnership</vt:lpstr>
      <vt:lpstr>Power of Partnership</vt:lpstr>
      <vt:lpstr>Traffic Monitoring Guide</vt:lpstr>
      <vt:lpstr>Traffic Monitoring Guide Update Overview</vt:lpstr>
      <vt:lpstr>Traffic Monitoring Guide Update Overview</vt:lpstr>
      <vt:lpstr>Traffic Monitoring Guide Update Overview</vt:lpstr>
      <vt:lpstr>Traffic Monitoring Guide Update Overview</vt:lpstr>
      <vt:lpstr>Thank You!</vt:lpstr>
    </vt:vector>
  </TitlesOfParts>
  <Company>Kittelson &amp; Associates,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Task Force Meeting 2</dc:title>
  <dc:creator>Patty Hurd</dc:creator>
  <cp:lastModifiedBy>Heather Scott</cp:lastModifiedBy>
  <cp:revision>515</cp:revision>
  <cp:lastPrinted>2017-04-05T18:00:08Z</cp:lastPrinted>
  <dcterms:created xsi:type="dcterms:W3CDTF">2015-08-11T17:29:51Z</dcterms:created>
  <dcterms:modified xsi:type="dcterms:W3CDTF">2017-07-11T14:51:54Z</dcterms:modified>
</cp:coreProperties>
</file>