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Lst>
  <p:notesMasterIdLst>
    <p:notesMasterId r:id="rId28"/>
  </p:notesMasterIdLst>
  <p:handoutMasterIdLst>
    <p:handoutMasterId r:id="rId29"/>
  </p:handoutMasterIdLst>
  <p:sldIdLst>
    <p:sldId id="256" r:id="rId2"/>
    <p:sldId id="258" r:id="rId3"/>
    <p:sldId id="279" r:id="rId4"/>
    <p:sldId id="292" r:id="rId5"/>
    <p:sldId id="300" r:id="rId6"/>
    <p:sldId id="299" r:id="rId7"/>
    <p:sldId id="303" r:id="rId8"/>
    <p:sldId id="304" r:id="rId9"/>
    <p:sldId id="301" r:id="rId10"/>
    <p:sldId id="306" r:id="rId11"/>
    <p:sldId id="257" r:id="rId12"/>
    <p:sldId id="265" r:id="rId13"/>
    <p:sldId id="281" r:id="rId14"/>
    <p:sldId id="261" r:id="rId15"/>
    <p:sldId id="270" r:id="rId16"/>
    <p:sldId id="287" r:id="rId17"/>
    <p:sldId id="307" r:id="rId18"/>
    <p:sldId id="288" r:id="rId19"/>
    <p:sldId id="259" r:id="rId20"/>
    <p:sldId id="305" r:id="rId21"/>
    <p:sldId id="289" r:id="rId22"/>
    <p:sldId id="263" r:id="rId23"/>
    <p:sldId id="302" r:id="rId24"/>
    <p:sldId id="290" r:id="rId25"/>
    <p:sldId id="296" r:id="rId26"/>
    <p:sldId id="282" r:id="rId27"/>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5" autoAdjust="0"/>
    <p:restoredTop sz="86213" autoAdjust="0"/>
  </p:normalViewPr>
  <p:slideViewPr>
    <p:cSldViewPr snapToGrid="0" showGuides="1">
      <p:cViewPr varScale="1">
        <p:scale>
          <a:sx n="58" d="100"/>
          <a:sy n="58" d="100"/>
        </p:scale>
        <p:origin x="878" y="48"/>
      </p:cViewPr>
      <p:guideLst>
        <p:guide orient="horz" pos="2160"/>
        <p:guide pos="3840"/>
      </p:guideLst>
    </p:cSldViewPr>
  </p:slideViewPr>
  <p:outlineViewPr>
    <p:cViewPr>
      <p:scale>
        <a:sx n="33" d="100"/>
        <a:sy n="33" d="100"/>
      </p:scale>
      <p:origin x="0" y="786"/>
    </p:cViewPr>
  </p:outlineViewPr>
  <p:notesTextViewPr>
    <p:cViewPr>
      <p:scale>
        <a:sx n="1" d="1"/>
        <a:sy n="1" d="1"/>
      </p:scale>
      <p:origin x="0" y="0"/>
    </p:cViewPr>
  </p:notesTextViewPr>
  <p:notesViewPr>
    <p:cSldViewPr snapToGrid="0" showGuides="1">
      <p:cViewPr varScale="1">
        <p:scale>
          <a:sx n="54" d="100"/>
          <a:sy n="54" d="100"/>
        </p:scale>
        <p:origin x="282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35"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84E0962-2935-4F6A-8817-3916475B2E6B}" type="datetimeFigureOut">
              <a:rPr lang="en-US" smtClean="0"/>
              <a:t>7/11/2017</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100219E-1E77-430C-BDA0-1E65D95DCA9D}" type="slidenum">
              <a:rPr lang="en-US" smtClean="0"/>
              <a:t>‹#›</a:t>
            </a:fld>
            <a:endParaRPr lang="en-US" dirty="0"/>
          </a:p>
        </p:txBody>
      </p:sp>
    </p:spTree>
    <p:extLst>
      <p:ext uri="{BB962C8B-B14F-4D97-AF65-F5344CB8AC3E}">
        <p14:creationId xmlns:p14="http://schemas.microsoft.com/office/powerpoint/2010/main" val="33220787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1A8687-E724-4D3F-AAC4-C05231D437BC}" type="datetimeFigureOut">
              <a:rPr lang="en-US" smtClean="0"/>
              <a:t>7/11/2017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E6D28-7B00-4406-93F1-134B43B0E1B6}" type="slidenum">
              <a:rPr lang="en-US" smtClean="0"/>
              <a:t>‹#›</a:t>
            </a:fld>
            <a:endParaRPr lang="en-US" dirty="0"/>
          </a:p>
        </p:txBody>
      </p:sp>
    </p:spTree>
    <p:extLst>
      <p:ext uri="{BB962C8B-B14F-4D97-AF65-F5344CB8AC3E}">
        <p14:creationId xmlns:p14="http://schemas.microsoft.com/office/powerpoint/2010/main" val="4281182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AFE6D28-7B00-4406-93F1-134B43B0E1B6}" type="slidenum">
              <a:rPr lang="en-US" smtClean="0"/>
              <a:t>2</a:t>
            </a:fld>
            <a:endParaRPr lang="en-US" dirty="0"/>
          </a:p>
        </p:txBody>
      </p:sp>
    </p:spTree>
    <p:extLst>
      <p:ext uri="{BB962C8B-B14F-4D97-AF65-F5344CB8AC3E}">
        <p14:creationId xmlns:p14="http://schemas.microsoft.com/office/powerpoint/2010/main" val="794418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FE6D28-7B00-4406-93F1-134B43B0E1B6}" type="slidenum">
              <a:rPr lang="en-US" smtClean="0"/>
              <a:t>11</a:t>
            </a:fld>
            <a:endParaRPr lang="en-US" dirty="0"/>
          </a:p>
        </p:txBody>
      </p:sp>
    </p:spTree>
    <p:extLst>
      <p:ext uri="{BB962C8B-B14F-4D97-AF65-F5344CB8AC3E}">
        <p14:creationId xmlns:p14="http://schemas.microsoft.com/office/powerpoint/2010/main" val="113591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FE6D28-7B00-4406-93F1-134B43B0E1B6}" type="slidenum">
              <a:rPr lang="en-US" smtClean="0"/>
              <a:t>18</a:t>
            </a:fld>
            <a:endParaRPr lang="en-US" dirty="0"/>
          </a:p>
        </p:txBody>
      </p:sp>
    </p:spTree>
    <p:extLst>
      <p:ext uri="{BB962C8B-B14F-4D97-AF65-F5344CB8AC3E}">
        <p14:creationId xmlns:p14="http://schemas.microsoft.com/office/powerpoint/2010/main" val="3580332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FE6D28-7B00-4406-93F1-134B43B0E1B6}" type="slidenum">
              <a:rPr lang="en-US" smtClean="0"/>
              <a:t>20</a:t>
            </a:fld>
            <a:endParaRPr lang="en-US" dirty="0"/>
          </a:p>
        </p:txBody>
      </p:sp>
    </p:spTree>
    <p:extLst>
      <p:ext uri="{BB962C8B-B14F-4D97-AF65-F5344CB8AC3E}">
        <p14:creationId xmlns:p14="http://schemas.microsoft.com/office/powerpoint/2010/main" val="3580332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FE6D28-7B00-4406-93F1-134B43B0E1B6}" type="slidenum">
              <a:rPr lang="en-US" smtClean="0"/>
              <a:t>21</a:t>
            </a:fld>
            <a:endParaRPr lang="en-US" dirty="0"/>
          </a:p>
        </p:txBody>
      </p:sp>
    </p:spTree>
    <p:extLst>
      <p:ext uri="{BB962C8B-B14F-4D97-AF65-F5344CB8AC3E}">
        <p14:creationId xmlns:p14="http://schemas.microsoft.com/office/powerpoint/2010/main" val="3580332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FE6D28-7B00-4406-93F1-134B43B0E1B6}" type="slidenum">
              <a:rPr lang="en-US" smtClean="0"/>
              <a:t>22</a:t>
            </a:fld>
            <a:endParaRPr lang="en-US" dirty="0"/>
          </a:p>
        </p:txBody>
      </p:sp>
    </p:spTree>
    <p:extLst>
      <p:ext uri="{BB962C8B-B14F-4D97-AF65-F5344CB8AC3E}">
        <p14:creationId xmlns:p14="http://schemas.microsoft.com/office/powerpoint/2010/main" val="3580332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FE6D28-7B00-4406-93F1-134B43B0E1B6}" type="slidenum">
              <a:rPr lang="en-US" smtClean="0"/>
              <a:t>23</a:t>
            </a:fld>
            <a:endParaRPr lang="en-US" dirty="0"/>
          </a:p>
        </p:txBody>
      </p:sp>
    </p:spTree>
    <p:extLst>
      <p:ext uri="{BB962C8B-B14F-4D97-AF65-F5344CB8AC3E}">
        <p14:creationId xmlns:p14="http://schemas.microsoft.com/office/powerpoint/2010/main" val="3580332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FE6D28-7B00-4406-93F1-134B43B0E1B6}" type="slidenum">
              <a:rPr lang="en-US" smtClean="0"/>
              <a:t>24</a:t>
            </a:fld>
            <a:endParaRPr lang="en-US" dirty="0"/>
          </a:p>
        </p:txBody>
      </p:sp>
    </p:spTree>
    <p:extLst>
      <p:ext uri="{BB962C8B-B14F-4D97-AF65-F5344CB8AC3E}">
        <p14:creationId xmlns:p14="http://schemas.microsoft.com/office/powerpoint/2010/main" val="3580332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FE6D28-7B00-4406-93F1-134B43B0E1B6}" type="slidenum">
              <a:rPr lang="en-US" smtClean="0"/>
              <a:t>25</a:t>
            </a:fld>
            <a:endParaRPr lang="en-US" dirty="0"/>
          </a:p>
        </p:txBody>
      </p:sp>
    </p:spTree>
    <p:extLst>
      <p:ext uri="{BB962C8B-B14F-4D97-AF65-F5344CB8AC3E}">
        <p14:creationId xmlns:p14="http://schemas.microsoft.com/office/powerpoint/2010/main" val="3580332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AFE6D28-7B00-4406-93F1-134B43B0E1B6}" type="slidenum">
              <a:rPr lang="en-US" smtClean="0"/>
              <a:t>3</a:t>
            </a:fld>
            <a:endParaRPr lang="en-US" dirty="0"/>
          </a:p>
        </p:txBody>
      </p:sp>
    </p:spTree>
    <p:extLst>
      <p:ext uri="{BB962C8B-B14F-4D97-AF65-F5344CB8AC3E}">
        <p14:creationId xmlns:p14="http://schemas.microsoft.com/office/powerpoint/2010/main" val="794418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AFE6D28-7B00-4406-93F1-134B43B0E1B6}" type="slidenum">
              <a:rPr lang="en-US" smtClean="0"/>
              <a:t>4</a:t>
            </a:fld>
            <a:endParaRPr lang="en-US" dirty="0"/>
          </a:p>
        </p:txBody>
      </p:sp>
    </p:spTree>
    <p:extLst>
      <p:ext uri="{BB962C8B-B14F-4D97-AF65-F5344CB8AC3E}">
        <p14:creationId xmlns:p14="http://schemas.microsoft.com/office/powerpoint/2010/main" val="794418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Nashville’s historic </a:t>
            </a:r>
            <a:r>
              <a:rPr lang="en-US" b="1" dirty="0"/>
              <a:t>Gulch District</a:t>
            </a:r>
            <a:r>
              <a:rPr lang="en-US" dirty="0"/>
              <a:t>, with its distinct industrial history, originally housed the downtown railroad terminal. From the turn of the century until the 1950s, more than 100 trains arrived and departed from The Gulch daily.</a:t>
            </a:r>
          </a:p>
          <a:p>
            <a:endParaRPr lang="en-US" baseline="0" dirty="0"/>
          </a:p>
          <a:p>
            <a:r>
              <a:rPr lang="en-US" dirty="0"/>
              <a:t>Today, the Gulch District has developed into a hotspot for young urbanites. The Gulch has perfectly combined its industrial background with a modern contemporary style. Old warehouses have been renovated into residential and office space, and upscale restaurants and a vibrant nightlife have made The Gulch one of the hottest neighborhoods in Nashville.</a:t>
            </a:r>
            <a:endParaRPr lang="en-US" baseline="0" dirty="0"/>
          </a:p>
        </p:txBody>
      </p:sp>
      <p:sp>
        <p:nvSpPr>
          <p:cNvPr id="4" name="Slide Number Placeholder 3"/>
          <p:cNvSpPr>
            <a:spLocks noGrp="1"/>
          </p:cNvSpPr>
          <p:nvPr>
            <p:ph type="sldNum" sz="quarter" idx="10"/>
          </p:nvPr>
        </p:nvSpPr>
        <p:spPr/>
        <p:txBody>
          <a:bodyPr/>
          <a:lstStyle/>
          <a:p>
            <a:fld id="{1AFE6D28-7B00-4406-93F1-134B43B0E1B6}" type="slidenum">
              <a:rPr lang="en-US" smtClean="0"/>
              <a:t>5</a:t>
            </a:fld>
            <a:endParaRPr lang="en-US" dirty="0"/>
          </a:p>
        </p:txBody>
      </p:sp>
    </p:spTree>
    <p:extLst>
      <p:ext uri="{BB962C8B-B14F-4D97-AF65-F5344CB8AC3E}">
        <p14:creationId xmlns:p14="http://schemas.microsoft.com/office/powerpoint/2010/main" val="794418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AFE6D28-7B00-4406-93F1-134B43B0E1B6}" type="slidenum">
              <a:rPr lang="en-US" smtClean="0"/>
              <a:t>6</a:t>
            </a:fld>
            <a:endParaRPr lang="en-US" dirty="0"/>
          </a:p>
        </p:txBody>
      </p:sp>
    </p:spTree>
    <p:extLst>
      <p:ext uri="{BB962C8B-B14F-4D97-AF65-F5344CB8AC3E}">
        <p14:creationId xmlns:p14="http://schemas.microsoft.com/office/powerpoint/2010/main" val="794418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AFE6D28-7B00-4406-93F1-134B43B0E1B6}" type="slidenum">
              <a:rPr lang="en-US" smtClean="0"/>
              <a:t>7</a:t>
            </a:fld>
            <a:endParaRPr lang="en-US" dirty="0"/>
          </a:p>
        </p:txBody>
      </p:sp>
    </p:spTree>
    <p:extLst>
      <p:ext uri="{BB962C8B-B14F-4D97-AF65-F5344CB8AC3E}">
        <p14:creationId xmlns:p14="http://schemas.microsoft.com/office/powerpoint/2010/main" val="794418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AFE6D28-7B00-4406-93F1-134B43B0E1B6}" type="slidenum">
              <a:rPr lang="en-US" smtClean="0"/>
              <a:t>8</a:t>
            </a:fld>
            <a:endParaRPr lang="en-US" dirty="0"/>
          </a:p>
        </p:txBody>
      </p:sp>
    </p:spTree>
    <p:extLst>
      <p:ext uri="{BB962C8B-B14F-4D97-AF65-F5344CB8AC3E}">
        <p14:creationId xmlns:p14="http://schemas.microsoft.com/office/powerpoint/2010/main" val="794418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AFE6D28-7B00-4406-93F1-134B43B0E1B6}" type="slidenum">
              <a:rPr lang="en-US" smtClean="0"/>
              <a:t>9</a:t>
            </a:fld>
            <a:endParaRPr lang="en-US" dirty="0"/>
          </a:p>
        </p:txBody>
      </p:sp>
    </p:spTree>
    <p:extLst>
      <p:ext uri="{BB962C8B-B14F-4D97-AF65-F5344CB8AC3E}">
        <p14:creationId xmlns:p14="http://schemas.microsoft.com/office/powerpoint/2010/main" val="794418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AFE6D28-7B00-4406-93F1-134B43B0E1B6}" type="slidenum">
              <a:rPr lang="en-US" smtClean="0"/>
              <a:t>10</a:t>
            </a:fld>
            <a:endParaRPr lang="en-US" dirty="0"/>
          </a:p>
        </p:txBody>
      </p:sp>
    </p:spTree>
    <p:extLst>
      <p:ext uri="{BB962C8B-B14F-4D97-AF65-F5344CB8AC3E}">
        <p14:creationId xmlns:p14="http://schemas.microsoft.com/office/powerpoint/2010/main" val="794418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D3D448C-8C88-4ABE-8A4B-F2699B775A63}" type="datetimeFigureOut">
              <a:rPr lang="en-US" smtClean="0"/>
              <a:t>7/11/2017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2E2E03-38A0-4B8C-AF0D-A18ED06225E1}"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3470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3D448C-8C88-4ABE-8A4B-F2699B775A63}" type="datetimeFigureOut">
              <a:rPr lang="en-US" smtClean="0"/>
              <a:t>7/11/2017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2E2E03-38A0-4B8C-AF0D-A18ED06225E1}" type="slidenum">
              <a:rPr lang="en-US" smtClean="0"/>
              <a:t>‹#›</a:t>
            </a:fld>
            <a:endParaRPr lang="en-US" dirty="0"/>
          </a:p>
        </p:txBody>
      </p:sp>
    </p:spTree>
    <p:extLst>
      <p:ext uri="{BB962C8B-B14F-4D97-AF65-F5344CB8AC3E}">
        <p14:creationId xmlns:p14="http://schemas.microsoft.com/office/powerpoint/2010/main" val="6347418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3D448C-8C88-4ABE-8A4B-F2699B775A63}" type="datetimeFigureOut">
              <a:rPr lang="en-US" smtClean="0"/>
              <a:t>7/11/2017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2E2E03-38A0-4B8C-AF0D-A18ED06225E1}" type="slidenum">
              <a:rPr lang="en-US" smtClean="0"/>
              <a:t>‹#›</a:t>
            </a:fld>
            <a:endParaRPr lang="en-US" dirty="0"/>
          </a:p>
        </p:txBody>
      </p:sp>
    </p:spTree>
    <p:extLst>
      <p:ext uri="{BB962C8B-B14F-4D97-AF65-F5344CB8AC3E}">
        <p14:creationId xmlns:p14="http://schemas.microsoft.com/office/powerpoint/2010/main" val="184300440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3D448C-8C88-4ABE-8A4B-F2699B775A63}" type="datetimeFigureOut">
              <a:rPr lang="en-US" smtClean="0"/>
              <a:t>7/11/2017</a:t>
            </a:fld>
            <a:endParaRPr lang="en-US" dirty="0"/>
          </a:p>
        </p:txBody>
      </p:sp>
      <p:sp>
        <p:nvSpPr>
          <p:cNvPr id="5" name="Footer Placeholder 4"/>
          <p:cNvSpPr>
            <a:spLocks noGrp="1"/>
          </p:cNvSpPr>
          <p:nvPr>
            <p:ph type="ftr" sz="quarter" idx="11"/>
          </p:nvPr>
        </p:nvSpPr>
        <p:spPr/>
        <p:txBody>
          <a:bodyPr/>
          <a:lstStyle/>
          <a:p>
            <a:endParaRPr lang="en-US" dirty="0"/>
          </a:p>
        </p:txBody>
      </p:sp>
      <p:pic>
        <p:nvPicPr>
          <p:cNvPr id="7" name="Picture 6"/>
          <p:cNvPicPr>
            <a:picLocks noChangeAspect="1"/>
          </p:cNvPicPr>
          <p:nvPr userDrawn="1"/>
        </p:nvPicPr>
        <p:blipFill>
          <a:blip r:embed="rId2"/>
          <a:stretch>
            <a:fillRect/>
          </a:stretch>
        </p:blipFill>
        <p:spPr>
          <a:xfrm>
            <a:off x="40844" y="6432352"/>
            <a:ext cx="1730651" cy="384353"/>
          </a:xfrm>
          <a:prstGeom prst="rect">
            <a:avLst/>
          </a:prstGeom>
          <a:ln w="38100">
            <a:solidFill>
              <a:schemeClr val="tx1"/>
            </a:solidFill>
            <a:miter lim="800000"/>
          </a:ln>
        </p:spPr>
      </p:pic>
    </p:spTree>
    <p:extLst>
      <p:ext uri="{BB962C8B-B14F-4D97-AF65-F5344CB8AC3E}">
        <p14:creationId xmlns:p14="http://schemas.microsoft.com/office/powerpoint/2010/main" val="177540019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3D448C-8C88-4ABE-8A4B-F2699B775A63}" type="datetimeFigureOut">
              <a:rPr lang="en-US" smtClean="0"/>
              <a:t>7/11/2017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2E2E03-38A0-4B8C-AF0D-A18ED06225E1}"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624144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3D448C-8C88-4ABE-8A4B-F2699B775A63}" type="datetimeFigureOut">
              <a:rPr lang="en-US" smtClean="0"/>
              <a:t>7/11/2017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62E2E03-38A0-4B8C-AF0D-A18ED06225E1}" type="slidenum">
              <a:rPr lang="en-US" smtClean="0"/>
              <a:t>‹#›</a:t>
            </a:fld>
            <a:endParaRPr lang="en-US" dirty="0"/>
          </a:p>
        </p:txBody>
      </p:sp>
      <p:pic>
        <p:nvPicPr>
          <p:cNvPr id="10" name="Picture 9"/>
          <p:cNvPicPr>
            <a:picLocks noChangeAspect="1"/>
          </p:cNvPicPr>
          <p:nvPr userDrawn="1"/>
        </p:nvPicPr>
        <p:blipFill>
          <a:blip r:embed="rId2"/>
          <a:stretch>
            <a:fillRect/>
          </a:stretch>
        </p:blipFill>
        <p:spPr>
          <a:xfrm>
            <a:off x="40844" y="6432352"/>
            <a:ext cx="1730651" cy="384353"/>
          </a:xfrm>
          <a:prstGeom prst="rect">
            <a:avLst/>
          </a:prstGeom>
          <a:ln w="38100">
            <a:solidFill>
              <a:schemeClr val="tx1"/>
            </a:solidFill>
            <a:miter lim="800000"/>
          </a:ln>
        </p:spPr>
      </p:pic>
    </p:spTree>
    <p:extLst>
      <p:ext uri="{BB962C8B-B14F-4D97-AF65-F5344CB8AC3E}">
        <p14:creationId xmlns:p14="http://schemas.microsoft.com/office/powerpoint/2010/main" val="333977698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0" y="0"/>
            <a:ext cx="10058400" cy="1450757"/>
          </a:xfrm>
        </p:spPr>
        <p:txBody>
          <a:bodyPr/>
          <a:lstStyle/>
          <a:p>
            <a:r>
              <a:rPr lang="en-US" dirty="0"/>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3D448C-8C88-4ABE-8A4B-F2699B775A63}" type="datetimeFigureOut">
              <a:rPr lang="en-US" smtClean="0"/>
              <a:t>7/11/2017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62E2E03-38A0-4B8C-AF0D-A18ED06225E1}" type="slidenum">
              <a:rPr lang="en-US" smtClean="0"/>
              <a:t>‹#›</a:t>
            </a:fld>
            <a:endParaRPr lang="en-US" dirty="0"/>
          </a:p>
        </p:txBody>
      </p:sp>
      <p:pic>
        <p:nvPicPr>
          <p:cNvPr id="11" name="Picture 10"/>
          <p:cNvPicPr>
            <a:picLocks noChangeAspect="1"/>
          </p:cNvPicPr>
          <p:nvPr userDrawn="1"/>
        </p:nvPicPr>
        <p:blipFill>
          <a:blip r:embed="rId2"/>
          <a:stretch>
            <a:fillRect/>
          </a:stretch>
        </p:blipFill>
        <p:spPr>
          <a:xfrm>
            <a:off x="40844" y="6432352"/>
            <a:ext cx="1730651" cy="384353"/>
          </a:xfrm>
          <a:prstGeom prst="rect">
            <a:avLst/>
          </a:prstGeom>
          <a:ln w="38100">
            <a:solidFill>
              <a:schemeClr val="tx1"/>
            </a:solidFill>
            <a:miter lim="800000"/>
          </a:ln>
        </p:spPr>
      </p:pic>
    </p:spTree>
    <p:extLst>
      <p:ext uri="{BB962C8B-B14F-4D97-AF65-F5344CB8AC3E}">
        <p14:creationId xmlns:p14="http://schemas.microsoft.com/office/powerpoint/2010/main" val="425803385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3D448C-8C88-4ABE-8A4B-F2699B775A63}" type="datetimeFigureOut">
              <a:rPr lang="en-US" smtClean="0"/>
              <a:t>7/11/2017</a:t>
            </a:fld>
            <a:endParaRPr lang="en-US" dirty="0"/>
          </a:p>
        </p:txBody>
      </p:sp>
      <p:sp>
        <p:nvSpPr>
          <p:cNvPr id="4" name="Footer Placeholder 3"/>
          <p:cNvSpPr>
            <a:spLocks noGrp="1"/>
          </p:cNvSpPr>
          <p:nvPr>
            <p:ph type="ftr" sz="quarter" idx="11"/>
          </p:nvPr>
        </p:nvSpPr>
        <p:spPr/>
        <p:txBody>
          <a:bodyPr/>
          <a:lstStyle/>
          <a:p>
            <a:endParaRPr lang="en-US" dirty="0"/>
          </a:p>
        </p:txBody>
      </p:sp>
      <p:pic>
        <p:nvPicPr>
          <p:cNvPr id="6" name="Picture 5"/>
          <p:cNvPicPr>
            <a:picLocks noChangeAspect="1"/>
          </p:cNvPicPr>
          <p:nvPr userDrawn="1"/>
        </p:nvPicPr>
        <p:blipFill>
          <a:blip r:embed="rId2"/>
          <a:stretch>
            <a:fillRect/>
          </a:stretch>
        </p:blipFill>
        <p:spPr>
          <a:xfrm>
            <a:off x="40844" y="6432352"/>
            <a:ext cx="1730651" cy="384353"/>
          </a:xfrm>
          <a:prstGeom prst="rect">
            <a:avLst/>
          </a:prstGeom>
          <a:ln w="38100">
            <a:solidFill>
              <a:schemeClr val="tx1"/>
            </a:solidFill>
            <a:miter lim="800000"/>
          </a:ln>
        </p:spPr>
      </p:pic>
    </p:spTree>
    <p:extLst>
      <p:ext uri="{BB962C8B-B14F-4D97-AF65-F5344CB8AC3E}">
        <p14:creationId xmlns:p14="http://schemas.microsoft.com/office/powerpoint/2010/main" val="401352955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D3D448C-8C88-4ABE-8A4B-F2699B775A63}" type="datetimeFigureOut">
              <a:rPr lang="en-US" smtClean="0"/>
              <a:t>7/11/2017</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062E2E03-38A0-4B8C-AF0D-A18ED06225E1}" type="slidenum">
              <a:rPr lang="en-US" smtClean="0"/>
              <a:t>‹#›</a:t>
            </a:fld>
            <a:endParaRPr lang="en-US" dirty="0"/>
          </a:p>
        </p:txBody>
      </p:sp>
      <p:sp>
        <p:nvSpPr>
          <p:cNvPr id="10" name="Title 1"/>
          <p:cNvSpPr>
            <a:spLocks noGrp="1"/>
          </p:cNvSpPr>
          <p:nvPr>
            <p:ph type="title"/>
          </p:nvPr>
        </p:nvSpPr>
        <p:spPr>
          <a:xfrm>
            <a:off x="0" y="0"/>
            <a:ext cx="10058400" cy="836212"/>
          </a:xfrm>
        </p:spPr>
        <p:txBody>
          <a:bodyPr/>
          <a:lstStyle/>
          <a:p>
            <a:r>
              <a:rPr lang="en-US"/>
              <a:t>Click to edit Master title style</a:t>
            </a:r>
            <a:endParaRPr lang="en-US" dirty="0"/>
          </a:p>
        </p:txBody>
      </p:sp>
      <p:cxnSp>
        <p:nvCxnSpPr>
          <p:cNvPr id="3" name="Straight Connector 2"/>
          <p:cNvCxnSpPr/>
          <p:nvPr userDrawn="1"/>
        </p:nvCxnSpPr>
        <p:spPr>
          <a:xfrm>
            <a:off x="0" y="850789"/>
            <a:ext cx="100584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stretch>
            <a:fillRect/>
          </a:stretch>
        </p:blipFill>
        <p:spPr>
          <a:xfrm>
            <a:off x="40844" y="6432352"/>
            <a:ext cx="1730651" cy="384353"/>
          </a:xfrm>
          <a:prstGeom prst="rect">
            <a:avLst/>
          </a:prstGeom>
          <a:ln w="38100">
            <a:solidFill>
              <a:schemeClr val="tx1"/>
            </a:solidFill>
            <a:miter lim="800000"/>
          </a:ln>
        </p:spPr>
      </p:pic>
    </p:spTree>
    <p:extLst>
      <p:ext uri="{BB962C8B-B14F-4D97-AF65-F5344CB8AC3E}">
        <p14:creationId xmlns:p14="http://schemas.microsoft.com/office/powerpoint/2010/main" val="266109952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4050791"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D3D448C-8C88-4ABE-8A4B-F2699B775A63}" type="datetimeFigureOut">
              <a:rPr lang="en-US" smtClean="0"/>
              <a:t>7/11/2017</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62E2E03-38A0-4B8C-AF0D-A18ED06225E1}" type="slidenum">
              <a:rPr lang="en-US" smtClean="0"/>
              <a:t>‹#›</a:t>
            </a:fld>
            <a:endParaRPr lang="en-US" dirty="0"/>
          </a:p>
        </p:txBody>
      </p:sp>
    </p:spTree>
    <p:extLst>
      <p:ext uri="{BB962C8B-B14F-4D97-AF65-F5344CB8AC3E}">
        <p14:creationId xmlns:p14="http://schemas.microsoft.com/office/powerpoint/2010/main" val="153174056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1">
              <a:lumMod val="50000"/>
              <a:lumOff val="5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8D3D448C-8C88-4ABE-8A4B-F2699B775A63}" type="datetimeFigureOut">
              <a:rPr lang="en-US" smtClean="0"/>
              <a:t>7/11/2017</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62E2E03-38A0-4B8C-AF0D-A18ED06225E1}" type="slidenum">
              <a:rPr lang="en-US" smtClean="0"/>
              <a:t>‹#›</a:t>
            </a:fld>
            <a:endParaRPr lang="en-US" dirty="0"/>
          </a:p>
        </p:txBody>
      </p:sp>
    </p:spTree>
    <p:extLst>
      <p:ext uri="{BB962C8B-B14F-4D97-AF65-F5344CB8AC3E}">
        <p14:creationId xmlns:p14="http://schemas.microsoft.com/office/powerpoint/2010/main" val="84180875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D3D448C-8C88-4ABE-8A4B-F2699B775A63}" type="datetimeFigureOut">
              <a:rPr lang="en-US" smtClean="0"/>
              <a:t>7/11/2017</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62E2E03-38A0-4B8C-AF0D-A18ED06225E1}"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920595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22.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M6u_Lh4PMAhXI6SYKHWAhDm0QjRwIBw&amp;url=http://walkbikenash.blogspot.com/?view%3Dclassic&amp;bvm=bv.119028448,d.eWE&amp;psig=AFQjCNHBY-2lU5C-erd-3ECtYRa0KAQD-w&amp;ust=1460342921104667" TargetMode="External"/><Relationship Id="rId7" Type="http://schemas.openxmlformats.org/officeDocument/2006/relationships/image" Target="../media/image4.gi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hyperlink" Target="https://www.google.com/url?sa=i&amp;rct=j&amp;q=&amp;esrc=s&amp;source=images&amp;cd=&amp;cad=rja&amp;uact=8&amp;ved=0ahUKEwjznd7ihoPMAhXJOiYKHSaNCvcQjRwIBw&amp;url=https://nashville.bcycle.com/news/2015/06/23/open-streets-nashville-june-27-2015&amp;psig=AFQjCNFfC2OL8Q_Yscv0YBOM5FTh0FPYWw&amp;ust=1460342686605782" TargetMode="Externa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6scyQiYPMAhXEOyYKHSQcDEUQjRwIBw&amp;url=http://wkrn.com/2015/06/27/over-2000-attend-first-open-streets-nashville-event/open-streets-festival-in-the-gulch-june-27-2015-in-nashville-tenn-3/&amp;psig=AFQjCNHqvlQfGCBqsSevV2PuvyAwZToi7w&amp;ust=1460343213735610" TargetMode="External"/><Relationship Id="rId7" Type="http://schemas.openxmlformats.org/officeDocument/2006/relationships/image" Target="../media/image4.gi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hyperlink" Target="http://www.google.com/url?sa=i&amp;rct=j&amp;q=&amp;esrc=s&amp;source=images&amp;cd=&amp;cad=rja&amp;uact=8&amp;ved=0ahUKEwiziomyiYPMAhWD7SYKHXc8BJUQjRwIBw&amp;url=http://www.metrophotos.nashville.gov/eventphotos/images/Mayor%20Events%20Page/2015%2006%20June/0627%20Open%20Streets/slides/0627%20openstreets-19.asp&amp;psig=AFQjCNHqvlQfGCBqsSevV2PuvyAwZToi7w&amp;ust=1460343213735610" TargetMode="Externa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4.gif"/><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859820" y="5260391"/>
            <a:ext cx="9963150" cy="1052513"/>
          </a:xfrm>
        </p:spPr>
        <p:txBody>
          <a:bodyPr>
            <a:noAutofit/>
          </a:bodyPr>
          <a:lstStyle/>
          <a:p>
            <a:pPr>
              <a:lnSpc>
                <a:spcPct val="100000"/>
              </a:lnSpc>
            </a:pPr>
            <a:r>
              <a:rPr lang="en-US" sz="3200" dirty="0"/>
              <a:t>NASHVILLE, TN</a:t>
            </a:r>
          </a:p>
          <a:p>
            <a:pPr>
              <a:lnSpc>
                <a:spcPct val="100000"/>
              </a:lnSpc>
            </a:pPr>
            <a:r>
              <a:rPr lang="en-US" sz="1800" dirty="0"/>
              <a:t>Brandon Taylor, P.E.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8172" y="6413244"/>
            <a:ext cx="2178413" cy="417859"/>
          </a:xfrm>
          <a:prstGeom prst="rect">
            <a:avLst/>
          </a:prstGeom>
        </p:spPr>
      </p:pic>
      <p:pic>
        <p:nvPicPr>
          <p:cNvPr id="57" name="Picture 56" descr="\\FILESERVER\file_server\Proposals\Metro Nashville\pw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96585" y="4694814"/>
            <a:ext cx="2590800" cy="747162"/>
          </a:xfrm>
          <a:prstGeom prst="rect">
            <a:avLst/>
          </a:prstGeom>
          <a:noFill/>
          <a:ln>
            <a:no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1278" y="3941907"/>
            <a:ext cx="1190625" cy="224790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8824" t="6026" r="7579" b="4958"/>
          <a:stretch/>
        </p:blipFill>
        <p:spPr>
          <a:xfrm>
            <a:off x="859820" y="323051"/>
            <a:ext cx="6182425" cy="4937340"/>
          </a:xfrm>
          <a:prstGeom prst="rect">
            <a:avLst/>
          </a:prstGeom>
        </p:spPr>
      </p:pic>
      <p:sp>
        <p:nvSpPr>
          <p:cNvPr id="58" name="Rectangle 57"/>
          <p:cNvSpPr/>
          <p:nvPr/>
        </p:nvSpPr>
        <p:spPr>
          <a:xfrm>
            <a:off x="7157926" y="331511"/>
            <a:ext cx="4142563" cy="1487871"/>
          </a:xfrm>
          <a:prstGeom prst="rect">
            <a:avLst/>
          </a:prstGeom>
          <a:noFill/>
        </p:spPr>
        <p:txBody>
          <a:bodyPr wrap="square" lIns="101882" tIns="50941" rIns="101882" bIns="50941">
            <a:spAutoFit/>
          </a:bodyPr>
          <a:lstStyle/>
          <a:p>
            <a:r>
              <a:rPr lang="en-US" sz="4500" dirty="0">
                <a:ln w="18415" cmpd="sng">
                  <a:solidFill>
                    <a:srgbClr val="FFFFFF"/>
                  </a:solidFill>
                  <a:prstDash val="solid"/>
                </a:ln>
                <a:solidFill>
                  <a:srgbClr val="FFFFFF"/>
                </a:solidFill>
                <a:effectLst>
                  <a:outerShdw blurRad="63500" dir="3600000" algn="tl" rotWithShape="0">
                    <a:srgbClr val="000000">
                      <a:alpha val="70000"/>
                    </a:srgbClr>
                  </a:outerShdw>
                </a:effectLst>
              </a:rPr>
              <a:t>11</a:t>
            </a:r>
            <a:r>
              <a:rPr lang="en-US" sz="4500" baseline="30000" dirty="0">
                <a:ln w="18415" cmpd="sng">
                  <a:solidFill>
                    <a:srgbClr val="FFFFFF"/>
                  </a:solidFill>
                  <a:prstDash val="solid"/>
                </a:ln>
                <a:solidFill>
                  <a:srgbClr val="FFFFFF"/>
                </a:solidFill>
                <a:effectLst>
                  <a:outerShdw blurRad="63500" dir="3600000" algn="tl" rotWithShape="0">
                    <a:srgbClr val="000000">
                      <a:alpha val="70000"/>
                    </a:srgbClr>
                  </a:outerShdw>
                </a:effectLst>
              </a:rPr>
              <a:t>th</a:t>
            </a:r>
            <a:r>
              <a:rPr lang="en-US" sz="4500" dirty="0">
                <a:ln w="18415" cmpd="sng">
                  <a:solidFill>
                    <a:srgbClr val="FFFFFF"/>
                  </a:solidFill>
                  <a:prstDash val="solid"/>
                </a:ln>
                <a:solidFill>
                  <a:srgbClr val="FFFFFF"/>
                </a:solidFill>
                <a:effectLst>
                  <a:outerShdw blurRad="63500" dir="3600000" algn="tl" rotWithShape="0">
                    <a:srgbClr val="000000">
                      <a:alpha val="70000"/>
                    </a:srgbClr>
                  </a:outerShdw>
                </a:effectLst>
              </a:rPr>
              <a:t> Avenue </a:t>
            </a:r>
          </a:p>
          <a:p>
            <a:r>
              <a:rPr lang="en-US" sz="4500" dirty="0">
                <a:ln w="18415" cmpd="sng">
                  <a:solidFill>
                    <a:srgbClr val="FFFFFF"/>
                  </a:solidFill>
                  <a:prstDash val="solid"/>
                </a:ln>
                <a:solidFill>
                  <a:srgbClr val="FFFFFF"/>
                </a:solidFill>
                <a:effectLst>
                  <a:outerShdw blurRad="63500" dir="3600000" algn="tl" rotWithShape="0">
                    <a:srgbClr val="000000">
                      <a:alpha val="70000"/>
                    </a:srgbClr>
                  </a:outerShdw>
                </a:effectLst>
              </a:rPr>
              <a:t>Complete Street</a:t>
            </a:r>
          </a:p>
        </p:txBody>
      </p:sp>
    </p:spTree>
    <p:extLst>
      <p:ext uri="{BB962C8B-B14F-4D97-AF65-F5344CB8AC3E}">
        <p14:creationId xmlns:p14="http://schemas.microsoft.com/office/powerpoint/2010/main" val="184500534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881" t="36306" r="20491" b="17486"/>
          <a:stretch/>
        </p:blipFill>
        <p:spPr bwMode="auto">
          <a:xfrm>
            <a:off x="1132764" y="1351127"/>
            <a:ext cx="9021170" cy="4935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Initial Planning Process</a:t>
            </a:r>
          </a:p>
        </p:txBody>
      </p:sp>
      <p:sp>
        <p:nvSpPr>
          <p:cNvPr id="3" name="Content Placeholder 2"/>
          <p:cNvSpPr>
            <a:spLocks noGrp="1"/>
          </p:cNvSpPr>
          <p:nvPr>
            <p:ph idx="4294967295"/>
          </p:nvPr>
        </p:nvSpPr>
        <p:spPr>
          <a:xfrm>
            <a:off x="139483" y="900408"/>
            <a:ext cx="11095963" cy="1241209"/>
          </a:xfrm>
        </p:spPr>
        <p:txBody>
          <a:bodyPr>
            <a:noAutofit/>
          </a:bodyPr>
          <a:lstStyle/>
          <a:p>
            <a:pPr marL="111125" lvl="1" indent="0">
              <a:buNone/>
            </a:pPr>
            <a:r>
              <a:rPr lang="en-US" sz="2600" dirty="0"/>
              <a:t>New Project Limits</a:t>
            </a:r>
          </a:p>
          <a:p>
            <a:pPr marL="382588" lvl="1" indent="-271463"/>
            <a:endParaRPr lang="en-US" sz="2200" dirty="0"/>
          </a:p>
          <a:p>
            <a:endParaRPr lang="en-US" sz="2600" dirty="0"/>
          </a:p>
          <a:p>
            <a:endParaRPr lang="en-US" sz="2600" dirty="0"/>
          </a:p>
          <a:p>
            <a:endParaRPr lang="en-US" sz="2600" dirty="0"/>
          </a:p>
          <a:p>
            <a:endParaRPr lang="en-US" dirty="0"/>
          </a:p>
          <a:p>
            <a:endParaRPr lang="en-US" dirty="0"/>
          </a:p>
          <a:p>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72250"/>
            <a:ext cx="762627" cy="1439839"/>
          </a:xfrm>
          <a:prstGeom prst="rect">
            <a:avLst/>
          </a:prstGeom>
        </p:spPr>
      </p:pic>
      <p:cxnSp>
        <p:nvCxnSpPr>
          <p:cNvPr id="9" name="Curved Connector 8"/>
          <p:cNvCxnSpPr/>
          <p:nvPr/>
        </p:nvCxnSpPr>
        <p:spPr>
          <a:xfrm>
            <a:off x="1965278" y="3818988"/>
            <a:ext cx="54591" cy="12700"/>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344508" y="1646493"/>
            <a:ext cx="3083986" cy="646331"/>
          </a:xfrm>
          <a:prstGeom prst="rect">
            <a:avLst/>
          </a:prstGeom>
          <a:solidFill>
            <a:schemeClr val="bg1"/>
          </a:solidFill>
        </p:spPr>
        <p:txBody>
          <a:bodyPr wrap="none" rtlCol="0">
            <a:spAutoFit/>
          </a:bodyPr>
          <a:lstStyle/>
          <a:p>
            <a:r>
              <a:rPr lang="en-US" dirty="0"/>
              <a:t>- 800 feet Greenway</a:t>
            </a:r>
          </a:p>
          <a:p>
            <a:r>
              <a:rPr lang="en-US" dirty="0"/>
              <a:t>- 2,400 feet of Complete Street</a:t>
            </a:r>
          </a:p>
        </p:txBody>
      </p:sp>
      <p:sp>
        <p:nvSpPr>
          <p:cNvPr id="4" name="Freeform 3"/>
          <p:cNvSpPr/>
          <p:nvPr/>
        </p:nvSpPr>
        <p:spPr>
          <a:xfrm>
            <a:off x="1897039" y="3534770"/>
            <a:ext cx="1978925" cy="286603"/>
          </a:xfrm>
          <a:custGeom>
            <a:avLst/>
            <a:gdLst>
              <a:gd name="connsiteX0" fmla="*/ 0 w 1978925"/>
              <a:gd name="connsiteY0" fmla="*/ 286603 h 286603"/>
              <a:gd name="connsiteX1" fmla="*/ 641445 w 1978925"/>
              <a:gd name="connsiteY1" fmla="*/ 122830 h 286603"/>
              <a:gd name="connsiteX2" fmla="*/ 1119116 w 1978925"/>
              <a:gd name="connsiteY2" fmla="*/ 136478 h 286603"/>
              <a:gd name="connsiteX3" fmla="*/ 1692322 w 1978925"/>
              <a:gd name="connsiteY3" fmla="*/ 27296 h 286603"/>
              <a:gd name="connsiteX4" fmla="*/ 1937982 w 1978925"/>
              <a:gd name="connsiteY4" fmla="*/ 0 h 286603"/>
              <a:gd name="connsiteX5" fmla="*/ 1965277 w 1978925"/>
              <a:gd name="connsiteY5" fmla="*/ 68239 h 286603"/>
              <a:gd name="connsiteX6" fmla="*/ 1978925 w 1978925"/>
              <a:gd name="connsiteY6" fmla="*/ 68239 h 28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8925" h="286603">
                <a:moveTo>
                  <a:pt x="0" y="286603"/>
                </a:moveTo>
                <a:lnTo>
                  <a:pt x="641445" y="122830"/>
                </a:lnTo>
                <a:lnTo>
                  <a:pt x="1119116" y="136478"/>
                </a:lnTo>
                <a:lnTo>
                  <a:pt x="1692322" y="27296"/>
                </a:lnTo>
                <a:lnTo>
                  <a:pt x="1937982" y="0"/>
                </a:lnTo>
                <a:lnTo>
                  <a:pt x="1965277" y="68239"/>
                </a:lnTo>
                <a:lnTo>
                  <a:pt x="1978925" y="68239"/>
                </a:lnTo>
              </a:path>
            </a:pathLst>
          </a:custGeom>
          <a:noFill/>
          <a:ln w="635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2019869" y="3043451"/>
            <a:ext cx="5936776" cy="1433015"/>
          </a:xfrm>
          <a:custGeom>
            <a:avLst/>
            <a:gdLst>
              <a:gd name="connsiteX0" fmla="*/ 0 w 5936776"/>
              <a:gd name="connsiteY0" fmla="*/ 1433015 h 1433015"/>
              <a:gd name="connsiteX1" fmla="*/ 1078173 w 5936776"/>
              <a:gd name="connsiteY1" fmla="*/ 1064525 h 1433015"/>
              <a:gd name="connsiteX2" fmla="*/ 1842447 w 5936776"/>
              <a:gd name="connsiteY2" fmla="*/ 614149 h 1433015"/>
              <a:gd name="connsiteX3" fmla="*/ 3794077 w 5936776"/>
              <a:gd name="connsiteY3" fmla="*/ 259307 h 1433015"/>
              <a:gd name="connsiteX4" fmla="*/ 4817659 w 5936776"/>
              <a:gd name="connsiteY4" fmla="*/ 218364 h 1433015"/>
              <a:gd name="connsiteX5" fmla="*/ 5936776 w 5936776"/>
              <a:gd name="connsiteY5" fmla="*/ 0 h 1433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6776" h="1433015">
                <a:moveTo>
                  <a:pt x="0" y="1433015"/>
                </a:moveTo>
                <a:lnTo>
                  <a:pt x="1078173" y="1064525"/>
                </a:lnTo>
                <a:lnTo>
                  <a:pt x="1842447" y="614149"/>
                </a:lnTo>
                <a:lnTo>
                  <a:pt x="3794077" y="259307"/>
                </a:lnTo>
                <a:lnTo>
                  <a:pt x="4817659" y="218364"/>
                </a:lnTo>
                <a:lnTo>
                  <a:pt x="5936776" y="0"/>
                </a:lnTo>
              </a:path>
            </a:pathLst>
          </a:custGeom>
          <a:no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397852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09742"/>
            <a:ext cx="10058400" cy="1450757"/>
          </a:xfrm>
        </p:spPr>
        <p:txBody>
          <a:bodyPr/>
          <a:lstStyle/>
          <a:p>
            <a:r>
              <a:rPr lang="en-US" dirty="0"/>
              <a:t>Initial Planning Process</a:t>
            </a:r>
          </a:p>
        </p:txBody>
      </p:sp>
      <p:sp>
        <p:nvSpPr>
          <p:cNvPr id="9" name="Content Placeholder 2"/>
          <p:cNvSpPr txBox="1">
            <a:spLocks noGrp="1"/>
          </p:cNvSpPr>
          <p:nvPr>
            <p:ph idx="1"/>
          </p:nvPr>
        </p:nvSpPr>
        <p:spPr>
          <a:xfrm>
            <a:off x="1097280" y="1845734"/>
            <a:ext cx="10058400" cy="51469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800"/>
              </a:spcBef>
              <a:buNone/>
            </a:pPr>
            <a:r>
              <a:rPr lang="en-US" sz="2600" b="1" dirty="0">
                <a:solidFill>
                  <a:schemeClr val="tx1"/>
                </a:solidFill>
              </a:rPr>
              <a:t>A similar project had recently been completed on the other side of town</a:t>
            </a:r>
          </a:p>
          <a:p>
            <a:pPr>
              <a:spcBef>
                <a:spcPts val="800"/>
              </a:spcBef>
            </a:pPr>
            <a:endParaRPr lang="en-US" sz="2800" dirty="0"/>
          </a:p>
          <a:p>
            <a:pPr>
              <a:spcBef>
                <a:spcPts val="800"/>
              </a:spcBef>
            </a:pPr>
            <a:endParaRPr lang="en-US" sz="2800" dirty="0"/>
          </a:p>
          <a:p>
            <a:pPr>
              <a:spcBef>
                <a:spcPts val="800"/>
              </a:spcBef>
            </a:pPr>
            <a:endParaRPr lang="en-US" sz="2800" dirty="0"/>
          </a:p>
          <a:p>
            <a:pPr>
              <a:spcBef>
                <a:spcPts val="800"/>
              </a:spcBef>
            </a:pPr>
            <a:endParaRPr lang="en-US" sz="2400" dirty="0"/>
          </a:p>
          <a:p>
            <a:pPr>
              <a:spcBef>
                <a:spcPts val="800"/>
              </a:spcBef>
            </a:pPr>
            <a:endParaRPr lang="en-US" sz="2400" dirty="0"/>
          </a:p>
          <a:p>
            <a:pPr>
              <a:spcBef>
                <a:spcPts val="800"/>
              </a:spcBef>
            </a:pPr>
            <a:endParaRPr lang="en-US" sz="2400" dirty="0"/>
          </a:p>
        </p:txBody>
      </p:sp>
      <p:pic>
        <p:nvPicPr>
          <p:cNvPr id="10"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t="11182"/>
          <a:stretch/>
        </p:blipFill>
        <p:spPr>
          <a:xfrm>
            <a:off x="914400" y="2328530"/>
            <a:ext cx="10143460" cy="388088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72250"/>
            <a:ext cx="762627" cy="1439839"/>
          </a:xfrm>
          <a:prstGeom prst="rect">
            <a:avLst/>
          </a:prstGeom>
        </p:spPr>
      </p:pic>
    </p:spTree>
    <p:extLst>
      <p:ext uri="{BB962C8B-B14F-4D97-AF65-F5344CB8AC3E}">
        <p14:creationId xmlns:p14="http://schemas.microsoft.com/office/powerpoint/2010/main" val="313206175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058400" cy="892534"/>
          </a:xfrm>
        </p:spPr>
        <p:txBody>
          <a:bodyPr/>
          <a:lstStyle/>
          <a:p>
            <a:r>
              <a:rPr lang="en-US" dirty="0"/>
              <a:t>Initial Planning Process</a:t>
            </a:r>
          </a:p>
        </p:txBody>
      </p:sp>
      <p:sp>
        <p:nvSpPr>
          <p:cNvPr id="6" name="TextBox 5"/>
          <p:cNvSpPr txBox="1"/>
          <p:nvPr/>
        </p:nvSpPr>
        <p:spPr>
          <a:xfrm>
            <a:off x="0" y="1032738"/>
            <a:ext cx="8154955" cy="400110"/>
          </a:xfrm>
          <a:prstGeom prst="rect">
            <a:avLst/>
          </a:prstGeom>
          <a:noFill/>
        </p:spPr>
        <p:txBody>
          <a:bodyPr wrap="square" rtlCol="0">
            <a:spAutoFit/>
          </a:bodyPr>
          <a:lstStyle/>
          <a:p>
            <a:r>
              <a:rPr lang="en-US" sz="2000" dirty="0"/>
              <a:t>Complete Street Option</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5112" t="12404" r="15691" b="56506"/>
          <a:stretch/>
        </p:blipFill>
        <p:spPr>
          <a:xfrm>
            <a:off x="2542807" y="1432848"/>
            <a:ext cx="5715000" cy="1984159"/>
          </a:xfrm>
          <a:prstGeom prst="rect">
            <a:avLst/>
          </a:prstGeom>
        </p:spPr>
      </p:pic>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4186" t="51262" r="5887" b="17541"/>
          <a:stretch/>
        </p:blipFill>
        <p:spPr>
          <a:xfrm>
            <a:off x="1409794" y="3924583"/>
            <a:ext cx="7981026" cy="213951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72250"/>
            <a:ext cx="762627" cy="1439839"/>
          </a:xfrm>
          <a:prstGeom prst="rect">
            <a:avLst/>
          </a:prstGeom>
        </p:spPr>
      </p:pic>
    </p:spTree>
    <p:extLst>
      <p:ext uri="{BB962C8B-B14F-4D97-AF65-F5344CB8AC3E}">
        <p14:creationId xmlns:p14="http://schemas.microsoft.com/office/powerpoint/2010/main" val="257008817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Process</a:t>
            </a:r>
          </a:p>
        </p:txBody>
      </p:sp>
      <p:sp>
        <p:nvSpPr>
          <p:cNvPr id="12" name="Content Placeholder 2"/>
          <p:cNvSpPr txBox="1">
            <a:spLocks/>
          </p:cNvSpPr>
          <p:nvPr/>
        </p:nvSpPr>
        <p:spPr>
          <a:xfrm>
            <a:off x="781734" y="1026868"/>
            <a:ext cx="10058400" cy="481437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800"/>
              </a:spcBef>
              <a:buFont typeface="Calibri" panose="020F0502020204030204" pitchFamily="34" charset="0"/>
              <a:buNone/>
            </a:pPr>
            <a:r>
              <a:rPr lang="en-US" sz="2600" b="1" dirty="0">
                <a:solidFill>
                  <a:schemeClr val="tx1"/>
                </a:solidFill>
              </a:rPr>
              <a:t>Implementing a new cross section in an Urban Environment</a:t>
            </a:r>
          </a:p>
          <a:p>
            <a:pPr marL="233363" indent="-233363">
              <a:spcBef>
                <a:spcPts val="800"/>
              </a:spcBef>
              <a:buFont typeface="Courier New" panose="02070309020205020404" pitchFamily="49" charset="0"/>
              <a:buChar char="o"/>
            </a:pPr>
            <a:r>
              <a:rPr lang="en-US" dirty="0"/>
              <a:t>One last easement area to work out.</a:t>
            </a:r>
          </a:p>
          <a:p>
            <a:pPr marL="525971" lvl="1" indent="-233363">
              <a:spcBef>
                <a:spcPts val="800"/>
              </a:spcBef>
              <a:buFont typeface="Courier New" panose="02070309020205020404" pitchFamily="49" charset="0"/>
              <a:buChar char="o"/>
            </a:pPr>
            <a:r>
              <a:rPr lang="en-US" dirty="0"/>
              <a:t>Not necessarily required, but would add a great deal to the project</a:t>
            </a:r>
          </a:p>
          <a:p>
            <a:pPr marL="292608" lvl="1" indent="0">
              <a:spcBef>
                <a:spcPts val="800"/>
              </a:spcBef>
              <a:buNone/>
            </a:pPr>
            <a:endParaRPr lang="en-US" dirty="0"/>
          </a:p>
          <a:p>
            <a:pPr>
              <a:spcBef>
                <a:spcPts val="800"/>
              </a:spcBef>
              <a:buFont typeface="Courier New" panose="02070309020205020404" pitchFamily="49" charset="0"/>
              <a:buChar char="o"/>
            </a:pPr>
            <a:r>
              <a:rPr lang="en-US" dirty="0"/>
              <a:t> Meet with neighbors and business owners</a:t>
            </a:r>
          </a:p>
          <a:p>
            <a:pPr marL="0" indent="0">
              <a:spcBef>
                <a:spcPts val="800"/>
              </a:spcBef>
              <a:buNone/>
            </a:pPr>
            <a:endParaRPr lang="en-US" dirty="0"/>
          </a:p>
          <a:p>
            <a:pPr marL="233363" indent="-233363">
              <a:spcBef>
                <a:spcPts val="800"/>
              </a:spcBef>
              <a:buFont typeface="Courier New" panose="02070309020205020404" pitchFamily="49" charset="0"/>
              <a:buChar char="o"/>
            </a:pPr>
            <a:r>
              <a:rPr lang="en-US" dirty="0"/>
              <a:t>Incorporating guidelines from NACTO Urban Bikeway Design Guide</a:t>
            </a:r>
          </a:p>
          <a:p>
            <a:pPr marL="525971" lvl="1" indent="-233363">
              <a:spcBef>
                <a:spcPts val="800"/>
              </a:spcBef>
              <a:buFont typeface="Courier New" panose="02070309020205020404" pitchFamily="49" charset="0"/>
              <a:buChar char="o"/>
            </a:pPr>
            <a:r>
              <a:rPr lang="en-US" dirty="0"/>
              <a:t>Cycle track and sidewalks will be part of the design</a:t>
            </a:r>
          </a:p>
          <a:p>
            <a:pPr marL="0" indent="0">
              <a:spcBef>
                <a:spcPts val="800"/>
              </a:spcBef>
              <a:buFont typeface="Calibri" panose="020F0502020204030204" pitchFamily="34" charset="0"/>
              <a:buNone/>
            </a:pPr>
            <a:endParaRPr lang="en-US" dirty="0"/>
          </a:p>
          <a:p>
            <a:pPr marL="233363" indent="-233363">
              <a:spcBef>
                <a:spcPts val="800"/>
              </a:spcBef>
              <a:buFont typeface="Courier New" panose="02070309020205020404" pitchFamily="49" charset="0"/>
              <a:buChar char="o"/>
            </a:pPr>
            <a:r>
              <a:rPr lang="en-US" dirty="0"/>
              <a:t>Working with the existing constraints</a:t>
            </a:r>
          </a:p>
          <a:p>
            <a:pPr marL="525971" lvl="1" indent="-233363">
              <a:spcBef>
                <a:spcPts val="800"/>
              </a:spcBef>
              <a:buFont typeface="Courier New" panose="02070309020205020404" pitchFamily="49" charset="0"/>
              <a:buChar char="o"/>
            </a:pPr>
            <a:r>
              <a:rPr lang="en-US" dirty="0"/>
              <a:t>Walls, ROW, Existing Utility Poles, driveways, </a:t>
            </a:r>
            <a:r>
              <a:rPr lang="en-US" dirty="0" err="1"/>
              <a:t>etc</a:t>
            </a:r>
            <a:r>
              <a:rPr lang="en-US" dirty="0"/>
              <a:t>….</a:t>
            </a:r>
          </a:p>
          <a:p>
            <a:pPr>
              <a:spcBef>
                <a:spcPts val="800"/>
              </a:spcBef>
            </a:pPr>
            <a:endParaRPr lang="en-US" sz="2800" dirty="0"/>
          </a:p>
          <a:p>
            <a:pPr>
              <a:spcBef>
                <a:spcPts val="800"/>
              </a:spcBef>
            </a:pPr>
            <a:endParaRPr lang="en-US" sz="2800" dirty="0"/>
          </a:p>
          <a:p>
            <a:pPr>
              <a:spcBef>
                <a:spcPts val="800"/>
              </a:spcBef>
            </a:pPr>
            <a:endParaRPr lang="en-US" sz="2400" dirty="0"/>
          </a:p>
          <a:p>
            <a:pPr>
              <a:spcBef>
                <a:spcPts val="800"/>
              </a:spcBef>
            </a:pPr>
            <a:endParaRPr lang="en-US" sz="2400" dirty="0"/>
          </a:p>
          <a:p>
            <a:pPr>
              <a:spcBef>
                <a:spcPts val="800"/>
              </a:spcBef>
            </a:pP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72250"/>
            <a:ext cx="762627" cy="1439839"/>
          </a:xfrm>
          <a:prstGeom prst="rect">
            <a:avLst/>
          </a:prstGeom>
        </p:spPr>
      </p:pic>
      <p:pic>
        <p:nvPicPr>
          <p:cNvPr id="1026" name="Picture 2" descr="Urban Bikeway Design Guide Inde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55983" y="2333767"/>
            <a:ext cx="2942893" cy="3834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39806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2300" y="2349689"/>
            <a:ext cx="9029700"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dirty="0"/>
              <a:t>Design Process</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72250"/>
            <a:ext cx="762627" cy="1439839"/>
          </a:xfrm>
          <a:prstGeom prst="rect">
            <a:avLst/>
          </a:prstGeom>
        </p:spPr>
      </p:pic>
      <p:sp>
        <p:nvSpPr>
          <p:cNvPr id="18" name="Content Placeholder 2"/>
          <p:cNvSpPr txBox="1">
            <a:spLocks/>
          </p:cNvSpPr>
          <p:nvPr/>
        </p:nvSpPr>
        <p:spPr>
          <a:xfrm>
            <a:off x="292176" y="1210940"/>
            <a:ext cx="5740248" cy="1735122"/>
          </a:xfrm>
          <a:prstGeom prst="rect">
            <a:avLst/>
          </a:prstGeom>
          <a:solidFill>
            <a:schemeClr val="accent3">
              <a:lumMod val="60000"/>
              <a:lumOff val="40000"/>
              <a:alpha val="95000"/>
            </a:schemeClr>
          </a:solidFill>
          <a:effectLst>
            <a:glow rad="101600">
              <a:schemeClr val="accent1">
                <a:satMod val="175000"/>
                <a:alpha val="40000"/>
              </a:schemeClr>
            </a:glow>
          </a:effectLst>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800"/>
              </a:spcBef>
              <a:buFont typeface="Calibri" panose="020F0502020204030204" pitchFamily="34" charset="0"/>
              <a:buNone/>
            </a:pPr>
            <a:r>
              <a:rPr lang="en-US" sz="2600" b="1" dirty="0">
                <a:solidFill>
                  <a:schemeClr val="tx1"/>
                </a:solidFill>
              </a:rPr>
              <a:t>One key piece was still not set</a:t>
            </a:r>
          </a:p>
          <a:p>
            <a:pPr marL="233363" indent="-233363">
              <a:spcBef>
                <a:spcPts val="800"/>
              </a:spcBef>
              <a:buFont typeface="Courier New" panose="02070309020205020404" pitchFamily="49" charset="0"/>
              <a:buChar char="o"/>
            </a:pPr>
            <a:r>
              <a:rPr lang="en-US" dirty="0"/>
              <a:t>Had to get the easement from CSX for the greenway</a:t>
            </a:r>
          </a:p>
          <a:p>
            <a:pPr marL="233363" indent="-233363">
              <a:spcBef>
                <a:spcPts val="800"/>
              </a:spcBef>
              <a:buFont typeface="Courier New" panose="02070309020205020404" pitchFamily="49" charset="0"/>
              <a:buChar char="o"/>
            </a:pPr>
            <a:r>
              <a:rPr lang="en-US" dirty="0"/>
              <a:t>Required some environmental documentation</a:t>
            </a:r>
          </a:p>
          <a:p>
            <a:pPr marL="233363" indent="-233363">
              <a:spcBef>
                <a:spcPts val="800"/>
              </a:spcBef>
              <a:buFont typeface="Courier New" panose="02070309020205020404" pitchFamily="49" charset="0"/>
              <a:buChar char="o"/>
            </a:pPr>
            <a:r>
              <a:rPr lang="en-US" dirty="0"/>
              <a:t>Metro Parks worked very hard to secure</a:t>
            </a:r>
          </a:p>
          <a:p>
            <a:pPr marL="0" indent="0">
              <a:spcBef>
                <a:spcPts val="800"/>
              </a:spcBef>
              <a:buFont typeface="Calibri" panose="020F0502020204030204" pitchFamily="34" charset="0"/>
              <a:buNone/>
            </a:pPr>
            <a:endParaRPr lang="en-US" dirty="0"/>
          </a:p>
          <a:p>
            <a:pPr marL="233363" indent="-233363">
              <a:spcBef>
                <a:spcPts val="800"/>
              </a:spcBef>
              <a:buFont typeface="Courier New" panose="02070309020205020404" pitchFamily="49" charset="0"/>
              <a:buChar char="o"/>
            </a:pPr>
            <a:endParaRPr lang="en-US" dirty="0"/>
          </a:p>
          <a:p>
            <a:pPr>
              <a:spcBef>
                <a:spcPts val="800"/>
              </a:spcBef>
            </a:pPr>
            <a:endParaRPr lang="en-US" sz="2800" dirty="0"/>
          </a:p>
          <a:p>
            <a:pPr>
              <a:spcBef>
                <a:spcPts val="800"/>
              </a:spcBef>
            </a:pPr>
            <a:endParaRPr lang="en-US" sz="2800" dirty="0"/>
          </a:p>
          <a:p>
            <a:pPr>
              <a:spcBef>
                <a:spcPts val="800"/>
              </a:spcBef>
            </a:pPr>
            <a:endParaRPr lang="en-US" sz="2800" dirty="0"/>
          </a:p>
          <a:p>
            <a:pPr>
              <a:spcBef>
                <a:spcPts val="800"/>
              </a:spcBef>
            </a:pPr>
            <a:endParaRPr lang="en-US" sz="2400" dirty="0"/>
          </a:p>
          <a:p>
            <a:pPr>
              <a:spcBef>
                <a:spcPts val="800"/>
              </a:spcBef>
            </a:pPr>
            <a:endParaRPr lang="en-US" sz="2400" dirty="0"/>
          </a:p>
          <a:p>
            <a:pPr>
              <a:spcBef>
                <a:spcPts val="800"/>
              </a:spcBef>
            </a:pPr>
            <a:endParaRPr lang="en-US" sz="2400" dirty="0"/>
          </a:p>
        </p:txBody>
      </p:sp>
    </p:spTree>
    <p:extLst>
      <p:ext uri="{BB962C8B-B14F-4D97-AF65-F5344CB8AC3E}">
        <p14:creationId xmlns:p14="http://schemas.microsoft.com/office/powerpoint/2010/main" val="20490911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Process</a:t>
            </a:r>
          </a:p>
        </p:txBody>
      </p:sp>
      <p:sp>
        <p:nvSpPr>
          <p:cNvPr id="6" name="Content Placeholder 2"/>
          <p:cNvSpPr txBox="1">
            <a:spLocks noGrp="1"/>
          </p:cNvSpPr>
          <p:nvPr>
            <p:ph idx="1"/>
          </p:nvPr>
        </p:nvSpPr>
        <p:spPr>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800"/>
              </a:spcBef>
              <a:buNone/>
            </a:pPr>
            <a:r>
              <a:rPr lang="en-US" sz="2600" b="1" dirty="0">
                <a:solidFill>
                  <a:schemeClr val="tx1"/>
                </a:solidFill>
              </a:rPr>
              <a:t>Gulch Neighborhood Input</a:t>
            </a:r>
          </a:p>
          <a:p>
            <a:pPr marL="233363" indent="-233363">
              <a:spcBef>
                <a:spcPts val="800"/>
              </a:spcBef>
              <a:buFont typeface="Courier New" panose="02070309020205020404" pitchFamily="49" charset="0"/>
              <a:buChar char="o"/>
            </a:pPr>
            <a:r>
              <a:rPr lang="en-US" dirty="0"/>
              <a:t>More sidewalks, more pedestrian connections</a:t>
            </a:r>
          </a:p>
          <a:p>
            <a:pPr marL="0" indent="0">
              <a:spcBef>
                <a:spcPts val="800"/>
              </a:spcBef>
              <a:buNone/>
            </a:pPr>
            <a:endParaRPr lang="en-US" dirty="0"/>
          </a:p>
          <a:p>
            <a:pPr marL="233363" indent="-233363">
              <a:spcBef>
                <a:spcPts val="800"/>
              </a:spcBef>
              <a:buFont typeface="Courier New" panose="02070309020205020404" pitchFamily="49" charset="0"/>
              <a:buChar char="o"/>
            </a:pPr>
            <a:r>
              <a:rPr lang="en-US" dirty="0"/>
              <a:t>Open green areas that are safe</a:t>
            </a:r>
          </a:p>
          <a:p>
            <a:pPr marL="0" indent="0">
              <a:spcBef>
                <a:spcPts val="800"/>
              </a:spcBef>
              <a:buNone/>
            </a:pPr>
            <a:endParaRPr lang="en-US" dirty="0"/>
          </a:p>
          <a:p>
            <a:pPr marL="233363" indent="-233363">
              <a:spcBef>
                <a:spcPts val="800"/>
              </a:spcBef>
              <a:buFont typeface="Courier New" panose="02070309020205020404" pitchFamily="49" charset="0"/>
              <a:buChar char="o"/>
            </a:pPr>
            <a:r>
              <a:rPr lang="en-US" dirty="0"/>
              <a:t>Something that cleans up the area</a:t>
            </a:r>
          </a:p>
          <a:p>
            <a:pPr marL="0" indent="0">
              <a:spcBef>
                <a:spcPts val="800"/>
              </a:spcBef>
              <a:buNone/>
            </a:pPr>
            <a:endParaRPr lang="en-US" dirty="0"/>
          </a:p>
          <a:p>
            <a:pPr marL="233363" indent="-233363">
              <a:spcBef>
                <a:spcPts val="800"/>
              </a:spcBef>
              <a:buFont typeface="Courier New" panose="02070309020205020404" pitchFamily="49" charset="0"/>
              <a:buChar char="o"/>
            </a:pPr>
            <a:r>
              <a:rPr lang="en-US" dirty="0"/>
              <a:t>NO BENCHES</a:t>
            </a:r>
          </a:p>
          <a:p>
            <a:pPr marL="233363" indent="-233363">
              <a:spcBef>
                <a:spcPts val="800"/>
              </a:spcBef>
              <a:buFont typeface="Courier New" panose="02070309020205020404" pitchFamily="49" charset="0"/>
              <a:buChar char="o"/>
            </a:pPr>
            <a:endParaRPr lang="en-US" dirty="0"/>
          </a:p>
          <a:p>
            <a:pPr>
              <a:spcBef>
                <a:spcPts val="800"/>
              </a:spcBef>
            </a:pPr>
            <a:endParaRPr lang="en-US" sz="2800" dirty="0"/>
          </a:p>
          <a:p>
            <a:pPr>
              <a:spcBef>
                <a:spcPts val="800"/>
              </a:spcBef>
            </a:pPr>
            <a:endParaRPr lang="en-US" sz="2800" dirty="0"/>
          </a:p>
          <a:p>
            <a:pPr>
              <a:spcBef>
                <a:spcPts val="800"/>
              </a:spcBef>
            </a:pPr>
            <a:endParaRPr lang="en-US" sz="2800" dirty="0"/>
          </a:p>
          <a:p>
            <a:pPr>
              <a:spcBef>
                <a:spcPts val="800"/>
              </a:spcBef>
            </a:pPr>
            <a:endParaRPr lang="en-US" sz="2400" dirty="0"/>
          </a:p>
          <a:p>
            <a:pPr>
              <a:spcBef>
                <a:spcPts val="800"/>
              </a:spcBef>
            </a:pPr>
            <a:endParaRPr lang="en-US" sz="2400" dirty="0"/>
          </a:p>
          <a:p>
            <a:pPr>
              <a:spcBef>
                <a:spcPts val="800"/>
              </a:spcBef>
            </a:pPr>
            <a:endParaRPr lang="en-US" sz="2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7133" y="1807534"/>
            <a:ext cx="5769935" cy="432745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72250"/>
            <a:ext cx="762627" cy="1439839"/>
          </a:xfrm>
          <a:prstGeom prst="rect">
            <a:avLst/>
          </a:prstGeom>
        </p:spPr>
      </p:pic>
    </p:spTree>
    <p:extLst>
      <p:ext uri="{BB962C8B-B14F-4D97-AF65-F5344CB8AC3E}">
        <p14:creationId xmlns:p14="http://schemas.microsoft.com/office/powerpoint/2010/main" val="302054665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Process</a:t>
            </a:r>
          </a:p>
        </p:txBody>
      </p:sp>
      <p:sp>
        <p:nvSpPr>
          <p:cNvPr id="12" name="Content Placeholder 2"/>
          <p:cNvSpPr txBox="1">
            <a:spLocks/>
          </p:cNvSpPr>
          <p:nvPr/>
        </p:nvSpPr>
        <p:spPr>
          <a:xfrm>
            <a:off x="182880" y="1026868"/>
            <a:ext cx="10058400" cy="402336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800"/>
              </a:spcBef>
              <a:buFont typeface="Calibri" panose="020F0502020204030204" pitchFamily="34" charset="0"/>
              <a:buNone/>
            </a:pPr>
            <a:r>
              <a:rPr lang="en-US" sz="2600" b="1" dirty="0">
                <a:solidFill>
                  <a:schemeClr val="tx1"/>
                </a:solidFill>
              </a:rPr>
              <a:t>Incorporating cycle track</a:t>
            </a:r>
          </a:p>
          <a:p>
            <a:pPr marL="0" indent="0">
              <a:spcBef>
                <a:spcPts val="800"/>
              </a:spcBef>
              <a:buFont typeface="Calibri" panose="020F0502020204030204" pitchFamily="34" charset="0"/>
              <a:buNone/>
            </a:pPr>
            <a:r>
              <a:rPr lang="en-US" sz="2600" b="1" dirty="0">
                <a:solidFill>
                  <a:schemeClr val="tx1"/>
                </a:solidFill>
              </a:rPr>
              <a:t>And buffer zone where</a:t>
            </a:r>
          </a:p>
          <a:p>
            <a:pPr marL="0" indent="0">
              <a:spcBef>
                <a:spcPts val="800"/>
              </a:spcBef>
              <a:buFont typeface="Calibri" panose="020F0502020204030204" pitchFamily="34" charset="0"/>
              <a:buNone/>
            </a:pPr>
            <a:r>
              <a:rPr lang="en-US" sz="2600" b="1" dirty="0">
                <a:solidFill>
                  <a:schemeClr val="tx1"/>
                </a:solidFill>
              </a:rPr>
              <a:t>applicable</a:t>
            </a:r>
          </a:p>
          <a:p>
            <a:pPr marL="0" indent="0">
              <a:spcBef>
                <a:spcPts val="800"/>
              </a:spcBef>
              <a:buFont typeface="Calibri" panose="020F0502020204030204" pitchFamily="34" charset="0"/>
              <a:buNone/>
            </a:pPr>
            <a:endParaRPr lang="en-US" dirty="0"/>
          </a:p>
          <a:p>
            <a:pPr>
              <a:spcBef>
                <a:spcPts val="800"/>
              </a:spcBef>
            </a:pPr>
            <a:endParaRPr lang="en-US" sz="2800" dirty="0"/>
          </a:p>
          <a:p>
            <a:pPr>
              <a:spcBef>
                <a:spcPts val="800"/>
              </a:spcBef>
            </a:pPr>
            <a:endParaRPr lang="en-US" sz="2800" dirty="0"/>
          </a:p>
          <a:p>
            <a:pPr>
              <a:spcBef>
                <a:spcPts val="800"/>
              </a:spcBef>
            </a:pPr>
            <a:endParaRPr lang="en-US" sz="2400" dirty="0"/>
          </a:p>
          <a:p>
            <a:pPr>
              <a:spcBef>
                <a:spcPts val="800"/>
              </a:spcBef>
            </a:pPr>
            <a:endParaRPr lang="en-US" sz="2400" dirty="0"/>
          </a:p>
          <a:p>
            <a:pPr>
              <a:spcBef>
                <a:spcPts val="800"/>
              </a:spcBef>
            </a:pPr>
            <a:endParaRPr lang="en-US" sz="2400" dirty="0"/>
          </a:p>
        </p:txBody>
      </p:sp>
      <p:pic>
        <p:nvPicPr>
          <p:cNvPr id="28"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1638" t="2087" r="11377" b="1357"/>
          <a:stretch/>
        </p:blipFill>
        <p:spPr>
          <a:xfrm>
            <a:off x="3950938" y="590140"/>
            <a:ext cx="8086387" cy="5715740"/>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72250"/>
            <a:ext cx="762627" cy="1439839"/>
          </a:xfrm>
          <a:prstGeom prst="rect">
            <a:avLst/>
          </a:prstGeom>
        </p:spPr>
      </p:pic>
    </p:spTree>
    <p:extLst>
      <p:ext uri="{BB962C8B-B14F-4D97-AF65-F5344CB8AC3E}">
        <p14:creationId xmlns:p14="http://schemas.microsoft.com/office/powerpoint/2010/main" val="21800256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Process</a:t>
            </a:r>
          </a:p>
        </p:txBody>
      </p:sp>
      <p:sp>
        <p:nvSpPr>
          <p:cNvPr id="12" name="Content Placeholder 2"/>
          <p:cNvSpPr txBox="1">
            <a:spLocks/>
          </p:cNvSpPr>
          <p:nvPr/>
        </p:nvSpPr>
        <p:spPr>
          <a:xfrm>
            <a:off x="182880" y="1026868"/>
            <a:ext cx="10058400" cy="402336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800"/>
              </a:spcBef>
              <a:buFont typeface="Calibri" panose="020F0502020204030204" pitchFamily="34" charset="0"/>
              <a:buNone/>
            </a:pPr>
            <a:r>
              <a:rPr lang="en-US" sz="2600" b="1" dirty="0">
                <a:solidFill>
                  <a:schemeClr val="tx1"/>
                </a:solidFill>
              </a:rPr>
              <a:t>Adding more Greenspace and Green Infrastructure to the area</a:t>
            </a:r>
          </a:p>
          <a:p>
            <a:pPr marL="0" indent="0">
              <a:spcBef>
                <a:spcPts val="800"/>
              </a:spcBef>
              <a:buFont typeface="Calibri" panose="020F0502020204030204" pitchFamily="34" charset="0"/>
              <a:buNone/>
            </a:pPr>
            <a:endParaRPr lang="en-US" dirty="0"/>
          </a:p>
          <a:p>
            <a:pPr>
              <a:spcBef>
                <a:spcPts val="800"/>
              </a:spcBef>
            </a:pPr>
            <a:endParaRPr lang="en-US" sz="2800" dirty="0"/>
          </a:p>
          <a:p>
            <a:pPr>
              <a:spcBef>
                <a:spcPts val="800"/>
              </a:spcBef>
            </a:pPr>
            <a:endParaRPr lang="en-US" sz="2800" dirty="0"/>
          </a:p>
          <a:p>
            <a:pPr>
              <a:spcBef>
                <a:spcPts val="800"/>
              </a:spcBef>
            </a:pPr>
            <a:endParaRPr lang="en-US" sz="2400" dirty="0"/>
          </a:p>
          <a:p>
            <a:pPr>
              <a:spcBef>
                <a:spcPts val="800"/>
              </a:spcBef>
            </a:pPr>
            <a:endParaRPr lang="en-US" sz="2400" dirty="0"/>
          </a:p>
          <a:p>
            <a:pPr>
              <a:spcBef>
                <a:spcPts val="800"/>
              </a:spcBef>
            </a:pPr>
            <a:endParaRPr lang="en-US" sz="2400" dirty="0"/>
          </a:p>
        </p:txBody>
      </p:sp>
      <p:pic>
        <p:nvPicPr>
          <p:cNvPr id="27"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t="24999" b="29173"/>
          <a:stretch/>
        </p:blipFill>
        <p:spPr>
          <a:xfrm>
            <a:off x="286603" y="1494741"/>
            <a:ext cx="6364727" cy="1886624"/>
          </a:xfrm>
          <a:prstGeom prst="rect">
            <a:avLst/>
          </a:prstGeom>
        </p:spPr>
      </p:pic>
      <p:pic>
        <p:nvPicPr>
          <p:cNvPr id="23"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38831" t="17996" r="10147" b="44327"/>
          <a:stretch/>
        </p:blipFill>
        <p:spPr>
          <a:xfrm>
            <a:off x="1772650" y="3467440"/>
            <a:ext cx="5953542" cy="2844649"/>
          </a:xfrm>
          <a:prstGeom prst="rect">
            <a:avLst/>
          </a:prstGeom>
        </p:spPr>
      </p:pic>
      <p:pic>
        <p:nvPicPr>
          <p:cNvPr id="16"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l="5071" t="57030" r="65484" b="4721"/>
          <a:stretch/>
        </p:blipFill>
        <p:spPr>
          <a:xfrm>
            <a:off x="8007596" y="1900437"/>
            <a:ext cx="3352800" cy="281808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72250"/>
            <a:ext cx="762627" cy="1439839"/>
          </a:xfrm>
          <a:prstGeom prst="rect">
            <a:avLst/>
          </a:prstGeom>
        </p:spPr>
      </p:pic>
    </p:spTree>
    <p:extLst>
      <p:ext uri="{BB962C8B-B14F-4D97-AF65-F5344CB8AC3E}">
        <p14:creationId xmlns:p14="http://schemas.microsoft.com/office/powerpoint/2010/main" val="345304749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Process</a:t>
            </a:r>
          </a:p>
        </p:txBody>
      </p:sp>
      <p:sp>
        <p:nvSpPr>
          <p:cNvPr id="22" name="Content Placeholder 2"/>
          <p:cNvSpPr txBox="1">
            <a:spLocks/>
          </p:cNvSpPr>
          <p:nvPr/>
        </p:nvSpPr>
        <p:spPr>
          <a:xfrm>
            <a:off x="182880" y="1026868"/>
            <a:ext cx="10058400" cy="481437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800"/>
              </a:spcBef>
              <a:buFont typeface="Calibri" panose="020F0502020204030204" pitchFamily="34" charset="0"/>
              <a:buNone/>
            </a:pPr>
            <a:r>
              <a:rPr lang="en-US" sz="2600" b="1" dirty="0">
                <a:solidFill>
                  <a:schemeClr val="tx1"/>
                </a:solidFill>
              </a:rPr>
              <a:t>Got the OK to use the bottom of Church Street Viaduct </a:t>
            </a:r>
          </a:p>
          <a:p>
            <a:pPr marL="233363" indent="-233363">
              <a:spcBef>
                <a:spcPts val="800"/>
              </a:spcBef>
              <a:buFont typeface="Courier New" panose="02070309020205020404" pitchFamily="49" charset="0"/>
              <a:buChar char="o"/>
            </a:pPr>
            <a:r>
              <a:rPr lang="en-US" dirty="0"/>
              <a:t>This was a very important addition to the project</a:t>
            </a:r>
          </a:p>
          <a:p>
            <a:pPr marL="233363" indent="-233363">
              <a:spcBef>
                <a:spcPts val="800"/>
              </a:spcBef>
              <a:buFont typeface="Courier New" panose="02070309020205020404" pitchFamily="49" charset="0"/>
              <a:buChar char="o"/>
            </a:pPr>
            <a:r>
              <a:rPr lang="en-US" dirty="0"/>
              <a:t>Took the project to the next level</a:t>
            </a:r>
          </a:p>
          <a:p>
            <a:pPr marL="233363" indent="-233363">
              <a:spcBef>
                <a:spcPts val="800"/>
              </a:spcBef>
              <a:buFont typeface="Courier New" panose="02070309020205020404" pitchFamily="49" charset="0"/>
              <a:buChar char="o"/>
            </a:pPr>
            <a:endParaRPr lang="en-US" dirty="0"/>
          </a:p>
          <a:p>
            <a:pPr marL="233363" indent="-233363">
              <a:spcBef>
                <a:spcPts val="800"/>
              </a:spcBef>
              <a:buFont typeface="Courier New" panose="02070309020205020404" pitchFamily="49" charset="0"/>
              <a:buChar char="o"/>
            </a:pPr>
            <a:endParaRPr lang="en-US" dirty="0"/>
          </a:p>
          <a:p>
            <a:pPr>
              <a:spcBef>
                <a:spcPts val="800"/>
              </a:spcBef>
            </a:pPr>
            <a:endParaRPr lang="en-US" sz="2800" dirty="0"/>
          </a:p>
          <a:p>
            <a:pPr>
              <a:spcBef>
                <a:spcPts val="800"/>
              </a:spcBef>
            </a:pPr>
            <a:endParaRPr lang="en-US" sz="2800" dirty="0"/>
          </a:p>
          <a:p>
            <a:pPr>
              <a:spcBef>
                <a:spcPts val="800"/>
              </a:spcBef>
            </a:pPr>
            <a:endParaRPr lang="en-US" sz="2400" dirty="0"/>
          </a:p>
          <a:p>
            <a:pPr>
              <a:spcBef>
                <a:spcPts val="800"/>
              </a:spcBef>
            </a:pPr>
            <a:endParaRPr lang="en-US" sz="2400" dirty="0"/>
          </a:p>
          <a:p>
            <a:pPr>
              <a:spcBef>
                <a:spcPts val="800"/>
              </a:spcBef>
            </a:pPr>
            <a:endParaRPr lang="en-US" sz="2400" dirty="0"/>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2028" y="2129050"/>
            <a:ext cx="7445613" cy="418815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72250"/>
            <a:ext cx="762627" cy="1439839"/>
          </a:xfrm>
          <a:prstGeom prst="rect">
            <a:avLst/>
          </a:prstGeom>
        </p:spPr>
      </p:pic>
    </p:spTree>
    <p:extLst>
      <p:ext uri="{BB962C8B-B14F-4D97-AF65-F5344CB8AC3E}">
        <p14:creationId xmlns:p14="http://schemas.microsoft.com/office/powerpoint/2010/main" val="11820611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36212"/>
          </a:xfrm>
        </p:spPr>
        <p:txBody>
          <a:bodyPr>
            <a:normAutofit/>
          </a:bodyPr>
          <a:lstStyle/>
          <a:p>
            <a:r>
              <a:rPr lang="en-US" dirty="0"/>
              <a:t>Construction Process</a:t>
            </a:r>
          </a:p>
        </p:txBody>
      </p:sp>
      <p:sp>
        <p:nvSpPr>
          <p:cNvPr id="6" name="Content Placeholder 2"/>
          <p:cNvSpPr txBox="1">
            <a:spLocks/>
          </p:cNvSpPr>
          <p:nvPr/>
        </p:nvSpPr>
        <p:spPr>
          <a:xfrm>
            <a:off x="182880" y="1026868"/>
            <a:ext cx="10058400" cy="481437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800"/>
              </a:spcBef>
              <a:buFont typeface="Calibri" panose="020F0502020204030204" pitchFamily="34" charset="0"/>
              <a:buNone/>
            </a:pPr>
            <a:r>
              <a:rPr lang="en-US" sz="2600" b="1" dirty="0">
                <a:solidFill>
                  <a:schemeClr val="tx1"/>
                </a:solidFill>
              </a:rPr>
              <a:t>Accommodating all businesses during construction</a:t>
            </a:r>
          </a:p>
          <a:p>
            <a:pPr marL="0" indent="0">
              <a:spcBef>
                <a:spcPts val="800"/>
              </a:spcBef>
              <a:buFont typeface="Calibri" panose="020F0502020204030204" pitchFamily="34" charset="0"/>
              <a:buNone/>
            </a:pPr>
            <a:endParaRPr lang="en-US" sz="2600" b="1" dirty="0">
              <a:solidFill>
                <a:schemeClr val="tx1"/>
              </a:solidFill>
            </a:endParaRPr>
          </a:p>
          <a:p>
            <a:pPr marL="233363" indent="-233363">
              <a:spcBef>
                <a:spcPts val="800"/>
              </a:spcBef>
              <a:buFont typeface="Courier New" panose="02070309020205020404" pitchFamily="49" charset="0"/>
              <a:buChar char="o"/>
            </a:pPr>
            <a:r>
              <a:rPr lang="en-US" dirty="0"/>
              <a:t>All businesses and restaurants must stay open, must maintain parking and valet</a:t>
            </a:r>
          </a:p>
          <a:p>
            <a:pPr marL="0" indent="0">
              <a:spcBef>
                <a:spcPts val="800"/>
              </a:spcBef>
              <a:buFont typeface="Calibri" panose="020F0502020204030204" pitchFamily="34" charset="0"/>
              <a:buNone/>
            </a:pPr>
            <a:endParaRPr lang="en-US" dirty="0"/>
          </a:p>
          <a:p>
            <a:pPr marL="233363" indent="-233363">
              <a:spcBef>
                <a:spcPts val="800"/>
              </a:spcBef>
              <a:buFont typeface="Courier New" panose="02070309020205020404" pitchFamily="49" charset="0"/>
              <a:buChar char="o"/>
            </a:pPr>
            <a:r>
              <a:rPr lang="en-US" dirty="0"/>
              <a:t>Multiple development projects on-going adjacent to our project</a:t>
            </a:r>
          </a:p>
          <a:p>
            <a:pPr marL="233363" indent="-233363">
              <a:spcBef>
                <a:spcPts val="800"/>
              </a:spcBef>
              <a:buFont typeface="Courier New" panose="02070309020205020404" pitchFamily="49" charset="0"/>
              <a:buChar char="o"/>
            </a:pPr>
            <a:endParaRPr lang="en-US" dirty="0"/>
          </a:p>
          <a:p>
            <a:pPr marL="233363" indent="-233363">
              <a:spcBef>
                <a:spcPts val="800"/>
              </a:spcBef>
              <a:buFont typeface="Courier New" panose="02070309020205020404" pitchFamily="49" charset="0"/>
              <a:buChar char="o"/>
            </a:pPr>
            <a:r>
              <a:rPr lang="en-US" dirty="0"/>
              <a:t>Still a lot of industrial and rail in the area, so large trucks must be accommodated</a:t>
            </a:r>
          </a:p>
          <a:p>
            <a:pPr marL="233363" indent="-233363">
              <a:spcBef>
                <a:spcPts val="800"/>
              </a:spcBef>
              <a:buFont typeface="Courier New" panose="02070309020205020404" pitchFamily="49" charset="0"/>
              <a:buChar char="o"/>
            </a:pPr>
            <a:endParaRPr lang="en-US" dirty="0"/>
          </a:p>
          <a:p>
            <a:pPr marL="233363" indent="-233363">
              <a:spcBef>
                <a:spcPts val="800"/>
              </a:spcBef>
              <a:buFont typeface="Courier New" panose="02070309020205020404" pitchFamily="49" charset="0"/>
              <a:buChar char="o"/>
            </a:pPr>
            <a:r>
              <a:rPr lang="en-US" dirty="0"/>
              <a:t>Unexpected items discovered in the field</a:t>
            </a:r>
          </a:p>
          <a:p>
            <a:pPr marL="0" indent="0">
              <a:spcBef>
                <a:spcPts val="800"/>
              </a:spcBef>
              <a:buFont typeface="Calibri" panose="020F0502020204030204" pitchFamily="34" charset="0"/>
              <a:buNone/>
            </a:pPr>
            <a:endParaRPr lang="en-US" dirty="0"/>
          </a:p>
          <a:p>
            <a:pPr marL="0" indent="0">
              <a:spcBef>
                <a:spcPts val="800"/>
              </a:spcBef>
              <a:buNone/>
            </a:pPr>
            <a:endParaRPr lang="en-US" dirty="0"/>
          </a:p>
          <a:p>
            <a:pPr>
              <a:spcBef>
                <a:spcPts val="800"/>
              </a:spcBef>
            </a:pPr>
            <a:endParaRPr lang="en-US" sz="2800" dirty="0"/>
          </a:p>
          <a:p>
            <a:pPr>
              <a:spcBef>
                <a:spcPts val="800"/>
              </a:spcBef>
            </a:pPr>
            <a:endParaRPr lang="en-US" sz="2800" dirty="0"/>
          </a:p>
          <a:p>
            <a:pPr>
              <a:spcBef>
                <a:spcPts val="800"/>
              </a:spcBef>
            </a:pPr>
            <a:endParaRPr lang="en-US" sz="2400" dirty="0"/>
          </a:p>
          <a:p>
            <a:pPr>
              <a:spcBef>
                <a:spcPts val="800"/>
              </a:spcBef>
            </a:pPr>
            <a:endParaRPr lang="en-US" sz="2400" dirty="0"/>
          </a:p>
          <a:p>
            <a:pPr>
              <a:spcBef>
                <a:spcPts val="800"/>
              </a:spcBef>
            </a:pP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72250"/>
            <a:ext cx="762627" cy="1439839"/>
          </a:xfrm>
          <a:prstGeom prst="rect">
            <a:avLst/>
          </a:prstGeom>
        </p:spPr>
      </p:pic>
    </p:spTree>
    <p:extLst>
      <p:ext uri="{BB962C8B-B14F-4D97-AF65-F5344CB8AC3E}">
        <p14:creationId xmlns:p14="http://schemas.microsoft.com/office/powerpoint/2010/main" val="423118795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500" y="286603"/>
            <a:ext cx="10114820" cy="1450757"/>
          </a:xfrm>
        </p:spPr>
        <p:txBody>
          <a:bodyPr/>
          <a:lstStyle/>
          <a:p>
            <a:r>
              <a:rPr lang="en-US" dirty="0"/>
              <a:t>Presentation Outline</a:t>
            </a:r>
          </a:p>
        </p:txBody>
      </p:sp>
      <p:sp>
        <p:nvSpPr>
          <p:cNvPr id="3" name="Content Placeholder 2"/>
          <p:cNvSpPr>
            <a:spLocks noGrp="1"/>
          </p:cNvSpPr>
          <p:nvPr>
            <p:ph idx="1"/>
          </p:nvPr>
        </p:nvSpPr>
        <p:spPr>
          <a:xfrm>
            <a:off x="1084960" y="1891854"/>
            <a:ext cx="10058400" cy="4023360"/>
          </a:xfrm>
        </p:spPr>
        <p:txBody>
          <a:bodyPr>
            <a:normAutofit/>
          </a:bodyPr>
          <a:lstStyle/>
          <a:p>
            <a:pPr marL="0" indent="0">
              <a:buNone/>
            </a:pPr>
            <a:r>
              <a:rPr lang="en-US" sz="2600" b="1" dirty="0"/>
              <a:t>Initial Planning Process</a:t>
            </a:r>
          </a:p>
          <a:p>
            <a:pPr lvl="1"/>
            <a:r>
              <a:rPr lang="en-US" sz="2200" dirty="0"/>
              <a:t>Project began as a greenway and morphed into a Complete Street</a:t>
            </a:r>
          </a:p>
          <a:p>
            <a:pPr marL="0" indent="0">
              <a:buNone/>
            </a:pPr>
            <a:r>
              <a:rPr lang="en-US" sz="2600" b="1" dirty="0"/>
              <a:t>Design Process</a:t>
            </a:r>
          </a:p>
          <a:p>
            <a:pPr lvl="1"/>
            <a:r>
              <a:rPr lang="en-US" sz="2200" dirty="0">
                <a:solidFill>
                  <a:schemeClr val="tx1"/>
                </a:solidFill>
              </a:rPr>
              <a:t>Bringing Complete Street features to an urban industrial area </a:t>
            </a:r>
          </a:p>
          <a:p>
            <a:pPr marL="0" indent="0">
              <a:buNone/>
            </a:pPr>
            <a:r>
              <a:rPr lang="en-US" sz="2600" b="1" dirty="0"/>
              <a:t>Construction Process</a:t>
            </a:r>
          </a:p>
          <a:p>
            <a:pPr lvl="1"/>
            <a:r>
              <a:rPr lang="en-US" sz="2200" dirty="0">
                <a:solidFill>
                  <a:schemeClr val="tx1"/>
                </a:solidFill>
              </a:rPr>
              <a:t>Construction in a historic area</a:t>
            </a:r>
          </a:p>
          <a:p>
            <a:pPr marL="0" indent="0">
              <a:buNone/>
            </a:pPr>
            <a:r>
              <a:rPr lang="en-US" sz="2600" b="1" dirty="0"/>
              <a:t>Finished Product and Impact to the Community</a:t>
            </a:r>
            <a:endParaRPr lang="en-US" sz="2400" b="1" dirty="0"/>
          </a:p>
          <a:p>
            <a:endParaRPr lang="en-US" sz="2600" dirty="0"/>
          </a:p>
          <a:p>
            <a:endParaRPr lang="en-US" sz="2600" dirty="0"/>
          </a:p>
          <a:p>
            <a:endParaRPr lang="en-US" sz="2600" dirty="0"/>
          </a:p>
          <a:p>
            <a:endParaRPr lang="en-US" dirty="0"/>
          </a:p>
          <a:p>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72250"/>
            <a:ext cx="762627" cy="1439839"/>
          </a:xfrm>
          <a:prstGeom prst="rect">
            <a:avLst/>
          </a:prstGeom>
        </p:spPr>
      </p:pic>
    </p:spTree>
    <p:extLst>
      <p:ext uri="{BB962C8B-B14F-4D97-AF65-F5344CB8AC3E}">
        <p14:creationId xmlns:p14="http://schemas.microsoft.com/office/powerpoint/2010/main" val="78774265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Construction Process</a:t>
            </a:r>
          </a:p>
        </p:txBody>
      </p:sp>
      <p:sp>
        <p:nvSpPr>
          <p:cNvPr id="22" name="Content Placeholder 2"/>
          <p:cNvSpPr txBox="1">
            <a:spLocks/>
          </p:cNvSpPr>
          <p:nvPr/>
        </p:nvSpPr>
        <p:spPr>
          <a:xfrm>
            <a:off x="182880" y="1026868"/>
            <a:ext cx="4389119" cy="351783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800"/>
              </a:spcBef>
              <a:buFont typeface="Calibri" panose="020F0502020204030204" pitchFamily="34" charset="0"/>
              <a:buNone/>
            </a:pPr>
            <a:r>
              <a:rPr lang="en-US" sz="2600" b="1" dirty="0">
                <a:solidFill>
                  <a:schemeClr val="tx1"/>
                </a:solidFill>
              </a:rPr>
              <a:t>Problems encountered during construction</a:t>
            </a:r>
            <a:endParaRPr lang="en-US" dirty="0"/>
          </a:p>
          <a:p>
            <a:pPr marL="233363" indent="-233363">
              <a:spcBef>
                <a:spcPts val="800"/>
              </a:spcBef>
              <a:buFont typeface="Courier New" panose="02070309020205020404" pitchFamily="49" charset="0"/>
              <a:buChar char="o"/>
            </a:pPr>
            <a:endParaRPr lang="en-US" dirty="0"/>
          </a:p>
          <a:p>
            <a:pPr>
              <a:spcBef>
                <a:spcPts val="800"/>
              </a:spcBef>
            </a:pPr>
            <a:endParaRPr lang="en-US" sz="2800" dirty="0"/>
          </a:p>
          <a:p>
            <a:pPr>
              <a:spcBef>
                <a:spcPts val="800"/>
              </a:spcBef>
            </a:pPr>
            <a:endParaRPr lang="en-US" sz="2800" dirty="0"/>
          </a:p>
          <a:p>
            <a:pPr>
              <a:spcBef>
                <a:spcPts val="800"/>
              </a:spcBef>
            </a:pPr>
            <a:endParaRPr lang="en-US" sz="2400" dirty="0"/>
          </a:p>
          <a:p>
            <a:pPr>
              <a:spcBef>
                <a:spcPts val="800"/>
              </a:spcBef>
            </a:pPr>
            <a:endParaRPr lang="en-US" sz="2400" dirty="0"/>
          </a:p>
          <a:p>
            <a:pPr>
              <a:spcBef>
                <a:spcPts val="800"/>
              </a:spcBef>
            </a:pPr>
            <a:endParaRPr lang="en-US" sz="2400" dirty="0"/>
          </a:p>
        </p:txBody>
      </p:sp>
      <p:pic>
        <p:nvPicPr>
          <p:cNvPr id="8194" name="Picture 2" descr="C:\Users\BrandonTaylor\Desktop\IMG_35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1006" y="1026868"/>
            <a:ext cx="6790583" cy="50929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72250"/>
            <a:ext cx="762627" cy="1439839"/>
          </a:xfrm>
          <a:prstGeom prst="rect">
            <a:avLst/>
          </a:prstGeom>
        </p:spPr>
      </p:pic>
    </p:spTree>
    <p:extLst>
      <p:ext uri="{BB962C8B-B14F-4D97-AF65-F5344CB8AC3E}">
        <p14:creationId xmlns:p14="http://schemas.microsoft.com/office/powerpoint/2010/main" val="50363519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Product</a:t>
            </a:r>
          </a:p>
        </p:txBody>
      </p:sp>
      <p:sp>
        <p:nvSpPr>
          <p:cNvPr id="22" name="Content Placeholder 2"/>
          <p:cNvSpPr txBox="1">
            <a:spLocks/>
          </p:cNvSpPr>
          <p:nvPr/>
        </p:nvSpPr>
        <p:spPr>
          <a:xfrm>
            <a:off x="980991" y="1043802"/>
            <a:ext cx="4402766" cy="406374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800"/>
              </a:spcBef>
              <a:buFont typeface="Calibri" panose="020F0502020204030204" pitchFamily="34" charset="0"/>
              <a:buNone/>
            </a:pPr>
            <a:r>
              <a:rPr lang="en-US" sz="2600" b="1" dirty="0">
                <a:solidFill>
                  <a:schemeClr val="tx1"/>
                </a:solidFill>
              </a:rPr>
              <a:t>Nearing the end of construction</a:t>
            </a:r>
          </a:p>
          <a:p>
            <a:pPr marL="233363" indent="-233363">
              <a:spcBef>
                <a:spcPts val="800"/>
              </a:spcBef>
              <a:buFont typeface="Courier New" panose="02070309020205020404" pitchFamily="49" charset="0"/>
              <a:buChar char="o"/>
            </a:pPr>
            <a:r>
              <a:rPr lang="en-US" dirty="0"/>
              <a:t>Ribbon Cutting</a:t>
            </a:r>
          </a:p>
          <a:p>
            <a:pPr marL="233363" indent="-233363">
              <a:spcBef>
                <a:spcPts val="800"/>
              </a:spcBef>
              <a:buFont typeface="Courier New" panose="02070309020205020404" pitchFamily="49" charset="0"/>
              <a:buChar char="o"/>
            </a:pPr>
            <a:r>
              <a:rPr lang="en-US" dirty="0"/>
              <a:t>Open Street Festival</a:t>
            </a:r>
          </a:p>
          <a:p>
            <a:pPr marL="233363" indent="-233363">
              <a:spcBef>
                <a:spcPts val="800"/>
              </a:spcBef>
              <a:buFont typeface="Courier New" panose="02070309020205020404" pitchFamily="49" charset="0"/>
              <a:buChar char="o"/>
            </a:pPr>
            <a:endParaRPr lang="en-US" dirty="0"/>
          </a:p>
          <a:p>
            <a:pPr marL="0" indent="0">
              <a:spcBef>
                <a:spcPts val="800"/>
              </a:spcBef>
              <a:buNone/>
            </a:pPr>
            <a:r>
              <a:rPr lang="en-US" dirty="0"/>
              <a:t>"Commemorating a new complete street in the Gulch and the city's inaugural Open Streets Nashville event is a great way to celebrate Nashville as a healthy, sustainable community," Mayor Dean said. "Eleventh Avenue will offer better connections for walkers and bicyclists, and the Open Streets event will be a way for everyone to experience the Gulch without car traffic."</a:t>
            </a:r>
            <a:endParaRPr lang="en-US" sz="2800" dirty="0"/>
          </a:p>
          <a:p>
            <a:pPr marL="0" indent="0">
              <a:spcBef>
                <a:spcPts val="800"/>
              </a:spcBef>
              <a:buFont typeface="Calibri" panose="020F0502020204030204" pitchFamily="34" charset="0"/>
              <a:buNone/>
            </a:pPr>
            <a:endParaRPr lang="en-US" dirty="0"/>
          </a:p>
          <a:p>
            <a:pPr marL="233363" indent="-233363">
              <a:spcBef>
                <a:spcPts val="800"/>
              </a:spcBef>
              <a:buFont typeface="Courier New" panose="02070309020205020404" pitchFamily="49" charset="0"/>
              <a:buChar char="o"/>
            </a:pPr>
            <a:endParaRPr lang="en-US" dirty="0"/>
          </a:p>
          <a:p>
            <a:pPr>
              <a:spcBef>
                <a:spcPts val="800"/>
              </a:spcBef>
            </a:pPr>
            <a:endParaRPr lang="en-US" sz="2400" dirty="0"/>
          </a:p>
        </p:txBody>
      </p:sp>
      <p:sp>
        <p:nvSpPr>
          <p:cNvPr id="5" name="Content Placeholder 2"/>
          <p:cNvSpPr txBox="1">
            <a:spLocks/>
          </p:cNvSpPr>
          <p:nvPr/>
        </p:nvSpPr>
        <p:spPr>
          <a:xfrm>
            <a:off x="182880" y="3390206"/>
            <a:ext cx="4402766" cy="201658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800"/>
              </a:spcBef>
              <a:buFont typeface="Calibri" panose="020F0502020204030204" pitchFamily="34" charset="0"/>
              <a:buNone/>
            </a:pPr>
            <a:endParaRPr lang="en-US" dirty="0"/>
          </a:p>
          <a:p>
            <a:pPr marL="233363" indent="-233363">
              <a:spcBef>
                <a:spcPts val="800"/>
              </a:spcBef>
              <a:buFont typeface="Courier New" panose="02070309020205020404" pitchFamily="49" charset="0"/>
              <a:buChar char="o"/>
            </a:pPr>
            <a:endParaRPr lang="en-US" dirty="0"/>
          </a:p>
          <a:p>
            <a:pPr>
              <a:spcBef>
                <a:spcPts val="800"/>
              </a:spcBef>
            </a:pPr>
            <a:endParaRPr lang="en-US" sz="2800" dirty="0"/>
          </a:p>
          <a:p>
            <a:pPr>
              <a:spcBef>
                <a:spcPts val="800"/>
              </a:spcBef>
            </a:pPr>
            <a:endParaRPr lang="en-US" sz="2800" dirty="0"/>
          </a:p>
          <a:p>
            <a:pPr>
              <a:spcBef>
                <a:spcPts val="800"/>
              </a:spcBef>
            </a:pPr>
            <a:endParaRPr lang="en-US" sz="2400" dirty="0"/>
          </a:p>
          <a:p>
            <a:pPr>
              <a:spcBef>
                <a:spcPts val="800"/>
              </a:spcBef>
            </a:pPr>
            <a:endParaRPr lang="en-US" sz="2400" dirty="0"/>
          </a:p>
          <a:p>
            <a:pPr>
              <a:spcBef>
                <a:spcPts val="800"/>
              </a:spcBef>
            </a:pPr>
            <a:endParaRPr lang="en-US" sz="2400" dirty="0"/>
          </a:p>
        </p:txBody>
      </p:sp>
      <p:sp>
        <p:nvSpPr>
          <p:cNvPr id="3" name="AutoShape 2" descr="Image result for gulch complete street ribbon cutting"/>
          <p:cNvSpPr>
            <a:spLocks noChangeAspect="1" noChangeArrowheads="1"/>
          </p:cNvSpPr>
          <p:nvPr/>
        </p:nvSpPr>
        <p:spPr bwMode="auto">
          <a:xfrm>
            <a:off x="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mage result for gulch complete street ribbon cutting"/>
          <p:cNvSpPr>
            <a:spLocks noChangeAspect="1" noChangeArrowheads="1"/>
          </p:cNvSpPr>
          <p:nvPr/>
        </p:nvSpPr>
        <p:spPr bwMode="auto">
          <a:xfrm>
            <a:off x="1524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7025" y="2309977"/>
            <a:ext cx="6332194" cy="4052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72250"/>
            <a:ext cx="762627" cy="1439839"/>
          </a:xfrm>
          <a:prstGeom prst="rect">
            <a:avLst/>
          </a:prstGeom>
        </p:spPr>
      </p:pic>
    </p:spTree>
    <p:extLst>
      <p:ext uri="{BB962C8B-B14F-4D97-AF65-F5344CB8AC3E}">
        <p14:creationId xmlns:p14="http://schemas.microsoft.com/office/powerpoint/2010/main" val="151170461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Product</a:t>
            </a:r>
          </a:p>
        </p:txBody>
      </p:sp>
      <p:sp>
        <p:nvSpPr>
          <p:cNvPr id="22" name="Content Placeholder 2"/>
          <p:cNvSpPr txBox="1">
            <a:spLocks/>
          </p:cNvSpPr>
          <p:nvPr/>
        </p:nvSpPr>
        <p:spPr>
          <a:xfrm>
            <a:off x="182880" y="1026868"/>
            <a:ext cx="4389119" cy="351783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800"/>
              </a:spcBef>
              <a:buFont typeface="Calibri" panose="020F0502020204030204" pitchFamily="34" charset="0"/>
              <a:buNone/>
            </a:pPr>
            <a:r>
              <a:rPr lang="en-US" sz="2600" b="1" dirty="0">
                <a:solidFill>
                  <a:schemeClr val="tx1"/>
                </a:solidFill>
              </a:rPr>
              <a:t>Open Streets Festival</a:t>
            </a:r>
          </a:p>
          <a:p>
            <a:pPr marL="0" indent="0">
              <a:spcBef>
                <a:spcPts val="800"/>
              </a:spcBef>
              <a:buFont typeface="Calibri" panose="020F0502020204030204" pitchFamily="34" charset="0"/>
              <a:buNone/>
            </a:pPr>
            <a:endParaRPr lang="en-US" dirty="0"/>
          </a:p>
          <a:p>
            <a:pPr marL="233363" indent="-233363">
              <a:spcBef>
                <a:spcPts val="800"/>
              </a:spcBef>
              <a:buFont typeface="Courier New" panose="02070309020205020404" pitchFamily="49" charset="0"/>
              <a:buChar char="o"/>
            </a:pPr>
            <a:endParaRPr lang="en-US" dirty="0"/>
          </a:p>
          <a:p>
            <a:pPr>
              <a:spcBef>
                <a:spcPts val="800"/>
              </a:spcBef>
            </a:pPr>
            <a:endParaRPr lang="en-US" sz="2800" dirty="0"/>
          </a:p>
          <a:p>
            <a:pPr>
              <a:spcBef>
                <a:spcPts val="800"/>
              </a:spcBef>
            </a:pPr>
            <a:endParaRPr lang="en-US" sz="2800" dirty="0"/>
          </a:p>
          <a:p>
            <a:pPr>
              <a:spcBef>
                <a:spcPts val="800"/>
              </a:spcBef>
            </a:pPr>
            <a:endParaRPr lang="en-US" sz="2400" dirty="0"/>
          </a:p>
          <a:p>
            <a:pPr>
              <a:spcBef>
                <a:spcPts val="800"/>
              </a:spcBef>
            </a:pPr>
            <a:endParaRPr lang="en-US" sz="2400" dirty="0"/>
          </a:p>
          <a:p>
            <a:pPr>
              <a:spcBef>
                <a:spcPts val="800"/>
              </a:spcBef>
            </a:pPr>
            <a:endParaRPr lang="en-US" sz="2400" dirty="0"/>
          </a:p>
        </p:txBody>
      </p:sp>
      <p:pic>
        <p:nvPicPr>
          <p:cNvPr id="3074" name="Picture 2" descr="http://3.bp.blogspot.com/-EElZY0drTPo/VmhW15Dtm4I/AAAAAAAABRE/Qrbx0_4mKGw/s1600/Open%2BStreets.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3194" y="943394"/>
            <a:ext cx="7119203" cy="53416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s://nashville.bcycle.com/images/librariesprovider36/Events/open-streets-festival-2015.jpg?sfvrsn=0&amp;MaxWidth=300&amp;MaxHeight=&amp;ScaleUp=false&amp;Quality=High&amp;Method=ResizeFitToAreaArguments&amp;Signature=472C395CCBE7D20093E4B886B5E4BF1442ED7A20">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5770" y="1905993"/>
            <a:ext cx="2857500" cy="3686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872250"/>
            <a:ext cx="762627" cy="1439839"/>
          </a:xfrm>
          <a:prstGeom prst="rect">
            <a:avLst/>
          </a:prstGeom>
        </p:spPr>
      </p:pic>
    </p:spTree>
    <p:extLst>
      <p:ext uri="{BB962C8B-B14F-4D97-AF65-F5344CB8AC3E}">
        <p14:creationId xmlns:p14="http://schemas.microsoft.com/office/powerpoint/2010/main" val="225103108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Product</a:t>
            </a:r>
          </a:p>
        </p:txBody>
      </p:sp>
      <p:sp>
        <p:nvSpPr>
          <p:cNvPr id="22" name="Content Placeholder 2"/>
          <p:cNvSpPr txBox="1">
            <a:spLocks/>
          </p:cNvSpPr>
          <p:nvPr/>
        </p:nvSpPr>
        <p:spPr>
          <a:xfrm>
            <a:off x="182880" y="1026868"/>
            <a:ext cx="4389119" cy="351783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800"/>
              </a:spcBef>
              <a:buFont typeface="Calibri" panose="020F0502020204030204" pitchFamily="34" charset="0"/>
              <a:buNone/>
            </a:pPr>
            <a:r>
              <a:rPr lang="en-US" sz="2600" b="1" dirty="0">
                <a:solidFill>
                  <a:schemeClr val="tx1"/>
                </a:solidFill>
              </a:rPr>
              <a:t>More of Open Streets Festival</a:t>
            </a:r>
          </a:p>
          <a:p>
            <a:pPr marL="0" indent="0">
              <a:spcBef>
                <a:spcPts val="800"/>
              </a:spcBef>
              <a:buFont typeface="Calibri" panose="020F0502020204030204" pitchFamily="34" charset="0"/>
              <a:buNone/>
            </a:pPr>
            <a:endParaRPr lang="en-US" dirty="0"/>
          </a:p>
          <a:p>
            <a:pPr marL="233363" indent="-233363">
              <a:spcBef>
                <a:spcPts val="800"/>
              </a:spcBef>
              <a:buFont typeface="Courier New" panose="02070309020205020404" pitchFamily="49" charset="0"/>
              <a:buChar char="o"/>
            </a:pPr>
            <a:endParaRPr lang="en-US" dirty="0"/>
          </a:p>
          <a:p>
            <a:pPr>
              <a:spcBef>
                <a:spcPts val="800"/>
              </a:spcBef>
            </a:pPr>
            <a:endParaRPr lang="en-US" sz="2800" dirty="0"/>
          </a:p>
          <a:p>
            <a:pPr>
              <a:spcBef>
                <a:spcPts val="800"/>
              </a:spcBef>
            </a:pPr>
            <a:endParaRPr lang="en-US" sz="2800" dirty="0"/>
          </a:p>
          <a:p>
            <a:pPr>
              <a:spcBef>
                <a:spcPts val="800"/>
              </a:spcBef>
            </a:pPr>
            <a:endParaRPr lang="en-US" sz="2400" dirty="0"/>
          </a:p>
          <a:p>
            <a:pPr>
              <a:spcBef>
                <a:spcPts val="800"/>
              </a:spcBef>
            </a:pPr>
            <a:endParaRPr lang="en-US" sz="2400" dirty="0"/>
          </a:p>
          <a:p>
            <a:pPr>
              <a:spcBef>
                <a:spcPts val="800"/>
              </a:spcBef>
            </a:pPr>
            <a:endParaRPr lang="en-US" sz="2400" dirty="0"/>
          </a:p>
        </p:txBody>
      </p:sp>
      <p:pic>
        <p:nvPicPr>
          <p:cNvPr id="4098" name="Picture 2" descr="https://mgtvwkrn.files.wordpress.com/2015/06/150627_photo-3_open-streets.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3987" y="2260837"/>
            <a:ext cx="6096000" cy="38957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metrophotos.nashville.gov/eventphotos/images/Mayor%20Events%20Page/2015%2006%20June/0627%20Open%20Streets/slides/0627%20openstreets-19.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996" y="1655881"/>
            <a:ext cx="5191125" cy="3467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872250"/>
            <a:ext cx="762627" cy="1439839"/>
          </a:xfrm>
          <a:prstGeom prst="rect">
            <a:avLst/>
          </a:prstGeom>
        </p:spPr>
      </p:pic>
    </p:spTree>
    <p:extLst>
      <p:ext uri="{BB962C8B-B14F-4D97-AF65-F5344CB8AC3E}">
        <p14:creationId xmlns:p14="http://schemas.microsoft.com/office/powerpoint/2010/main" val="135377355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Product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955" y="1224886"/>
            <a:ext cx="6045959" cy="453447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9910" y="2088107"/>
            <a:ext cx="6312090" cy="420806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72250"/>
            <a:ext cx="762627" cy="1439839"/>
          </a:xfrm>
          <a:prstGeom prst="rect">
            <a:avLst/>
          </a:prstGeom>
        </p:spPr>
      </p:pic>
    </p:spTree>
    <p:extLst>
      <p:ext uri="{BB962C8B-B14F-4D97-AF65-F5344CB8AC3E}">
        <p14:creationId xmlns:p14="http://schemas.microsoft.com/office/powerpoint/2010/main" val="336144656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Product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51" y="870801"/>
            <a:ext cx="7257766" cy="483851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0926" y="2576772"/>
            <a:ext cx="5497204" cy="3664803"/>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72250"/>
            <a:ext cx="762627" cy="1439839"/>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01755" y="810333"/>
            <a:ext cx="8001566" cy="5334378"/>
          </a:xfrm>
          <a:prstGeom prst="rect">
            <a:avLst/>
          </a:prstGeom>
        </p:spPr>
      </p:pic>
    </p:spTree>
    <p:extLst>
      <p:ext uri="{BB962C8B-B14F-4D97-AF65-F5344CB8AC3E}">
        <p14:creationId xmlns:p14="http://schemas.microsoft.com/office/powerpoint/2010/main" val="2220926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8754" y="6413244"/>
            <a:ext cx="2178413" cy="417859"/>
          </a:xfrm>
          <a:prstGeom prst="rect">
            <a:avLst/>
          </a:prstGeom>
        </p:spPr>
      </p:pic>
      <p:pic>
        <p:nvPicPr>
          <p:cNvPr id="57" name="Picture 56" descr="\\FILESERVER\file_server\Proposals\Metro Nashville\pw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89821" y="2945363"/>
            <a:ext cx="2590800" cy="747162"/>
          </a:xfrm>
          <a:prstGeom prst="rect">
            <a:avLst/>
          </a:prstGeom>
          <a:noFill/>
          <a:ln>
            <a:noFill/>
          </a:ln>
        </p:spPr>
      </p:pic>
      <p:sp>
        <p:nvSpPr>
          <p:cNvPr id="58" name="Rectangle 57"/>
          <p:cNvSpPr/>
          <p:nvPr/>
        </p:nvSpPr>
        <p:spPr>
          <a:xfrm>
            <a:off x="6392836" y="280982"/>
            <a:ext cx="5494363" cy="1487871"/>
          </a:xfrm>
          <a:prstGeom prst="rect">
            <a:avLst/>
          </a:prstGeom>
          <a:noFill/>
        </p:spPr>
        <p:txBody>
          <a:bodyPr wrap="square" lIns="101882" tIns="50941" rIns="101882" bIns="50941">
            <a:spAutoFit/>
          </a:bodyPr>
          <a:lstStyle/>
          <a:p>
            <a:r>
              <a:rPr lang="en-US" sz="4500" dirty="0">
                <a:ln w="18415" cmpd="sng">
                  <a:solidFill>
                    <a:srgbClr val="FFFFFF"/>
                  </a:solidFill>
                  <a:prstDash val="solid"/>
                </a:ln>
                <a:solidFill>
                  <a:srgbClr val="FFFFFF"/>
                </a:solidFill>
                <a:effectLst>
                  <a:outerShdw blurRad="63500" dir="3600000" algn="tl" rotWithShape="0">
                    <a:srgbClr val="000000">
                      <a:alpha val="70000"/>
                    </a:srgbClr>
                  </a:outerShdw>
                </a:effectLst>
              </a:rPr>
              <a:t>11</a:t>
            </a:r>
            <a:r>
              <a:rPr lang="en-US" sz="4500" baseline="30000" dirty="0">
                <a:ln w="18415" cmpd="sng">
                  <a:solidFill>
                    <a:srgbClr val="FFFFFF"/>
                  </a:solidFill>
                  <a:prstDash val="solid"/>
                </a:ln>
                <a:solidFill>
                  <a:srgbClr val="FFFFFF"/>
                </a:solidFill>
                <a:effectLst>
                  <a:outerShdw blurRad="63500" dir="3600000" algn="tl" rotWithShape="0">
                    <a:srgbClr val="000000">
                      <a:alpha val="70000"/>
                    </a:srgbClr>
                  </a:outerShdw>
                </a:effectLst>
              </a:rPr>
              <a:t>th</a:t>
            </a:r>
            <a:r>
              <a:rPr lang="en-US" sz="4500" dirty="0">
                <a:ln w="18415" cmpd="sng">
                  <a:solidFill>
                    <a:srgbClr val="FFFFFF"/>
                  </a:solidFill>
                  <a:prstDash val="solid"/>
                </a:ln>
                <a:solidFill>
                  <a:srgbClr val="FFFFFF"/>
                </a:solidFill>
                <a:effectLst>
                  <a:outerShdw blurRad="63500" dir="3600000" algn="tl" rotWithShape="0">
                    <a:srgbClr val="000000">
                      <a:alpha val="70000"/>
                    </a:srgbClr>
                  </a:outerShdw>
                </a:effectLst>
              </a:rPr>
              <a:t> Avenue Complete Street</a:t>
            </a:r>
          </a:p>
        </p:txBody>
      </p:sp>
      <p:pic>
        <p:nvPicPr>
          <p:cNvPr id="6146" name="Picture 2" descr="C:\Users\BrandonTaylor\Desktop\work from home\11th ave presentation\Pictures\April 2016\11th Complete Street\IMG_53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512" y="163773"/>
            <a:ext cx="6226323" cy="4143453"/>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1180081" y="4343902"/>
            <a:ext cx="9963048" cy="1052851"/>
          </a:xfrm>
        </p:spPr>
        <p:txBody>
          <a:bodyPr>
            <a:noAutofit/>
          </a:bodyPr>
          <a:lstStyle/>
          <a:p>
            <a:pPr>
              <a:lnSpc>
                <a:spcPct val="100000"/>
              </a:lnSpc>
            </a:pPr>
            <a:r>
              <a:rPr lang="en-US" sz="3200" dirty="0"/>
              <a:t>Providing Improvements for all users</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1125" y="1444625"/>
            <a:ext cx="1190625" cy="2247900"/>
          </a:xfrm>
          <a:prstGeom prst="rect">
            <a:avLst/>
          </a:prstGeom>
        </p:spPr>
      </p:pic>
    </p:spTree>
    <p:extLst>
      <p:ext uri="{BB962C8B-B14F-4D97-AF65-F5344CB8AC3E}">
        <p14:creationId xmlns:p14="http://schemas.microsoft.com/office/powerpoint/2010/main" val="343890055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Planning Process</a:t>
            </a:r>
          </a:p>
        </p:txBody>
      </p:sp>
      <p:sp>
        <p:nvSpPr>
          <p:cNvPr id="19" name="Content Placeholder 2"/>
          <p:cNvSpPr txBox="1">
            <a:spLocks/>
          </p:cNvSpPr>
          <p:nvPr/>
        </p:nvSpPr>
        <p:spPr>
          <a:xfrm>
            <a:off x="188988" y="961925"/>
            <a:ext cx="10863436" cy="314605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800"/>
              </a:spcBef>
              <a:buNone/>
            </a:pPr>
            <a:r>
              <a:rPr lang="en-US" sz="2600" b="1" dirty="0">
                <a:solidFill>
                  <a:schemeClr val="tx1"/>
                </a:solidFill>
              </a:rPr>
              <a:t>Project Timeline</a:t>
            </a:r>
          </a:p>
          <a:p>
            <a:pPr marL="0" indent="0">
              <a:spcBef>
                <a:spcPts val="800"/>
              </a:spcBef>
              <a:buNone/>
            </a:pPr>
            <a:endParaRPr lang="en-US" sz="2600" b="1" dirty="0">
              <a:solidFill>
                <a:schemeClr val="tx1"/>
              </a:solidFill>
            </a:endParaRPr>
          </a:p>
          <a:p>
            <a:pPr marL="233363" indent="-233363">
              <a:spcBef>
                <a:spcPts val="800"/>
              </a:spcBef>
              <a:buFont typeface="Courier New" panose="02070309020205020404" pitchFamily="49" charset="0"/>
              <a:buChar char="o"/>
            </a:pPr>
            <a:r>
              <a:rPr lang="en-US" dirty="0"/>
              <a:t>2012 – Metro Parks selected RPM with Hawkins Partners and Collier Engineering to the Greenway Alignment Study and Design</a:t>
            </a:r>
          </a:p>
          <a:p>
            <a:pPr marL="0" indent="0">
              <a:spcBef>
                <a:spcPts val="800"/>
              </a:spcBef>
              <a:buNone/>
            </a:pPr>
            <a:endParaRPr lang="en-US" dirty="0"/>
          </a:p>
          <a:p>
            <a:pPr marL="0" indent="0">
              <a:spcBef>
                <a:spcPts val="800"/>
              </a:spcBef>
              <a:buNone/>
            </a:pPr>
            <a:endParaRPr lang="en-US" dirty="0"/>
          </a:p>
          <a:p>
            <a:pPr marL="0" indent="0">
              <a:spcBef>
                <a:spcPts val="800"/>
              </a:spcBef>
              <a:buNone/>
            </a:pPr>
            <a:endParaRPr lang="en-US" dirty="0"/>
          </a:p>
          <a:p>
            <a:pPr>
              <a:spcBef>
                <a:spcPts val="800"/>
              </a:spcBef>
            </a:pPr>
            <a:endParaRPr lang="en-US" sz="2800" dirty="0"/>
          </a:p>
          <a:p>
            <a:pPr>
              <a:spcBef>
                <a:spcPts val="800"/>
              </a:spcBef>
            </a:pPr>
            <a:endParaRPr lang="en-US" sz="2400" dirty="0"/>
          </a:p>
          <a:p>
            <a:pPr>
              <a:spcBef>
                <a:spcPts val="800"/>
              </a:spcBef>
            </a:pP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72250"/>
            <a:ext cx="762627" cy="1439839"/>
          </a:xfrm>
          <a:prstGeom prst="rect">
            <a:avLst/>
          </a:prstGeom>
        </p:spPr>
      </p:pic>
    </p:spTree>
    <p:extLst>
      <p:ext uri="{BB962C8B-B14F-4D97-AF65-F5344CB8AC3E}">
        <p14:creationId xmlns:p14="http://schemas.microsoft.com/office/powerpoint/2010/main" val="242609509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Planning Process</a:t>
            </a:r>
          </a:p>
        </p:txBody>
      </p:sp>
      <p:sp>
        <p:nvSpPr>
          <p:cNvPr id="19" name="Content Placeholder 2"/>
          <p:cNvSpPr txBox="1">
            <a:spLocks/>
          </p:cNvSpPr>
          <p:nvPr/>
        </p:nvSpPr>
        <p:spPr>
          <a:xfrm>
            <a:off x="188988" y="961924"/>
            <a:ext cx="10863436" cy="453812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800"/>
              </a:spcBef>
              <a:buNone/>
            </a:pPr>
            <a:r>
              <a:rPr lang="en-US" sz="2600" b="1" dirty="0">
                <a:solidFill>
                  <a:schemeClr val="tx1"/>
                </a:solidFill>
              </a:rPr>
              <a:t>Existing Network</a:t>
            </a:r>
          </a:p>
          <a:p>
            <a:pPr>
              <a:spcBef>
                <a:spcPts val="800"/>
              </a:spcBef>
            </a:pPr>
            <a:r>
              <a:rPr lang="en-US" sz="2800" dirty="0"/>
              <a:t>- Project filled a critical gap</a:t>
            </a:r>
          </a:p>
          <a:p>
            <a:pPr>
              <a:spcBef>
                <a:spcPts val="800"/>
              </a:spcBef>
            </a:pPr>
            <a:endParaRPr lang="en-US" sz="2800" dirty="0"/>
          </a:p>
          <a:p>
            <a:pPr>
              <a:spcBef>
                <a:spcPts val="800"/>
              </a:spcBef>
            </a:pPr>
            <a:endParaRPr lang="en-US" sz="2400" dirty="0"/>
          </a:p>
          <a:p>
            <a:pPr>
              <a:spcBef>
                <a:spcPts val="800"/>
              </a:spcBef>
            </a:pPr>
            <a:endParaRPr lang="en-US" sz="2400" dirty="0"/>
          </a:p>
          <a:p>
            <a:pPr>
              <a:spcBef>
                <a:spcPts val="800"/>
              </a:spcBef>
            </a:pPr>
            <a:endParaRPr lang="en-US" sz="2400" dirty="0"/>
          </a:p>
        </p:txBody>
      </p:sp>
      <p:pic>
        <p:nvPicPr>
          <p:cNvPr id="21"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0072" y="961922"/>
            <a:ext cx="7351594" cy="5513695"/>
          </a:xfrm>
          <a:prstGeom prst="rect">
            <a:avLst/>
          </a:prstGeom>
        </p:spPr>
      </p:pic>
      <p:sp>
        <p:nvSpPr>
          <p:cNvPr id="20" name="Oval 19"/>
          <p:cNvSpPr/>
          <p:nvPr/>
        </p:nvSpPr>
        <p:spPr>
          <a:xfrm rot="3110373">
            <a:off x="6140914" y="1683447"/>
            <a:ext cx="649877" cy="160243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20642255">
            <a:off x="7105537" y="1583139"/>
            <a:ext cx="1096768" cy="504968"/>
          </a:xfrm>
          <a:prstGeom prst="ellipse">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097361" y="2945499"/>
            <a:ext cx="736979" cy="436728"/>
          </a:xfrm>
          <a:prstGeom prst="ellipse">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72250"/>
            <a:ext cx="762627" cy="1439839"/>
          </a:xfrm>
          <a:prstGeom prst="rect">
            <a:avLst/>
          </a:prstGeom>
        </p:spPr>
      </p:pic>
    </p:spTree>
    <p:extLst>
      <p:ext uri="{BB962C8B-B14F-4D97-AF65-F5344CB8AC3E}">
        <p14:creationId xmlns:p14="http://schemas.microsoft.com/office/powerpoint/2010/main" val="4205438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57065" t="14026" r="1442" b="22346"/>
          <a:stretch/>
        </p:blipFill>
        <p:spPr>
          <a:xfrm>
            <a:off x="7683690" y="1354831"/>
            <a:ext cx="3794078" cy="4363570"/>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13562" b="17811"/>
          <a:stretch/>
        </p:blipFill>
        <p:spPr>
          <a:xfrm>
            <a:off x="188988" y="1354831"/>
            <a:ext cx="6702680" cy="4779873"/>
          </a:xfrm>
          <a:prstGeom prst="rect">
            <a:avLst/>
          </a:prstGeom>
        </p:spPr>
      </p:pic>
      <p:sp>
        <p:nvSpPr>
          <p:cNvPr id="2" name="Title 1"/>
          <p:cNvSpPr>
            <a:spLocks noGrp="1"/>
          </p:cNvSpPr>
          <p:nvPr>
            <p:ph type="title"/>
          </p:nvPr>
        </p:nvSpPr>
        <p:spPr/>
        <p:txBody>
          <a:bodyPr/>
          <a:lstStyle/>
          <a:p>
            <a:r>
              <a:rPr lang="en-US" dirty="0"/>
              <a:t>Initial Planning Process</a:t>
            </a:r>
          </a:p>
        </p:txBody>
      </p:sp>
      <p:sp>
        <p:nvSpPr>
          <p:cNvPr id="19" name="Content Placeholder 2"/>
          <p:cNvSpPr txBox="1">
            <a:spLocks/>
          </p:cNvSpPr>
          <p:nvPr/>
        </p:nvSpPr>
        <p:spPr>
          <a:xfrm>
            <a:off x="188988" y="961924"/>
            <a:ext cx="10863436" cy="453812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800"/>
              </a:spcBef>
              <a:buNone/>
            </a:pPr>
            <a:r>
              <a:rPr lang="en-US" sz="2600" b="1" dirty="0">
                <a:solidFill>
                  <a:schemeClr val="tx1"/>
                </a:solidFill>
              </a:rPr>
              <a:t>Existing Condition – Multi-lane with Parking and Railroad</a:t>
            </a:r>
          </a:p>
          <a:p>
            <a:pPr>
              <a:spcBef>
                <a:spcPts val="800"/>
              </a:spcBef>
            </a:pPr>
            <a:endParaRPr lang="en-US" sz="2800" dirty="0"/>
          </a:p>
          <a:p>
            <a:pPr>
              <a:spcBef>
                <a:spcPts val="800"/>
              </a:spcBef>
            </a:pPr>
            <a:endParaRPr lang="en-US" sz="2800" dirty="0"/>
          </a:p>
          <a:p>
            <a:pPr>
              <a:spcBef>
                <a:spcPts val="800"/>
              </a:spcBef>
            </a:pPr>
            <a:endParaRPr lang="en-US" sz="2400" dirty="0"/>
          </a:p>
          <a:p>
            <a:pPr>
              <a:spcBef>
                <a:spcPts val="800"/>
              </a:spcBef>
            </a:pPr>
            <a:endParaRPr lang="en-US" sz="2400" dirty="0"/>
          </a:p>
          <a:p>
            <a:pPr>
              <a:spcBef>
                <a:spcPts val="800"/>
              </a:spcBef>
            </a:pPr>
            <a:endParaRPr lang="en-US" sz="2400" dirty="0"/>
          </a:p>
        </p:txBody>
      </p:sp>
      <p:sp>
        <p:nvSpPr>
          <p:cNvPr id="7" name="TextBox 6"/>
          <p:cNvSpPr txBox="1"/>
          <p:nvPr/>
        </p:nvSpPr>
        <p:spPr>
          <a:xfrm>
            <a:off x="9553434" y="4896335"/>
            <a:ext cx="1608389" cy="369332"/>
          </a:xfrm>
          <a:prstGeom prst="rect">
            <a:avLst/>
          </a:prstGeom>
          <a:gradFill>
            <a:gsLst>
              <a:gs pos="0">
                <a:schemeClr val="accent2">
                  <a:lumMod val="40000"/>
                  <a:lumOff val="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dirty="0"/>
              <a:t>Utility Conflicts</a:t>
            </a:r>
          </a:p>
        </p:txBody>
      </p:sp>
      <p:cxnSp>
        <p:nvCxnSpPr>
          <p:cNvPr id="11" name="Straight Arrow Connector 10"/>
          <p:cNvCxnSpPr/>
          <p:nvPr/>
        </p:nvCxnSpPr>
        <p:spPr>
          <a:xfrm flipH="1">
            <a:off x="3943245" y="4287259"/>
            <a:ext cx="741426" cy="609076"/>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36084" y="4071244"/>
            <a:ext cx="1906676" cy="369332"/>
          </a:xfrm>
          <a:prstGeom prst="rect">
            <a:avLst/>
          </a:prstGeom>
          <a:solidFill>
            <a:schemeClr val="accent6">
              <a:lumMod val="40000"/>
              <a:lumOff val="60000"/>
            </a:schemeClr>
          </a:solidFill>
        </p:spPr>
        <p:txBody>
          <a:bodyPr wrap="none" rtlCol="0">
            <a:spAutoFit/>
          </a:bodyPr>
          <a:lstStyle/>
          <a:p>
            <a:r>
              <a:rPr lang="en-US" dirty="0"/>
              <a:t>Sidewalk drops off</a:t>
            </a:r>
          </a:p>
        </p:txBody>
      </p:sp>
      <p:cxnSp>
        <p:nvCxnSpPr>
          <p:cNvPr id="18" name="Straight Arrow Connector 17"/>
          <p:cNvCxnSpPr/>
          <p:nvPr/>
        </p:nvCxnSpPr>
        <p:spPr>
          <a:xfrm flipV="1">
            <a:off x="9403307" y="4255910"/>
            <a:ext cx="0" cy="79282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72250"/>
            <a:ext cx="762627" cy="1439839"/>
          </a:xfrm>
          <a:prstGeom prst="rect">
            <a:avLst/>
          </a:prstGeom>
        </p:spPr>
      </p:pic>
    </p:spTree>
    <p:extLst>
      <p:ext uri="{BB962C8B-B14F-4D97-AF65-F5344CB8AC3E}">
        <p14:creationId xmlns:p14="http://schemas.microsoft.com/office/powerpoint/2010/main" val="2283729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6617" t="15919" r="4876" b="8856"/>
          <a:stretch/>
        </p:blipFill>
        <p:spPr>
          <a:xfrm>
            <a:off x="6359858" y="2423689"/>
            <a:ext cx="5418160" cy="3893659"/>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19756"/>
          <a:stretch/>
        </p:blipFill>
        <p:spPr>
          <a:xfrm>
            <a:off x="188989" y="1484983"/>
            <a:ext cx="6281940" cy="3780684"/>
          </a:xfrm>
          <a:prstGeom prst="rect">
            <a:avLst/>
          </a:prstGeom>
        </p:spPr>
      </p:pic>
      <p:sp>
        <p:nvSpPr>
          <p:cNvPr id="2" name="Title 1"/>
          <p:cNvSpPr>
            <a:spLocks noGrp="1"/>
          </p:cNvSpPr>
          <p:nvPr>
            <p:ph type="title"/>
          </p:nvPr>
        </p:nvSpPr>
        <p:spPr/>
        <p:txBody>
          <a:bodyPr/>
          <a:lstStyle/>
          <a:p>
            <a:r>
              <a:rPr lang="en-US" dirty="0"/>
              <a:t>Initial Planning Process</a:t>
            </a:r>
          </a:p>
        </p:txBody>
      </p:sp>
      <p:sp>
        <p:nvSpPr>
          <p:cNvPr id="19" name="Content Placeholder 2"/>
          <p:cNvSpPr txBox="1">
            <a:spLocks/>
          </p:cNvSpPr>
          <p:nvPr/>
        </p:nvSpPr>
        <p:spPr>
          <a:xfrm>
            <a:off x="188988" y="961924"/>
            <a:ext cx="10863436" cy="453812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800"/>
              </a:spcBef>
              <a:buNone/>
            </a:pPr>
            <a:r>
              <a:rPr lang="en-US" sz="2600" b="1" dirty="0">
                <a:solidFill>
                  <a:schemeClr val="tx1"/>
                </a:solidFill>
              </a:rPr>
              <a:t>Existing Condition – Multi-lane with Parking and Railroad</a:t>
            </a:r>
          </a:p>
          <a:p>
            <a:pPr>
              <a:spcBef>
                <a:spcPts val="800"/>
              </a:spcBef>
            </a:pPr>
            <a:endParaRPr lang="en-US" sz="2800" dirty="0"/>
          </a:p>
          <a:p>
            <a:pPr>
              <a:spcBef>
                <a:spcPts val="800"/>
              </a:spcBef>
            </a:pPr>
            <a:endParaRPr lang="en-US" sz="2800" dirty="0"/>
          </a:p>
          <a:p>
            <a:pPr>
              <a:spcBef>
                <a:spcPts val="800"/>
              </a:spcBef>
            </a:pPr>
            <a:endParaRPr lang="en-US" sz="2400" dirty="0"/>
          </a:p>
          <a:p>
            <a:pPr>
              <a:spcBef>
                <a:spcPts val="800"/>
              </a:spcBef>
            </a:pPr>
            <a:endParaRPr lang="en-US" sz="2400" dirty="0"/>
          </a:p>
          <a:p>
            <a:pPr>
              <a:spcBef>
                <a:spcPts val="800"/>
              </a:spcBef>
            </a:pPr>
            <a:endParaRPr lang="en-US" sz="2400" dirty="0"/>
          </a:p>
        </p:txBody>
      </p:sp>
      <p:sp>
        <p:nvSpPr>
          <p:cNvPr id="12" name="TextBox 11"/>
          <p:cNvSpPr txBox="1"/>
          <p:nvPr/>
        </p:nvSpPr>
        <p:spPr>
          <a:xfrm>
            <a:off x="2607033" y="3886578"/>
            <a:ext cx="2484591" cy="369332"/>
          </a:xfrm>
          <a:prstGeom prst="rect">
            <a:avLst/>
          </a:prstGeom>
          <a:solidFill>
            <a:schemeClr val="accent6">
              <a:lumMod val="40000"/>
              <a:lumOff val="60000"/>
            </a:schemeClr>
          </a:solidFill>
        </p:spPr>
        <p:txBody>
          <a:bodyPr wrap="none" rtlCol="0">
            <a:spAutoFit/>
          </a:bodyPr>
          <a:lstStyle/>
          <a:p>
            <a:r>
              <a:rPr lang="en-US" dirty="0"/>
              <a:t>Lots of on-street parking</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72250"/>
            <a:ext cx="762627" cy="1439839"/>
          </a:xfrm>
          <a:prstGeom prst="rect">
            <a:avLst/>
          </a:prstGeom>
        </p:spPr>
      </p:pic>
    </p:spTree>
    <p:extLst>
      <p:ext uri="{BB962C8B-B14F-4D97-AF65-F5344CB8AC3E}">
        <p14:creationId xmlns:p14="http://schemas.microsoft.com/office/powerpoint/2010/main" val="205329034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Planning Process</a:t>
            </a:r>
          </a:p>
        </p:txBody>
      </p:sp>
      <p:sp>
        <p:nvSpPr>
          <p:cNvPr id="19" name="Content Placeholder 2"/>
          <p:cNvSpPr txBox="1">
            <a:spLocks/>
          </p:cNvSpPr>
          <p:nvPr/>
        </p:nvSpPr>
        <p:spPr>
          <a:xfrm>
            <a:off x="188988" y="961925"/>
            <a:ext cx="10863436" cy="314605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800"/>
              </a:spcBef>
              <a:buNone/>
            </a:pPr>
            <a:r>
              <a:rPr lang="en-US" sz="2600" b="1" dirty="0">
                <a:solidFill>
                  <a:schemeClr val="tx1"/>
                </a:solidFill>
              </a:rPr>
              <a:t>Project Timeline</a:t>
            </a:r>
          </a:p>
          <a:p>
            <a:pPr marL="0" indent="0">
              <a:spcBef>
                <a:spcPts val="800"/>
              </a:spcBef>
              <a:buNone/>
            </a:pPr>
            <a:endParaRPr lang="en-US" sz="2600" b="1" dirty="0">
              <a:solidFill>
                <a:schemeClr val="tx1"/>
              </a:solidFill>
            </a:endParaRPr>
          </a:p>
          <a:p>
            <a:pPr marL="233363" indent="-233363">
              <a:spcBef>
                <a:spcPts val="800"/>
              </a:spcBef>
              <a:buFont typeface="Courier New" panose="02070309020205020404" pitchFamily="49" charset="0"/>
              <a:buChar char="o"/>
            </a:pPr>
            <a:r>
              <a:rPr lang="en-US" dirty="0"/>
              <a:t>2012 – 2013 – Development of the Greenway Concept Plans and coordination with property owners which included CSX and many popular restaurants/shops.</a:t>
            </a:r>
          </a:p>
          <a:p>
            <a:pPr marL="233363" indent="-233363">
              <a:spcBef>
                <a:spcPts val="800"/>
              </a:spcBef>
              <a:buFont typeface="Courier New" panose="02070309020205020404" pitchFamily="49" charset="0"/>
              <a:buChar char="o"/>
            </a:pPr>
            <a:r>
              <a:rPr lang="en-US" dirty="0"/>
              <a:t>7 Property owners in all would be affected</a:t>
            </a:r>
          </a:p>
          <a:p>
            <a:pPr marL="0" indent="0">
              <a:spcBef>
                <a:spcPts val="800"/>
              </a:spcBef>
              <a:buNone/>
            </a:pPr>
            <a:endParaRPr lang="en-US" dirty="0"/>
          </a:p>
          <a:p>
            <a:pPr marL="0" indent="0">
              <a:spcBef>
                <a:spcPts val="800"/>
              </a:spcBef>
              <a:buNone/>
            </a:pPr>
            <a:endParaRPr lang="en-US" dirty="0"/>
          </a:p>
          <a:p>
            <a:pPr>
              <a:spcBef>
                <a:spcPts val="800"/>
              </a:spcBef>
            </a:pPr>
            <a:endParaRPr lang="en-US" sz="2800" dirty="0"/>
          </a:p>
          <a:p>
            <a:pPr>
              <a:spcBef>
                <a:spcPts val="800"/>
              </a:spcBef>
            </a:pPr>
            <a:endParaRPr lang="en-US" sz="2400" dirty="0"/>
          </a:p>
          <a:p>
            <a:pPr>
              <a:spcBef>
                <a:spcPts val="800"/>
              </a:spcBef>
            </a:pP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72250"/>
            <a:ext cx="762627" cy="1439839"/>
          </a:xfrm>
          <a:prstGeom prst="rect">
            <a:avLst/>
          </a:prstGeom>
        </p:spPr>
      </p:pic>
    </p:spTree>
    <p:extLst>
      <p:ext uri="{BB962C8B-B14F-4D97-AF65-F5344CB8AC3E}">
        <p14:creationId xmlns:p14="http://schemas.microsoft.com/office/powerpoint/2010/main" val="19370014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881" t="36306" r="20491" b="17486"/>
          <a:stretch/>
        </p:blipFill>
        <p:spPr bwMode="auto">
          <a:xfrm>
            <a:off x="1132764" y="1351127"/>
            <a:ext cx="9021170" cy="4935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Initial Planning Process</a:t>
            </a:r>
          </a:p>
        </p:txBody>
      </p:sp>
      <p:sp>
        <p:nvSpPr>
          <p:cNvPr id="3" name="Content Placeholder 2"/>
          <p:cNvSpPr>
            <a:spLocks noGrp="1"/>
          </p:cNvSpPr>
          <p:nvPr>
            <p:ph idx="4294967295"/>
          </p:nvPr>
        </p:nvSpPr>
        <p:spPr>
          <a:xfrm>
            <a:off x="139483" y="900408"/>
            <a:ext cx="11095963" cy="1241209"/>
          </a:xfrm>
        </p:spPr>
        <p:txBody>
          <a:bodyPr>
            <a:noAutofit/>
          </a:bodyPr>
          <a:lstStyle/>
          <a:p>
            <a:pPr marL="111125" lvl="1" indent="0">
              <a:buNone/>
            </a:pPr>
            <a:r>
              <a:rPr lang="en-US" sz="2600" dirty="0"/>
              <a:t>Initial Project Limits</a:t>
            </a:r>
          </a:p>
          <a:p>
            <a:pPr marL="382588" lvl="1" indent="-271463"/>
            <a:endParaRPr lang="en-US" sz="2200" dirty="0"/>
          </a:p>
          <a:p>
            <a:endParaRPr lang="en-US" sz="2600" dirty="0"/>
          </a:p>
          <a:p>
            <a:endParaRPr lang="en-US" sz="2600" dirty="0"/>
          </a:p>
          <a:p>
            <a:endParaRPr lang="en-US" sz="2600" dirty="0"/>
          </a:p>
          <a:p>
            <a:endParaRPr lang="en-US" dirty="0"/>
          </a:p>
          <a:p>
            <a:endParaRPr lang="en-US" dirty="0"/>
          </a:p>
          <a:p>
            <a:endParaRPr lang="en-US" dirty="0"/>
          </a:p>
        </p:txBody>
      </p:sp>
      <p:cxnSp>
        <p:nvCxnSpPr>
          <p:cNvPr id="9" name="Curved Connector 8"/>
          <p:cNvCxnSpPr/>
          <p:nvPr/>
        </p:nvCxnSpPr>
        <p:spPr>
          <a:xfrm>
            <a:off x="1965278" y="3818988"/>
            <a:ext cx="54591" cy="12700"/>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1910687" y="3248167"/>
            <a:ext cx="3889612" cy="559558"/>
          </a:xfrm>
          <a:custGeom>
            <a:avLst/>
            <a:gdLst>
              <a:gd name="connsiteX0" fmla="*/ 0 w 3889612"/>
              <a:gd name="connsiteY0" fmla="*/ 559558 h 559558"/>
              <a:gd name="connsiteX1" fmla="*/ 627797 w 3889612"/>
              <a:gd name="connsiteY1" fmla="*/ 409433 h 559558"/>
              <a:gd name="connsiteX2" fmla="*/ 1282889 w 3889612"/>
              <a:gd name="connsiteY2" fmla="*/ 409433 h 559558"/>
              <a:gd name="connsiteX3" fmla="*/ 1951629 w 3889612"/>
              <a:gd name="connsiteY3" fmla="*/ 286603 h 559558"/>
              <a:gd name="connsiteX4" fmla="*/ 3875964 w 3889612"/>
              <a:gd name="connsiteY4" fmla="*/ 0 h 559558"/>
              <a:gd name="connsiteX5" fmla="*/ 3889612 w 3889612"/>
              <a:gd name="connsiteY5" fmla="*/ 177421 h 559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9612" h="559558">
                <a:moveTo>
                  <a:pt x="0" y="559558"/>
                </a:moveTo>
                <a:lnTo>
                  <a:pt x="627797" y="409433"/>
                </a:lnTo>
                <a:lnTo>
                  <a:pt x="1282889" y="409433"/>
                </a:lnTo>
                <a:lnTo>
                  <a:pt x="1951629" y="286603"/>
                </a:lnTo>
                <a:lnTo>
                  <a:pt x="3875964" y="0"/>
                </a:lnTo>
                <a:lnTo>
                  <a:pt x="3889612" y="177421"/>
                </a:lnTo>
              </a:path>
            </a:pathLst>
          </a:cu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5841242" y="3357349"/>
            <a:ext cx="955343" cy="109182"/>
          </a:xfrm>
          <a:custGeom>
            <a:avLst/>
            <a:gdLst>
              <a:gd name="connsiteX0" fmla="*/ 955343 w 955343"/>
              <a:gd name="connsiteY0" fmla="*/ 0 h 109182"/>
              <a:gd name="connsiteX1" fmla="*/ 0 w 955343"/>
              <a:gd name="connsiteY1" fmla="*/ 109182 h 109182"/>
              <a:gd name="connsiteX2" fmla="*/ 0 w 955343"/>
              <a:gd name="connsiteY2" fmla="*/ 95535 h 109182"/>
            </a:gdLst>
            <a:ahLst/>
            <a:cxnLst>
              <a:cxn ang="0">
                <a:pos x="connsiteX0" y="connsiteY0"/>
              </a:cxn>
              <a:cxn ang="0">
                <a:pos x="connsiteX1" y="connsiteY1"/>
              </a:cxn>
              <a:cxn ang="0">
                <a:pos x="connsiteX2" y="connsiteY2"/>
              </a:cxn>
            </a:cxnLst>
            <a:rect l="l" t="t" r="r" b="b"/>
            <a:pathLst>
              <a:path w="955343" h="109182">
                <a:moveTo>
                  <a:pt x="955343" y="0"/>
                </a:moveTo>
                <a:lnTo>
                  <a:pt x="0" y="109182"/>
                </a:lnTo>
                <a:lnTo>
                  <a:pt x="0" y="95535"/>
                </a:lnTo>
              </a:path>
            </a:pathLst>
          </a:custGeom>
          <a:no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864824" y="3152633"/>
            <a:ext cx="1078173" cy="191068"/>
          </a:xfrm>
          <a:custGeom>
            <a:avLst/>
            <a:gdLst>
              <a:gd name="connsiteX0" fmla="*/ 1078173 w 1078173"/>
              <a:gd name="connsiteY0" fmla="*/ 0 h 191068"/>
              <a:gd name="connsiteX1" fmla="*/ 0 w 1078173"/>
              <a:gd name="connsiteY1" fmla="*/ 191068 h 191068"/>
            </a:gdLst>
            <a:ahLst/>
            <a:cxnLst>
              <a:cxn ang="0">
                <a:pos x="connsiteX0" y="connsiteY0"/>
              </a:cxn>
              <a:cxn ang="0">
                <a:pos x="connsiteX1" y="connsiteY1"/>
              </a:cxn>
            </a:cxnLst>
            <a:rect l="l" t="t" r="r" b="b"/>
            <a:pathLst>
              <a:path w="1078173" h="191068">
                <a:moveTo>
                  <a:pt x="1078173" y="0"/>
                </a:moveTo>
                <a:lnTo>
                  <a:pt x="0" y="191068"/>
                </a:lnTo>
              </a:path>
            </a:pathLst>
          </a:cu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456878" y="1569493"/>
            <a:ext cx="2009653" cy="369332"/>
          </a:xfrm>
          <a:prstGeom prst="rect">
            <a:avLst/>
          </a:prstGeom>
          <a:solidFill>
            <a:schemeClr val="bg1"/>
          </a:solidFill>
        </p:spPr>
        <p:txBody>
          <a:bodyPr wrap="none" rtlCol="0">
            <a:spAutoFit/>
          </a:bodyPr>
          <a:lstStyle/>
          <a:p>
            <a:r>
              <a:rPr lang="en-US" dirty="0"/>
              <a:t>2,300 feet in length</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72250"/>
            <a:ext cx="762627" cy="1439839"/>
          </a:xfrm>
          <a:prstGeom prst="rect">
            <a:avLst/>
          </a:prstGeom>
        </p:spPr>
      </p:pic>
    </p:spTree>
    <p:extLst>
      <p:ext uri="{BB962C8B-B14F-4D97-AF65-F5344CB8AC3E}">
        <p14:creationId xmlns:p14="http://schemas.microsoft.com/office/powerpoint/2010/main" val="154221203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Planning Process</a:t>
            </a:r>
          </a:p>
        </p:txBody>
      </p:sp>
      <p:sp>
        <p:nvSpPr>
          <p:cNvPr id="19" name="Content Placeholder 2"/>
          <p:cNvSpPr txBox="1">
            <a:spLocks/>
          </p:cNvSpPr>
          <p:nvPr/>
        </p:nvSpPr>
        <p:spPr>
          <a:xfrm>
            <a:off x="188988" y="961925"/>
            <a:ext cx="10863436" cy="314605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800"/>
              </a:spcBef>
              <a:buNone/>
            </a:pPr>
            <a:r>
              <a:rPr lang="en-US" sz="2600" b="1" dirty="0">
                <a:solidFill>
                  <a:schemeClr val="tx1"/>
                </a:solidFill>
              </a:rPr>
              <a:t>Project Timeline</a:t>
            </a:r>
          </a:p>
          <a:p>
            <a:pPr marL="0" indent="0">
              <a:spcBef>
                <a:spcPts val="800"/>
              </a:spcBef>
              <a:buNone/>
            </a:pPr>
            <a:endParaRPr lang="en-US" sz="2600" b="1" dirty="0">
              <a:solidFill>
                <a:schemeClr val="tx1"/>
              </a:solidFill>
            </a:endParaRPr>
          </a:p>
          <a:p>
            <a:pPr marL="233363" indent="-233363">
              <a:spcBef>
                <a:spcPts val="800"/>
              </a:spcBef>
              <a:buFont typeface="Courier New" panose="02070309020205020404" pitchFamily="49" charset="0"/>
              <a:buChar char="o"/>
            </a:pPr>
            <a:r>
              <a:rPr lang="en-US" dirty="0"/>
              <a:t>July 2013 – Complete Street Design Initiated by Metro Public Works</a:t>
            </a:r>
          </a:p>
          <a:p>
            <a:pPr marL="233363" indent="-233363">
              <a:spcBef>
                <a:spcPts val="800"/>
              </a:spcBef>
              <a:buFont typeface="Courier New" panose="02070309020205020404" pitchFamily="49" charset="0"/>
              <a:buChar char="o"/>
            </a:pPr>
            <a:r>
              <a:rPr lang="en-US" dirty="0"/>
              <a:t>Factors included ROW costs and timeframe</a:t>
            </a:r>
          </a:p>
          <a:p>
            <a:pPr marL="233363" indent="-233363">
              <a:spcBef>
                <a:spcPts val="800"/>
              </a:spcBef>
              <a:buFont typeface="Courier New" panose="02070309020205020404" pitchFamily="49" charset="0"/>
              <a:buChar char="o"/>
            </a:pPr>
            <a:r>
              <a:rPr lang="en-US" dirty="0"/>
              <a:t>At this point the project changed</a:t>
            </a:r>
          </a:p>
          <a:p>
            <a:pPr marL="233363" indent="-233363">
              <a:spcBef>
                <a:spcPts val="800"/>
              </a:spcBef>
              <a:buFont typeface="Courier New" panose="02070309020205020404" pitchFamily="49" charset="0"/>
              <a:buChar char="o"/>
            </a:pPr>
            <a:endParaRPr lang="en-US" dirty="0"/>
          </a:p>
          <a:p>
            <a:pPr>
              <a:spcBef>
                <a:spcPts val="800"/>
              </a:spcBef>
            </a:pPr>
            <a:endParaRPr lang="en-US" sz="2800" dirty="0"/>
          </a:p>
          <a:p>
            <a:pPr>
              <a:spcBef>
                <a:spcPts val="800"/>
              </a:spcBef>
            </a:pPr>
            <a:endParaRPr lang="en-US" sz="2400" dirty="0"/>
          </a:p>
          <a:p>
            <a:pPr>
              <a:spcBef>
                <a:spcPts val="800"/>
              </a:spcBef>
            </a:pPr>
            <a:endParaRPr lang="en-US" sz="2400" dirty="0"/>
          </a:p>
        </p:txBody>
      </p:sp>
      <p:sp>
        <p:nvSpPr>
          <p:cNvPr id="3" name="Right Arrow 2"/>
          <p:cNvSpPr/>
          <p:nvPr/>
        </p:nvSpPr>
        <p:spPr>
          <a:xfrm>
            <a:off x="4954137" y="4963235"/>
            <a:ext cx="1037230" cy="805218"/>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1842447" y="5127007"/>
            <a:ext cx="3384646" cy="47767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800"/>
              </a:spcBef>
              <a:buNone/>
            </a:pPr>
            <a:r>
              <a:rPr lang="en-US" sz="2800" b="1" dirty="0"/>
              <a:t>Greenway Project</a:t>
            </a:r>
          </a:p>
        </p:txBody>
      </p:sp>
      <p:sp>
        <p:nvSpPr>
          <p:cNvPr id="7" name="Content Placeholder 2"/>
          <p:cNvSpPr txBox="1">
            <a:spLocks/>
          </p:cNvSpPr>
          <p:nvPr/>
        </p:nvSpPr>
        <p:spPr>
          <a:xfrm>
            <a:off x="6471312" y="5070142"/>
            <a:ext cx="4078407" cy="59140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800"/>
              </a:spcBef>
              <a:buNone/>
            </a:pPr>
            <a:r>
              <a:rPr lang="en-US" sz="2800" b="1" dirty="0"/>
              <a:t>Complete Street Project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72250"/>
            <a:ext cx="762627" cy="1439839"/>
          </a:xfrm>
          <a:prstGeom prst="rect">
            <a:avLst/>
          </a:prstGeom>
        </p:spPr>
      </p:pic>
    </p:spTree>
    <p:extLst>
      <p:ext uri="{BB962C8B-B14F-4D97-AF65-F5344CB8AC3E}">
        <p14:creationId xmlns:p14="http://schemas.microsoft.com/office/powerpoint/2010/main" val="3790601943"/>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2.0.3121"/>
  <p:tag name="PPTVERSION" val="15"/>
  <p:tag name="TPOS" val="2"/>
</p:tagLst>
</file>

<file path=ppt/theme/theme1.xml><?xml version="1.0" encoding="utf-8"?>
<a:theme xmlns:a="http://schemas.openxmlformats.org/drawingml/2006/main" name="Retrospect">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E3DA18C2-75F1-4980-A5F0-165F6F71DE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694</Words>
  <Application>Microsoft Office PowerPoint</Application>
  <PresentationFormat>Widescreen</PresentationFormat>
  <Paragraphs>219</Paragraphs>
  <Slides>26</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Calibri</vt:lpstr>
      <vt:lpstr>Calibri Light</vt:lpstr>
      <vt:lpstr>Courier New</vt:lpstr>
      <vt:lpstr>Retrospect</vt:lpstr>
      <vt:lpstr>PowerPoint Presentation</vt:lpstr>
      <vt:lpstr>Presentation Outline</vt:lpstr>
      <vt:lpstr>Initial Planning Process</vt:lpstr>
      <vt:lpstr>Initial Planning Process</vt:lpstr>
      <vt:lpstr>Initial Planning Process</vt:lpstr>
      <vt:lpstr>Initial Planning Process</vt:lpstr>
      <vt:lpstr>Initial Planning Process</vt:lpstr>
      <vt:lpstr>Initial Planning Process</vt:lpstr>
      <vt:lpstr>Initial Planning Process</vt:lpstr>
      <vt:lpstr>Initial Planning Process</vt:lpstr>
      <vt:lpstr>Initial Planning Process</vt:lpstr>
      <vt:lpstr>Initial Planning Process</vt:lpstr>
      <vt:lpstr>Design Process</vt:lpstr>
      <vt:lpstr>Design Process</vt:lpstr>
      <vt:lpstr>Design Process</vt:lpstr>
      <vt:lpstr>Design Process</vt:lpstr>
      <vt:lpstr>Design Process</vt:lpstr>
      <vt:lpstr>Design Process</vt:lpstr>
      <vt:lpstr>Construction Process</vt:lpstr>
      <vt:lpstr>Construction Process</vt:lpstr>
      <vt:lpstr>Final Product</vt:lpstr>
      <vt:lpstr>Final Product</vt:lpstr>
      <vt:lpstr>Final Product</vt:lpstr>
      <vt:lpstr>Final Product</vt:lpstr>
      <vt:lpstr>Final Product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2014-06-25T12:38:35Z</dcterms:created>
  <dcterms:modified xsi:type="dcterms:W3CDTF">2017-07-11T15:08:46Z</dcterms:modified>
</cp:coreProperties>
</file>