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42"/>
  </p:notesMasterIdLst>
  <p:handoutMasterIdLst>
    <p:handoutMasterId r:id="rId43"/>
  </p:handoutMasterIdLst>
  <p:sldIdLst>
    <p:sldId id="362" r:id="rId4"/>
    <p:sldId id="328" r:id="rId5"/>
    <p:sldId id="320" r:id="rId6"/>
    <p:sldId id="316" r:id="rId7"/>
    <p:sldId id="363" r:id="rId8"/>
    <p:sldId id="327" r:id="rId9"/>
    <p:sldId id="310" r:id="rId10"/>
    <p:sldId id="384" r:id="rId11"/>
    <p:sldId id="312" r:id="rId12"/>
    <p:sldId id="385" r:id="rId13"/>
    <p:sldId id="330" r:id="rId14"/>
    <p:sldId id="287" r:id="rId15"/>
    <p:sldId id="386" r:id="rId16"/>
    <p:sldId id="332" r:id="rId17"/>
    <p:sldId id="387" r:id="rId18"/>
    <p:sldId id="334" r:id="rId19"/>
    <p:sldId id="383" r:id="rId20"/>
    <p:sldId id="369" r:id="rId21"/>
    <p:sldId id="361" r:id="rId22"/>
    <p:sldId id="368" r:id="rId23"/>
    <p:sldId id="338" r:id="rId24"/>
    <p:sldId id="358" r:id="rId25"/>
    <p:sldId id="365" r:id="rId26"/>
    <p:sldId id="388" r:id="rId27"/>
    <p:sldId id="389" r:id="rId28"/>
    <p:sldId id="390" r:id="rId29"/>
    <p:sldId id="381" r:id="rId30"/>
    <p:sldId id="392" r:id="rId31"/>
    <p:sldId id="353" r:id="rId32"/>
    <p:sldId id="393" r:id="rId33"/>
    <p:sldId id="394" r:id="rId34"/>
    <p:sldId id="373" r:id="rId35"/>
    <p:sldId id="371" r:id="rId36"/>
    <p:sldId id="395" r:id="rId37"/>
    <p:sldId id="374" r:id="rId38"/>
    <p:sldId id="375" r:id="rId39"/>
    <p:sldId id="366" r:id="rId40"/>
    <p:sldId id="376"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66FF"/>
    <a:srgbClr val="996633"/>
    <a:srgbClr val="313A95"/>
    <a:srgbClr val="006600"/>
    <a:srgbClr val="33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17" autoAdjust="0"/>
    <p:restoredTop sz="87063" autoAdjust="0"/>
  </p:normalViewPr>
  <p:slideViewPr>
    <p:cSldViewPr snapToGrid="0" snapToObjects="1">
      <p:cViewPr varScale="1">
        <p:scale>
          <a:sx n="58" d="100"/>
          <a:sy n="58" d="100"/>
        </p:scale>
        <p:origin x="821"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emclfs1\data\Shared\O_P_D\Land_Use\COMPREHENSIVE%20PLAN%202016\3.0%20Presentations\Snapshot%20of%20pillar%20challeng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shley.cash\AppData\Local\Microsoft\Windows\Temporary%20Internet%20Files\Content.Outlook\A4OCQRZC\Count_Practice_Statements_mb_a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shley.cash\AppData\Local\Microsoft\Windows\Temporary%20Internet%20Files\Content.Outlook\A4OCQRZC\Count_Practice_Statements_mb_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Population</c:v>
          </c:tx>
          <c:spPr>
            <a:ln w="76200">
              <a:solidFill>
                <a:srgbClr val="313A95"/>
              </a:solidFill>
            </a:ln>
          </c:spPr>
          <c:marker>
            <c:symbol val="none"/>
          </c:marker>
          <c:cat>
            <c:numRef>
              <c:f>Sheet1!$A$5:$A$15</c:f>
              <c:numCache>
                <c:formatCode>General</c:formatCode>
                <c:ptCount val="11"/>
                <c:pt idx="0">
                  <c:v>1910</c:v>
                </c:pt>
                <c:pt idx="1">
                  <c:v>1920</c:v>
                </c:pt>
                <c:pt idx="2">
                  <c:v>1930</c:v>
                </c:pt>
                <c:pt idx="3">
                  <c:v>1940</c:v>
                </c:pt>
                <c:pt idx="4">
                  <c:v>1950</c:v>
                </c:pt>
                <c:pt idx="5">
                  <c:v>1960</c:v>
                </c:pt>
                <c:pt idx="6">
                  <c:v>1970</c:v>
                </c:pt>
                <c:pt idx="7">
                  <c:v>1980</c:v>
                </c:pt>
                <c:pt idx="8">
                  <c:v>1990</c:v>
                </c:pt>
                <c:pt idx="9">
                  <c:v>2000</c:v>
                </c:pt>
                <c:pt idx="10">
                  <c:v>2010</c:v>
                </c:pt>
              </c:numCache>
            </c:numRef>
          </c:cat>
          <c:val>
            <c:numRef>
              <c:f>Sheet1!$B$5:$B$15</c:f>
              <c:numCache>
                <c:formatCode>_(* #,##0_);_(* \(#,##0\);_(* "-"??_);_(@_)</c:formatCode>
                <c:ptCount val="11"/>
                <c:pt idx="0">
                  <c:v>131105</c:v>
                </c:pt>
                <c:pt idx="1">
                  <c:v>162351</c:v>
                </c:pt>
                <c:pt idx="2">
                  <c:v>253143</c:v>
                </c:pt>
                <c:pt idx="3">
                  <c:v>292942</c:v>
                </c:pt>
                <c:pt idx="4">
                  <c:v>396000</c:v>
                </c:pt>
                <c:pt idx="5">
                  <c:v>497524</c:v>
                </c:pt>
                <c:pt idx="6">
                  <c:v>623530</c:v>
                </c:pt>
                <c:pt idx="7">
                  <c:v>646356</c:v>
                </c:pt>
                <c:pt idx="8">
                  <c:v>610337</c:v>
                </c:pt>
                <c:pt idx="9">
                  <c:v>650100</c:v>
                </c:pt>
                <c:pt idx="10">
                  <c:v>646889</c:v>
                </c:pt>
              </c:numCache>
            </c:numRef>
          </c:val>
          <c:smooth val="0"/>
          <c:extLst>
            <c:ext xmlns:c16="http://schemas.microsoft.com/office/drawing/2014/chart" uri="{C3380CC4-5D6E-409C-BE32-E72D297353CC}">
              <c16:uniqueId val="{00000000-7B2A-482E-A23A-832D29720FE6}"/>
            </c:ext>
          </c:extLst>
        </c:ser>
        <c:dLbls>
          <c:showLegendKey val="0"/>
          <c:showVal val="0"/>
          <c:showCatName val="0"/>
          <c:showSerName val="0"/>
          <c:showPercent val="0"/>
          <c:showBubbleSize val="0"/>
        </c:dLbls>
        <c:smooth val="0"/>
        <c:axId val="241345664"/>
        <c:axId val="241347200"/>
      </c:lineChart>
      <c:catAx>
        <c:axId val="241345664"/>
        <c:scaling>
          <c:orientation val="minMax"/>
        </c:scaling>
        <c:delete val="1"/>
        <c:axPos val="b"/>
        <c:numFmt formatCode="General" sourceLinked="1"/>
        <c:majorTickMark val="none"/>
        <c:minorTickMark val="none"/>
        <c:tickLblPos val="nextTo"/>
        <c:crossAx val="241347200"/>
        <c:crosses val="autoZero"/>
        <c:auto val="1"/>
        <c:lblAlgn val="ctr"/>
        <c:lblOffset val="100"/>
        <c:noMultiLvlLbl val="0"/>
      </c:catAx>
      <c:valAx>
        <c:axId val="241347200"/>
        <c:scaling>
          <c:orientation val="minMax"/>
        </c:scaling>
        <c:delete val="1"/>
        <c:axPos val="l"/>
        <c:majorGridlines>
          <c:spPr>
            <a:ln>
              <a:noFill/>
            </a:ln>
          </c:spPr>
        </c:majorGridlines>
        <c:numFmt formatCode="_(* #,##0_);_(* \(#,##0\);_(* &quot;-&quot;??_);_(@_)" sourceLinked="1"/>
        <c:majorTickMark val="none"/>
        <c:minorTickMark val="none"/>
        <c:tickLblPos val="nextTo"/>
        <c:crossAx val="241345664"/>
        <c:crosses val="autoZero"/>
        <c:crossBetween val="between"/>
      </c:valAx>
      <c:spPr>
        <a:noFill/>
        <a:ln w="25400">
          <a:noFill/>
        </a:ln>
      </c:spPr>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invertIfNegative val="0"/>
          <c:cat>
            <c:strRef>
              <c:f>Sheet1!$A$1:$A$4</c:f>
              <c:strCache>
                <c:ptCount val="4"/>
                <c:pt idx="0">
                  <c:v>Connectivity</c:v>
                </c:pt>
                <c:pt idx="1">
                  <c:v>Livability</c:v>
                </c:pt>
                <c:pt idx="2">
                  <c:v>Opportunity</c:v>
                </c:pt>
                <c:pt idx="3">
                  <c:v>Sustainability</c:v>
                </c:pt>
              </c:strCache>
            </c:strRef>
          </c:cat>
          <c:val>
            <c:numRef>
              <c:f>Sheet1!$B$1:$B$4</c:f>
            </c:numRef>
          </c:val>
          <c:extLst>
            <c:ext xmlns:c16="http://schemas.microsoft.com/office/drawing/2014/chart" uri="{C3380CC4-5D6E-409C-BE32-E72D297353CC}">
              <c16:uniqueId val="{00000000-7FA3-4B9D-8A98-F77F348EF5FE}"/>
            </c:ext>
          </c:extLst>
        </c:ser>
        <c:ser>
          <c:idx val="1"/>
          <c:order val="1"/>
          <c:spPr>
            <a:solidFill>
              <a:srgbClr val="313A95"/>
            </a:solidFill>
            <a:ln>
              <a:solidFill>
                <a:schemeClr val="tx2">
                  <a:lumMod val="75000"/>
                </a:schemeClr>
              </a:solidFill>
            </a:ln>
          </c:spPr>
          <c:invertIfNegative val="0"/>
          <c:dPt>
            <c:idx val="1"/>
            <c:invertIfNegative val="0"/>
            <c:bubble3D val="0"/>
            <c:extLst>
              <c:ext xmlns:c16="http://schemas.microsoft.com/office/drawing/2014/chart" uri="{C3380CC4-5D6E-409C-BE32-E72D297353CC}">
                <c16:uniqueId val="{00000001-7FA3-4B9D-8A98-F77F348EF5FE}"/>
              </c:ext>
            </c:extLst>
          </c:dPt>
          <c:dPt>
            <c:idx val="2"/>
            <c:invertIfNegative val="0"/>
            <c:bubble3D val="0"/>
            <c:extLst>
              <c:ext xmlns:c16="http://schemas.microsoft.com/office/drawing/2014/chart" uri="{C3380CC4-5D6E-409C-BE32-E72D297353CC}">
                <c16:uniqueId val="{00000002-7FA3-4B9D-8A98-F77F348EF5FE}"/>
              </c:ext>
            </c:extLst>
          </c:dPt>
          <c:dPt>
            <c:idx val="3"/>
            <c:invertIfNegative val="0"/>
            <c:bubble3D val="0"/>
            <c:extLst>
              <c:ext xmlns:c16="http://schemas.microsoft.com/office/drawing/2014/chart" uri="{C3380CC4-5D6E-409C-BE32-E72D297353CC}">
                <c16:uniqueId val="{00000003-7FA3-4B9D-8A98-F77F348EF5FE}"/>
              </c:ext>
            </c:extLst>
          </c:dPt>
          <c:cat>
            <c:strRef>
              <c:f>Sheet1!$A$1:$A$4</c:f>
              <c:strCache>
                <c:ptCount val="4"/>
                <c:pt idx="0">
                  <c:v>Connectivity</c:v>
                </c:pt>
                <c:pt idx="1">
                  <c:v>Livability</c:v>
                </c:pt>
                <c:pt idx="2">
                  <c:v>Opportunity</c:v>
                </c:pt>
                <c:pt idx="3">
                  <c:v>Sustainability</c:v>
                </c:pt>
              </c:strCache>
            </c:strRef>
          </c:cat>
          <c:val>
            <c:numRef>
              <c:f>Sheet1!$C$1:$C$4</c:f>
              <c:numCache>
                <c:formatCode>0%</c:formatCode>
                <c:ptCount val="4"/>
                <c:pt idx="0">
                  <c:v>0.36802030456852791</c:v>
                </c:pt>
                <c:pt idx="1">
                  <c:v>0.33248730964467005</c:v>
                </c:pt>
                <c:pt idx="2">
                  <c:v>0.27918781725888325</c:v>
                </c:pt>
                <c:pt idx="3">
                  <c:v>2.030456852791878E-2</c:v>
                </c:pt>
              </c:numCache>
            </c:numRef>
          </c:val>
          <c:extLst>
            <c:ext xmlns:c16="http://schemas.microsoft.com/office/drawing/2014/chart" uri="{C3380CC4-5D6E-409C-BE32-E72D297353CC}">
              <c16:uniqueId val="{00000004-7FA3-4B9D-8A98-F77F348EF5FE}"/>
            </c:ext>
          </c:extLst>
        </c:ser>
        <c:dLbls>
          <c:showLegendKey val="0"/>
          <c:showVal val="0"/>
          <c:showCatName val="0"/>
          <c:showSerName val="0"/>
          <c:showPercent val="0"/>
          <c:showBubbleSize val="0"/>
        </c:dLbls>
        <c:gapWidth val="150"/>
        <c:axId val="241646592"/>
        <c:axId val="241660672"/>
      </c:barChart>
      <c:catAx>
        <c:axId val="241646592"/>
        <c:scaling>
          <c:orientation val="minMax"/>
        </c:scaling>
        <c:delete val="0"/>
        <c:axPos val="b"/>
        <c:numFmt formatCode="General" sourceLinked="0"/>
        <c:majorTickMark val="out"/>
        <c:minorTickMark val="none"/>
        <c:tickLblPos val="nextTo"/>
        <c:txPr>
          <a:bodyPr/>
          <a:lstStyle/>
          <a:p>
            <a:pPr>
              <a:defRPr b="1" i="0" baseline="0">
                <a:solidFill>
                  <a:srgbClr val="000099"/>
                </a:solidFill>
                <a:latin typeface="BatangChe" panose="02030609000101010101" pitchFamily="49" charset="-127"/>
              </a:defRPr>
            </a:pPr>
            <a:endParaRPr lang="en-US"/>
          </a:p>
        </c:txPr>
        <c:crossAx val="241660672"/>
        <c:crosses val="autoZero"/>
        <c:auto val="1"/>
        <c:lblAlgn val="ctr"/>
        <c:lblOffset val="100"/>
        <c:noMultiLvlLbl val="0"/>
      </c:catAx>
      <c:valAx>
        <c:axId val="241660672"/>
        <c:scaling>
          <c:orientation val="minMax"/>
        </c:scaling>
        <c:delete val="0"/>
        <c:axPos val="l"/>
        <c:majorGridlines/>
        <c:numFmt formatCode="0%" sourceLinked="1"/>
        <c:majorTickMark val="out"/>
        <c:minorTickMark val="none"/>
        <c:tickLblPos val="nextTo"/>
        <c:crossAx val="2416465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rgbClr val="313A95"/>
            </a:solidFill>
          </c:spPr>
          <c:invertIfNegative val="0"/>
          <c:cat>
            <c:strRef>
              <c:f>'Top Count Overall'!$A$1:$A$5</c:f>
              <c:strCache>
                <c:ptCount val="5"/>
                <c:pt idx="0">
                  <c:v>Protect the Memphis Sand Aquifer </c:v>
                </c:pt>
                <c:pt idx="1">
                  <c:v>Make bus system more reliable. </c:v>
                </c:pt>
                <c:pt idx="2">
                  <c:v>Address poverty through public/private/non-profit collaboration</c:v>
                </c:pt>
                <c:pt idx="3">
                  <c:v>Promote programs to renew blighted properties and lots</c:v>
                </c:pt>
                <c:pt idx="4">
                  <c:v>Create faster transit options such light rail </c:v>
                </c:pt>
              </c:strCache>
            </c:strRef>
          </c:cat>
          <c:val>
            <c:numRef>
              <c:f>'Top Count Overall'!$B$1:$B$5</c:f>
            </c:numRef>
          </c:val>
          <c:extLst>
            <c:ext xmlns:c16="http://schemas.microsoft.com/office/drawing/2014/chart" uri="{C3380CC4-5D6E-409C-BE32-E72D297353CC}">
              <c16:uniqueId val="{00000000-7E61-4F49-84F6-3944123622BC}"/>
            </c:ext>
          </c:extLst>
        </c:ser>
        <c:dLbls>
          <c:showLegendKey val="0"/>
          <c:showVal val="0"/>
          <c:showCatName val="0"/>
          <c:showSerName val="0"/>
          <c:showPercent val="0"/>
          <c:showBubbleSize val="0"/>
        </c:dLbls>
        <c:gapWidth val="150"/>
        <c:overlap val="100"/>
        <c:axId val="241687936"/>
        <c:axId val="241841280"/>
      </c:barChart>
      <c:catAx>
        <c:axId val="241687936"/>
        <c:scaling>
          <c:orientation val="minMax"/>
        </c:scaling>
        <c:delete val="0"/>
        <c:axPos val="l"/>
        <c:majorTickMark val="out"/>
        <c:minorTickMark val="none"/>
        <c:tickLblPos val="nextTo"/>
        <c:txPr>
          <a:bodyPr/>
          <a:lstStyle/>
          <a:p>
            <a:pPr algn="just">
              <a:defRPr sz="1600"/>
            </a:pPr>
            <a:endParaRPr lang="en-US"/>
          </a:p>
        </c:txPr>
        <c:crossAx val="241841280"/>
        <c:crosses val="autoZero"/>
        <c:auto val="1"/>
        <c:lblAlgn val="r"/>
        <c:lblOffset val="100"/>
        <c:noMultiLvlLbl val="0"/>
      </c:catAx>
      <c:valAx>
        <c:axId val="241841280"/>
        <c:scaling>
          <c:orientation val="minMax"/>
        </c:scaling>
        <c:delete val="0"/>
        <c:axPos val="b"/>
        <c:majorGridlines/>
        <c:numFmt formatCode="General" sourceLinked="1"/>
        <c:majorTickMark val="out"/>
        <c:minorTickMark val="none"/>
        <c:tickLblPos val="nextTo"/>
        <c:crossAx val="2416879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invertIfNegative val="0"/>
          <c:cat>
            <c:strRef>
              <c:f>'Top Count Overall'!$A$1:$A$5</c:f>
              <c:strCache>
                <c:ptCount val="5"/>
                <c:pt idx="0">
                  <c:v>Protect the Memphis Sand Aquifer </c:v>
                </c:pt>
                <c:pt idx="1">
                  <c:v>Make bus system more reliable. </c:v>
                </c:pt>
                <c:pt idx="2">
                  <c:v>Address poverty through public/private/non-profit collaboration</c:v>
                </c:pt>
                <c:pt idx="3">
                  <c:v>Promote programs to renew blighted properties and lots</c:v>
                </c:pt>
                <c:pt idx="4">
                  <c:v>Create faster transit options such light rail </c:v>
                </c:pt>
              </c:strCache>
            </c:strRef>
          </c:cat>
          <c:val>
            <c:numRef>
              <c:f>'Top Count Overall'!$B$1:$B$5</c:f>
            </c:numRef>
          </c:val>
          <c:extLst>
            <c:ext xmlns:c16="http://schemas.microsoft.com/office/drawing/2014/chart" uri="{C3380CC4-5D6E-409C-BE32-E72D297353CC}">
              <c16:uniqueId val="{00000000-8279-4160-A45B-BDFBB2E3B1CE}"/>
            </c:ext>
          </c:extLst>
        </c:ser>
        <c:ser>
          <c:idx val="1"/>
          <c:order val="1"/>
          <c:spPr>
            <a:solidFill>
              <a:srgbClr val="313A95"/>
            </a:solidFill>
          </c:spPr>
          <c:invertIfNegative val="0"/>
          <c:cat>
            <c:strRef>
              <c:f>'Top Count Overall'!$A$1:$A$5</c:f>
              <c:strCache>
                <c:ptCount val="5"/>
                <c:pt idx="0">
                  <c:v>Protect the Memphis Sand Aquifer </c:v>
                </c:pt>
                <c:pt idx="1">
                  <c:v>Make bus system more reliable. </c:v>
                </c:pt>
                <c:pt idx="2">
                  <c:v>Address poverty through public/private/non-profit collaboration</c:v>
                </c:pt>
                <c:pt idx="3">
                  <c:v>Promote programs to renew blighted properties and lots</c:v>
                </c:pt>
                <c:pt idx="4">
                  <c:v>Create faster transit options such light rail </c:v>
                </c:pt>
              </c:strCache>
            </c:strRef>
          </c:cat>
          <c:val>
            <c:numRef>
              <c:f>'Top Count Overall'!$C$1:$C$5</c:f>
              <c:numCache>
                <c:formatCode>0%</c:formatCode>
                <c:ptCount val="5"/>
                <c:pt idx="0">
                  <c:v>0.22623574144486691</c:v>
                </c:pt>
                <c:pt idx="1">
                  <c:v>0.21768060836501901</c:v>
                </c:pt>
                <c:pt idx="2">
                  <c:v>0.20152091254752852</c:v>
                </c:pt>
                <c:pt idx="3">
                  <c:v>0.19011406844106463</c:v>
                </c:pt>
                <c:pt idx="4">
                  <c:v>0.1644486692015209</c:v>
                </c:pt>
              </c:numCache>
            </c:numRef>
          </c:val>
          <c:extLst>
            <c:ext xmlns:c16="http://schemas.microsoft.com/office/drawing/2014/chart" uri="{C3380CC4-5D6E-409C-BE32-E72D297353CC}">
              <c16:uniqueId val="{00000001-8279-4160-A45B-BDFBB2E3B1CE}"/>
            </c:ext>
          </c:extLst>
        </c:ser>
        <c:dLbls>
          <c:showLegendKey val="0"/>
          <c:showVal val="0"/>
          <c:showCatName val="0"/>
          <c:showSerName val="0"/>
          <c:showPercent val="0"/>
          <c:showBubbleSize val="0"/>
        </c:dLbls>
        <c:gapWidth val="150"/>
        <c:overlap val="100"/>
        <c:axId val="241869952"/>
        <c:axId val="241871488"/>
      </c:barChart>
      <c:catAx>
        <c:axId val="241869952"/>
        <c:scaling>
          <c:orientation val="minMax"/>
        </c:scaling>
        <c:delete val="0"/>
        <c:axPos val="l"/>
        <c:numFmt formatCode="General" sourceLinked="0"/>
        <c:majorTickMark val="out"/>
        <c:minorTickMark val="none"/>
        <c:tickLblPos val="nextTo"/>
        <c:txPr>
          <a:bodyPr/>
          <a:lstStyle/>
          <a:p>
            <a:pPr>
              <a:defRPr sz="1600"/>
            </a:pPr>
            <a:endParaRPr lang="en-US"/>
          </a:p>
        </c:txPr>
        <c:crossAx val="241871488"/>
        <c:crosses val="autoZero"/>
        <c:auto val="1"/>
        <c:lblAlgn val="ctr"/>
        <c:lblOffset val="100"/>
        <c:noMultiLvlLbl val="0"/>
      </c:catAx>
      <c:valAx>
        <c:axId val="241871488"/>
        <c:scaling>
          <c:orientation val="minMax"/>
        </c:scaling>
        <c:delete val="0"/>
        <c:axPos val="b"/>
        <c:majorGridlines/>
        <c:numFmt formatCode="0%" sourceLinked="1"/>
        <c:majorTickMark val="out"/>
        <c:minorTickMark val="none"/>
        <c:tickLblPos val="nextTo"/>
        <c:crossAx val="241869952"/>
        <c:crosses val="autoZero"/>
        <c:crossBetween val="between"/>
      </c:valAx>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9A7100-C5E7-422A-A877-04DC865EB9D8}" type="datetimeFigureOut">
              <a:rPr lang="en-US" smtClean="0"/>
              <a:t>7/11/2017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F8CC230-197E-4DD6-8750-9DA5FF76ED0F}" type="slidenum">
              <a:rPr lang="en-US" smtClean="0"/>
              <a:t>‹#›</a:t>
            </a:fld>
            <a:endParaRPr lang="en-US"/>
          </a:p>
        </p:txBody>
      </p:sp>
    </p:spTree>
    <p:extLst>
      <p:ext uri="{BB962C8B-B14F-4D97-AF65-F5344CB8AC3E}">
        <p14:creationId xmlns:p14="http://schemas.microsoft.com/office/powerpoint/2010/main" val="3273614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D024F5-9A86-4220-80C0-4C14763B02BB}" type="datetimeFigureOut">
              <a:rPr lang="en-US" smtClean="0"/>
              <a:t>7/11/2017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F13862-5D73-4956-97A9-E1065CC20AB8}" type="slidenum">
              <a:rPr lang="en-US" smtClean="0"/>
              <a:t>‹#›</a:t>
            </a:fld>
            <a:endParaRPr lang="en-US" dirty="0"/>
          </a:p>
        </p:txBody>
      </p:sp>
    </p:spTree>
    <p:extLst>
      <p:ext uri="{BB962C8B-B14F-4D97-AF65-F5344CB8AC3E}">
        <p14:creationId xmlns:p14="http://schemas.microsoft.com/office/powerpoint/2010/main" val="254092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a:t>
            </a:fld>
            <a:endParaRPr lang="en-US" dirty="0"/>
          </a:p>
        </p:txBody>
      </p:sp>
    </p:spTree>
    <p:extLst>
      <p:ext uri="{BB962C8B-B14F-4D97-AF65-F5344CB8AC3E}">
        <p14:creationId xmlns:p14="http://schemas.microsoft.com/office/powerpoint/2010/main" val="400898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10</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11</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Since 1970, population has</a:t>
            </a:r>
            <a:r>
              <a:rPr lang="en-US" baseline="0" dirty="0"/>
              <a:t> remained relatively flat and only gains were made through annexation. Since only 4% growth – 45 years. </a:t>
            </a:r>
            <a:r>
              <a:rPr lang="en-US" sz="1800" dirty="0">
                <a:solidFill>
                  <a:srgbClr val="000099"/>
                </a:solidFill>
                <a:latin typeface="Impact" panose="020B0806030902050204" pitchFamily="34" charset="0"/>
                <a:ea typeface="Avenir"/>
                <a:cs typeface="Avenir"/>
                <a:sym typeface="Avenir"/>
              </a:rPr>
              <a:t>But this is not out of step with our city’s history of growth</a:t>
            </a:r>
            <a:br>
              <a:rPr lang="en-US" sz="1800" b="1" dirty="0">
                <a:latin typeface="Avenir LT Std 45 Book" pitchFamily="34" charset="0"/>
                <a:ea typeface="Avenir"/>
                <a:cs typeface="Avenir"/>
                <a:sym typeface="Avenir"/>
              </a:rPr>
            </a:br>
            <a:r>
              <a:rPr lang="en-US" i="1" dirty="0">
                <a:latin typeface="Avenir LT Std 45 Book" pitchFamily="34" charset="0"/>
                <a:ea typeface="Avenir"/>
                <a:cs typeface="Avenir"/>
                <a:sym typeface="Avenir"/>
              </a:rPr>
              <a:t>State and local policy will make it difficult to continue this pattern of growth by annexations</a:t>
            </a:r>
            <a:endParaRPr lang="en-US" b="1" i="1" dirty="0">
              <a:solidFill>
                <a:srgbClr val="313A95"/>
              </a:solidFill>
              <a:latin typeface="Avenir LT Std 45 Book" pitchFamily="34" charset="0"/>
              <a:ea typeface="Avenir"/>
              <a:cs typeface="Avenir"/>
              <a:sym typeface="Avenir"/>
            </a:endParaRPr>
          </a:p>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12</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200</a:t>
            </a:r>
            <a:r>
              <a:rPr lang="en-US" baseline="0" dirty="0"/>
              <a:t> years, that was our method of growth and reflective of our last two major plans – our land use plan of old in the 60s and our last comprehensive plan completed in 1981. That means changing this trajectory will hard.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13</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t>
            </a:r>
            <a:r>
              <a:rPr lang="en-US" baseline="0" dirty="0"/>
              <a:t> 2K people per square mile which has led to sprawl. Our land-thirsty development patterns have exacerbated the racial segregation and inequalities that plague our city today.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14</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land use are</a:t>
            </a:r>
            <a:r>
              <a:rPr lang="en-US" baseline="0" dirty="0"/>
              <a:t> fairly isolated and the majority of our housing is single-family detached.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15</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15% vacancy</a:t>
            </a:r>
            <a:r>
              <a:rPr lang="en-US" baseline="0" dirty="0"/>
              <a:t> in red areas - </a:t>
            </a:r>
            <a:endParaRPr lang="en-US" dirty="0"/>
          </a:p>
          <a:p>
            <a:endParaRPr lang="en-US" dirty="0"/>
          </a:p>
          <a:p>
            <a:r>
              <a:rPr lang="en-US" dirty="0"/>
              <a:t>As our growth</a:t>
            </a:r>
            <a:r>
              <a:rPr lang="en-US" baseline="0" dirty="0"/>
              <a:t> has continued eastward and outward, we have left areas of vacancy, disinvestment and blight. 24 % of responses said improvements are needed within our opportunity pillar – namely improving blight &amp; housing conditions. Median Rent is $828. These areas with neighborhood stress disproportionately affect African Americans, over half of the city’s population</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16</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People, employment sites, and opportunity is likely to follow this cone of “market-driven” potential. This doesn’t address the economic segregation in our city or the destabilization of our neighborhoods. It leaves most of Memphis out of the equation. </a:t>
            </a:r>
          </a:p>
        </p:txBody>
      </p:sp>
      <p:sp>
        <p:nvSpPr>
          <p:cNvPr id="4" name="Slide Number Placeholder 3"/>
          <p:cNvSpPr>
            <a:spLocks noGrp="1"/>
          </p:cNvSpPr>
          <p:nvPr>
            <p:ph type="sldNum" sz="quarter" idx="10"/>
          </p:nvPr>
        </p:nvSpPr>
        <p:spPr/>
        <p:txBody>
          <a:bodyPr/>
          <a:lstStyle/>
          <a:p>
            <a:fld id="{35F13862-5D73-4956-97A9-E1065CC20AB8}" type="slidenum">
              <a:rPr lang="en-US" smtClean="0"/>
              <a:t>17</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$40K is variations</a:t>
            </a:r>
            <a:r>
              <a:rPr lang="en-US" baseline="0" dirty="0"/>
              <a:t> of yellow and orange</a:t>
            </a:r>
            <a:r>
              <a:rPr lang="en-US" dirty="0"/>
              <a:t>,</a:t>
            </a:r>
            <a:r>
              <a:rPr lang="en-US" baseline="0" dirty="0"/>
              <a:t> over $40K is variations of blue. </a:t>
            </a:r>
            <a:r>
              <a:rPr lang="en-US" dirty="0"/>
              <a:t>Memphians</a:t>
            </a:r>
            <a:r>
              <a:rPr lang="en-US" baseline="0" dirty="0"/>
              <a:t> spend over half of their income on housing and transportation alone. Educational attainment levels reflect this pattern or distribution as well.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18</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Median Rent is $828. Median home value is $94K. Memphis is 46/48% owner-occupied. What this does is further the financial inequalities of the city, hindering the ability  to build wealth for all who live outside of the projected growth area. Unfortunately the minority population is disproportionately affected.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19</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Plan goals strengthen neighborhoods</a:t>
            </a:r>
          </a:p>
          <a:p>
            <a:pPr lvl="0"/>
            <a:r>
              <a:rPr lang="en-US" dirty="0"/>
              <a:t>expand the economy</a:t>
            </a:r>
          </a:p>
          <a:p>
            <a:pPr lvl="0"/>
            <a:r>
              <a:rPr lang="en-US" dirty="0"/>
              <a:t>guide investments</a:t>
            </a:r>
          </a:p>
          <a:p>
            <a:pPr lvl="0"/>
            <a:r>
              <a:rPr lang="en-US" dirty="0"/>
              <a:t>attract and keep people</a:t>
            </a:r>
          </a:p>
          <a:p>
            <a:pPr lvl="0"/>
            <a:r>
              <a:rPr lang="en-US" dirty="0"/>
              <a:t>create great public places</a:t>
            </a:r>
          </a:p>
          <a:p>
            <a:pPr lvl="0"/>
            <a:r>
              <a:rPr lang="en-US" dirty="0"/>
              <a:t>integrate nature and recreation</a:t>
            </a:r>
          </a:p>
          <a:p>
            <a:pPr lvl="0"/>
            <a:r>
              <a:rPr lang="en-US" dirty="0"/>
              <a:t>increase prosperity and opportunity.</a:t>
            </a:r>
          </a:p>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4999"/>
              </a:lnSpc>
              <a:buClr>
                <a:srgbClr val="002897"/>
              </a:buClr>
              <a:buSzPct val="70000"/>
            </a:pPr>
            <a:r>
              <a:rPr lang="en-US" i="1" dirty="0">
                <a:latin typeface="Avenir LT Std 45 Book" pitchFamily="34" charset="0"/>
                <a:ea typeface="Avenir"/>
                <a:cs typeface="Avenir"/>
                <a:sym typeface="Avenir"/>
              </a:rPr>
              <a:t>Approximately 28% of Memphis residents live below the poverty line. Once</a:t>
            </a:r>
            <a:r>
              <a:rPr lang="en-US" i="1" baseline="0" dirty="0">
                <a:latin typeface="Avenir LT Std 45 Book" pitchFamily="34" charset="0"/>
                <a:ea typeface="Avenir"/>
                <a:cs typeface="Avenir"/>
                <a:sym typeface="Avenir"/>
              </a:rPr>
              <a:t> again from the opportunity pillar. Median HH income is $36K. County income is $46K</a:t>
            </a:r>
            <a:endParaRPr lang="en-US" b="1" i="1" dirty="0">
              <a:solidFill>
                <a:srgbClr val="313A95"/>
              </a:solidFill>
              <a:latin typeface="Avenir LT Std 45 Book" pitchFamily="34" charset="0"/>
              <a:ea typeface="Avenir"/>
              <a:cs typeface="Avenir"/>
              <a:sym typeface="Avenir"/>
            </a:endParaRPr>
          </a:p>
          <a:p>
            <a:pPr marL="349415" indent="-349415">
              <a:lnSpc>
                <a:spcPct val="104999"/>
              </a:lnSpc>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20</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99"/>
                </a:solidFill>
                <a:latin typeface="Impact" panose="020B0806030902050204" pitchFamily="34" charset="0"/>
                <a:ea typeface="Avenir"/>
                <a:cs typeface="Avenir"/>
                <a:sym typeface="Avenir"/>
              </a:rPr>
              <a:t>Continuing in this direction does not address the mismatch between areas of least means and economic opportunities. Over 60% of jobs in the city are in these three submarkets/districts. Memphis unemployment rate – 6%, but unemployment among racial and ethnic minorities is nearly double that rate.</a:t>
            </a:r>
            <a:endParaRPr lang="en-US" b="1" dirty="0">
              <a:solidFill>
                <a:srgbClr val="313A95"/>
              </a:solidFill>
              <a:latin typeface="Avenir LT Std 45 Book" pitchFamily="34" charset="0"/>
              <a:ea typeface="Avenir"/>
              <a:cs typeface="Avenir"/>
              <a:sym typeface="Avenir"/>
            </a:endParaRPr>
          </a:p>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21</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connecting residents</a:t>
            </a:r>
            <a:r>
              <a:rPr lang="en-US" baseline="0" dirty="0"/>
              <a:t> with job opportunities via transit – there appears to be an appetite to do so. By improving transit we provide options, alleviate headache of parents getting kids from one activity to the next, reduce the income burden by decreasing automobile dependence, and better connecting our neighborhoods.</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22</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Nashville’s projected growth is 500K new jobs, 200K new households during relatively the same time period.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23</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a:t>
            </a:r>
            <a:r>
              <a:rPr lang="en-US" baseline="0" dirty="0"/>
              <a:t> is very modest – less than 1% growth. Our opportunity area are capturing younger households, our challenge is keeping them. So we have to understand the demographics and preferences of our opportunity markets.</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24</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modest,</a:t>
            </a:r>
            <a:r>
              <a:rPr lang="en-US" baseline="0" dirty="0"/>
              <a:t> almost flat growth. The key here are the industries. Our growth is anticipated in leisure &amp; hospitality, construction, and education and health.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25</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a:t>
            </a:r>
            <a:r>
              <a:rPr lang="en-US" baseline="0" dirty="0"/>
              <a:t> half of our projected households should be multifamily. Once again due to preferences and trends, people are waiting longer to have children, if at all. Multifamily can look a variety of ways, and it’s up to us to determine what that typology looks like.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26</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about the same size as</a:t>
            </a:r>
            <a:r>
              <a:rPr lang="en-US" baseline="0" dirty="0"/>
              <a:t> </a:t>
            </a:r>
            <a:r>
              <a:rPr lang="en-US" baseline="0" dirty="0" err="1"/>
              <a:t>Wolfchase</a:t>
            </a:r>
            <a:r>
              <a:rPr lang="en-US" baseline="0" dirty="0"/>
              <a:t>. But what form should that retail take and where?</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27</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a:t>
            </a:r>
            <a:r>
              <a:rPr lang="en-US" baseline="0" dirty="0"/>
              <a:t> sites are more likely to exist in new sites, developed after year 2000. That creates a re-use opportunity for older industrial sites in older parts of the city.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28</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a:t>
            </a:r>
            <a:r>
              <a:rPr lang="en-US" baseline="0" dirty="0"/>
              <a:t> what we know, and that we have two big goals – how do we begin to attract population so that 4% growth over 45 isn’t the norm. </a:t>
            </a:r>
          </a:p>
          <a:p>
            <a:r>
              <a:rPr lang="en-US" baseline="0" dirty="0"/>
              <a:t>How do we increase opportunities for our current demographic, thus lessening the financial gap between those with means and those without. </a:t>
            </a:r>
          </a:p>
          <a:p>
            <a:r>
              <a:rPr lang="en-US" baseline="0" dirty="0"/>
              <a:t>what’s the mechanism to do that? How do we go from here to (next slide)</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29</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5F13862-5D73-4956-97A9-E1065CC20AB8}" type="slidenum">
              <a:rPr lang="en-US" smtClean="0"/>
              <a:t>3</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30</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common themes</a:t>
            </a:r>
            <a:r>
              <a:rPr lang="en-US" baseline="0" dirty="0"/>
              <a:t> that have shaped and guided our work to date. Areas of challenge that our city must address in order to create vibrant communities and become attractive and competitive.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31</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shows us responses by pillar. Most people who have participated in the planning process have identified connectivity and transit as the major challenge that needs to be addressed in our city. You can view your packet for more detailed information about the public input. And what categories or responses fall within each pillar.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32</a:t>
            </a:fld>
            <a:endParaRPr lang="en-US" dirty="0"/>
          </a:p>
        </p:txBody>
      </p:sp>
    </p:spTree>
    <p:extLst>
      <p:ext uri="{BB962C8B-B14F-4D97-AF65-F5344CB8AC3E}">
        <p14:creationId xmlns:p14="http://schemas.microsoft.com/office/powerpoint/2010/main" val="1450798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latin typeface="Avenir"/>
                <a:ea typeface="Avenir"/>
                <a:cs typeface="Avenir"/>
                <a:sym typeface="Avenir"/>
              </a:rPr>
              <a:t>After having</a:t>
            </a:r>
            <a:r>
              <a:rPr lang="en-US" baseline="0" dirty="0">
                <a:solidFill>
                  <a:schemeClr val="dk1"/>
                </a:solidFill>
                <a:latin typeface="Avenir"/>
                <a:ea typeface="Avenir"/>
                <a:cs typeface="Avenir"/>
                <a:sym typeface="Avenir"/>
              </a:rPr>
              <a:t> our community conversations, we held a variety of visioning meetings. We dove deeper into the common themes and the challenges that were presented and developed “practice statements”. We then asked people to select their top 5 or 6 and tell us why they matter. There were also write-in options if folks didn’t see the a statement that reflected their values. </a:t>
            </a:r>
            <a:endParaRPr lang="en-US" dirty="0">
              <a:solidFill>
                <a:schemeClr val="dk1"/>
              </a:solidFill>
              <a:latin typeface="Avenir"/>
              <a:ea typeface="Avenir"/>
              <a:cs typeface="Avenir"/>
              <a:sym typeface="Avenir"/>
            </a:endParaRPr>
          </a:p>
          <a:p>
            <a:r>
              <a:rPr lang="en-US" dirty="0"/>
              <a:t>This is just</a:t>
            </a:r>
            <a:r>
              <a:rPr lang="en-US" baseline="0" dirty="0"/>
              <a:t> a snapshot. The survey is live and will be until the first week of July. Your packet has more details on statements that Memphians are valuing the most.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33</a:t>
            </a:fld>
            <a:endParaRPr lang="en-US" dirty="0"/>
          </a:p>
        </p:txBody>
      </p:sp>
    </p:spTree>
    <p:extLst>
      <p:ext uri="{BB962C8B-B14F-4D97-AF65-F5344CB8AC3E}">
        <p14:creationId xmlns:p14="http://schemas.microsoft.com/office/powerpoint/2010/main" val="2581502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Remembering our plan components, adding the public input and understanding our current and future data. We’ve developed these draft vision statements that we believe reflect what the city has shared. </a:t>
            </a:r>
          </a:p>
        </p:txBody>
      </p:sp>
      <p:sp>
        <p:nvSpPr>
          <p:cNvPr id="4" name="Slide Number Placeholder 3"/>
          <p:cNvSpPr>
            <a:spLocks noGrp="1"/>
          </p:cNvSpPr>
          <p:nvPr>
            <p:ph type="sldNum" sz="quarter" idx="10"/>
          </p:nvPr>
        </p:nvSpPr>
        <p:spPr/>
        <p:txBody>
          <a:bodyPr/>
          <a:lstStyle/>
          <a:p>
            <a:fld id="{35F13862-5D73-4956-97A9-E1065CC20AB8}" type="slidenum">
              <a:rPr lang="en-US" smtClean="0"/>
              <a:t>34</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components</a:t>
            </a:r>
            <a:r>
              <a:rPr lang="en-US" baseline="0" dirty="0"/>
              <a:t> of the plan and what the public said we need to address, we believe these statements are reflective of the city we aspire to be. But they are draft. There’s still an online survey to provide input and shape these statements. Having this foundation of a vision leads us to our next conversations </a:t>
            </a:r>
            <a:r>
              <a:rPr lang="en-US" baseline="0"/>
              <a:t>about growth planning </a:t>
            </a:r>
            <a:r>
              <a:rPr lang="en-US" baseline="0" dirty="0"/>
              <a:t>for the city.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35</a:t>
            </a:fld>
            <a:endParaRPr lang="en-US" dirty="0"/>
          </a:p>
        </p:txBody>
      </p:sp>
    </p:spTree>
    <p:extLst>
      <p:ext uri="{BB962C8B-B14F-4D97-AF65-F5344CB8AC3E}">
        <p14:creationId xmlns:p14="http://schemas.microsoft.com/office/powerpoint/2010/main" val="2581502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conclusion</a:t>
            </a:r>
            <a:r>
              <a:rPr lang="en-US" baseline="0" dirty="0"/>
              <a:t> of these meetings, we’ll be here. Determining our future growth – together.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36</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Many cities do</a:t>
            </a:r>
            <a:r>
              <a:rPr lang="en-US" baseline="0" dirty="0"/>
              <a:t> this behind closed doors, showing only the final result. We want the public to take what they know about the city, what they’ve learned through this process, and determine where it makes since to grow. Where does that population and job growth happen? It’s our job to explain the implications of those decision. </a:t>
            </a:r>
            <a:r>
              <a:rPr lang="en-US" i="1" dirty="0">
                <a:latin typeface="Avenir LT Std 45 Book" pitchFamily="34" charset="0"/>
                <a:ea typeface="Avenir"/>
                <a:cs typeface="Avenir"/>
                <a:sym typeface="Avenir"/>
              </a:rPr>
              <a:t>Other cities have done it and it gives them a guide or a roadmap</a:t>
            </a:r>
            <a:endParaRPr lang="en-US" b="1" dirty="0">
              <a:solidFill>
                <a:srgbClr val="313A95"/>
              </a:solidFill>
              <a:latin typeface="Avenir LT Std 45 Book" pitchFamily="34" charset="0"/>
              <a:ea typeface="Avenir"/>
              <a:cs typeface="Avenir"/>
              <a:sym typeface="Avenir"/>
            </a:endParaRPr>
          </a:p>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37</a:t>
            </a:fld>
            <a:endParaRPr lang="en-US" dirty="0"/>
          </a:p>
        </p:txBody>
      </p:sp>
    </p:spTree>
    <p:extLst>
      <p:ext uri="{BB962C8B-B14F-4D97-AF65-F5344CB8AC3E}">
        <p14:creationId xmlns:p14="http://schemas.microsoft.com/office/powerpoint/2010/main" val="2581502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coming</a:t>
            </a:r>
            <a:r>
              <a:rPr lang="en-US" baseline="0" dirty="0"/>
              <a:t> tonight. </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38</a:t>
            </a:fld>
            <a:endParaRPr lang="en-US" dirty="0"/>
          </a:p>
        </p:txBody>
      </p:sp>
    </p:spTree>
    <p:extLst>
      <p:ext uri="{BB962C8B-B14F-4D97-AF65-F5344CB8AC3E}">
        <p14:creationId xmlns:p14="http://schemas.microsoft.com/office/powerpoint/2010/main" val="46937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4</a:t>
            </a:fld>
            <a:endParaRPr lang="en-US" dirty="0"/>
          </a:p>
        </p:txBody>
      </p:sp>
    </p:spTree>
    <p:extLst>
      <p:ext uri="{BB962C8B-B14F-4D97-AF65-F5344CB8AC3E}">
        <p14:creationId xmlns:p14="http://schemas.microsoft.com/office/powerpoint/2010/main" val="4756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safety and education and how those are safe environments not police and access and support not county schools</a:t>
            </a:r>
          </a:p>
        </p:txBody>
      </p:sp>
      <p:sp>
        <p:nvSpPr>
          <p:cNvPr id="4" name="Slide Number Placeholder 3"/>
          <p:cNvSpPr>
            <a:spLocks noGrp="1"/>
          </p:cNvSpPr>
          <p:nvPr>
            <p:ph type="sldNum" sz="quarter" idx="10"/>
          </p:nvPr>
        </p:nvSpPr>
        <p:spPr/>
        <p:txBody>
          <a:bodyPr/>
          <a:lstStyle/>
          <a:p>
            <a:fld id="{35F13862-5D73-4956-97A9-E1065CC20AB8}" type="slidenum">
              <a:rPr lang="en-US" smtClean="0"/>
              <a:t>5</a:t>
            </a:fld>
            <a:endParaRPr lang="en-US" dirty="0"/>
          </a:p>
        </p:txBody>
      </p:sp>
    </p:spTree>
    <p:extLst>
      <p:ext uri="{BB962C8B-B14F-4D97-AF65-F5344CB8AC3E}">
        <p14:creationId xmlns:p14="http://schemas.microsoft.com/office/powerpoint/2010/main" val="180572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6</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7</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8</a:t>
            </a:fld>
            <a:endParaRPr lang="en-US" dirty="0"/>
          </a:p>
        </p:txBody>
      </p:sp>
    </p:spTree>
    <p:extLst>
      <p:ext uri="{BB962C8B-B14F-4D97-AF65-F5344CB8AC3E}">
        <p14:creationId xmlns:p14="http://schemas.microsoft.com/office/powerpoint/2010/main" val="421180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a:t>
            </a:r>
            <a:r>
              <a:rPr lang="en-US" baseline="0" dirty="0"/>
              <a:t> equity and opportunity</a:t>
            </a:r>
            <a:endParaRPr lang="en-US" dirty="0"/>
          </a:p>
        </p:txBody>
      </p:sp>
      <p:sp>
        <p:nvSpPr>
          <p:cNvPr id="4" name="Slide Number Placeholder 3"/>
          <p:cNvSpPr>
            <a:spLocks noGrp="1"/>
          </p:cNvSpPr>
          <p:nvPr>
            <p:ph type="sldNum" sz="quarter" idx="10"/>
          </p:nvPr>
        </p:nvSpPr>
        <p:spPr/>
        <p:txBody>
          <a:bodyPr/>
          <a:lstStyle/>
          <a:p>
            <a:fld id="{35F13862-5D73-4956-97A9-E1065CC20AB8}" type="slidenum">
              <a:rPr lang="en-US" smtClean="0"/>
              <a:t>9</a:t>
            </a:fld>
            <a:endParaRPr lang="en-US" dirty="0"/>
          </a:p>
        </p:txBody>
      </p:sp>
    </p:spTree>
    <p:extLst>
      <p:ext uri="{BB962C8B-B14F-4D97-AF65-F5344CB8AC3E}">
        <p14:creationId xmlns:p14="http://schemas.microsoft.com/office/powerpoint/2010/main" val="421180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191204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341874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414003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188038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303980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174301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3362866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1238062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2533342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39010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118275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2091711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300290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90363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D6B70-BED3-A040-9492-CBB262BC866C}"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324583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8901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382260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400305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22090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51893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2813014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333857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2887114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3344782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342553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239722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93CC2-B060-654B-94A7-45030CCF698E}"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205375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404103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351381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52223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7577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319538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A11D91-E788-DE4F-9138-82630CA4D8E2}" type="datetimeFigureOut">
              <a:rPr lang="en-US" smtClean="0"/>
              <a:pPr/>
              <a:t>7/11/2017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DA4827-A7BE-DE47-80F3-801986E06BEE}" type="slidenum">
              <a:rPr lang="en-US" smtClean="0"/>
              <a:pPr/>
              <a:t>‹#›</a:t>
            </a:fld>
            <a:endParaRPr lang="en-US" dirty="0"/>
          </a:p>
        </p:txBody>
      </p:sp>
    </p:spTree>
    <p:extLst>
      <p:ext uri="{BB962C8B-B14F-4D97-AF65-F5344CB8AC3E}">
        <p14:creationId xmlns:p14="http://schemas.microsoft.com/office/powerpoint/2010/main" val="385565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285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D6B70-BED3-A040-9492-CBB262BC866C}" type="datetimeFigureOut">
              <a:rPr lang="en-US" smtClean="0"/>
              <a:pPr/>
              <a:t>7/11/2017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A1807-F4F1-9F4D-8ADA-E7A3FAD20DCB}" type="slidenum">
              <a:rPr lang="en-US" smtClean="0"/>
              <a:pPr/>
              <a:t>‹#›</a:t>
            </a:fld>
            <a:endParaRPr lang="en-US" dirty="0"/>
          </a:p>
        </p:txBody>
      </p:sp>
    </p:spTree>
    <p:extLst>
      <p:ext uri="{BB962C8B-B14F-4D97-AF65-F5344CB8AC3E}">
        <p14:creationId xmlns:p14="http://schemas.microsoft.com/office/powerpoint/2010/main" val="224891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93CC2-B060-654B-94A7-45030CCF698E}" type="datetimeFigureOut">
              <a:rPr lang="en-US" smtClean="0"/>
              <a:pPr/>
              <a:t>7/11/2017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167C4-0F0B-8743-94B1-B12A547EA37E}" type="slidenum">
              <a:rPr lang="en-US" smtClean="0"/>
              <a:pPr/>
              <a:t>‹#›</a:t>
            </a:fld>
            <a:endParaRPr lang="en-US" dirty="0"/>
          </a:p>
        </p:txBody>
      </p:sp>
    </p:spTree>
    <p:extLst>
      <p:ext uri="{BB962C8B-B14F-4D97-AF65-F5344CB8AC3E}">
        <p14:creationId xmlns:p14="http://schemas.microsoft.com/office/powerpoint/2010/main" val="417812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1.e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png"/><Relationship Id="rId7" Type="http://schemas.openxmlformats.org/officeDocument/2006/relationships/hyperlink" Target="https://twitter.com/Memphis3point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facebook.com/Memphis3point0/" TargetMode="External"/><Relationship Id="rId5" Type="http://schemas.openxmlformats.org/officeDocument/2006/relationships/hyperlink" Target="http://memphis3point0.com/"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9255" y="4285343"/>
            <a:ext cx="6626268" cy="2572657"/>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6349"/>
            <a:ext cx="9152466" cy="2143494"/>
          </a:xfrm>
          <a:prstGeom prst="rect">
            <a:avLst/>
          </a:prstGeom>
        </p:spPr>
      </p:pic>
      <p:pic>
        <p:nvPicPr>
          <p:cNvPr id="2" name="Picture 2" descr="C:\Users\john.zeanah\Dropbox\Comprehensive Planning\Photos\Photo Dec 10, 2 51 57 PM.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6186108" y="3891643"/>
            <a:ext cx="318951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zeanah\Dropbox\Parks &amp; Greenways Photos\2014, to June\425188_270491813031359_1220103356_n.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60144" y="2294607"/>
            <a:ext cx="2743200" cy="1990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zeanah\Dropbox\Parks &amp; Greenways Photos\2013\P101131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 y="2294607"/>
            <a:ext cx="4078513" cy="2665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68877" y="2294607"/>
            <a:ext cx="2883588" cy="199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 y="4959682"/>
            <a:ext cx="4078513" cy="1898318"/>
          </a:xfrm>
          <a:prstGeom prst="rect">
            <a:avLst/>
          </a:prstGeom>
        </p:spPr>
      </p:pic>
      <p:sp>
        <p:nvSpPr>
          <p:cNvPr id="3" name="Rectangle 2"/>
          <p:cNvSpPr/>
          <p:nvPr/>
        </p:nvSpPr>
        <p:spPr>
          <a:xfrm>
            <a:off x="-1" y="2294607"/>
            <a:ext cx="9144001" cy="4563393"/>
          </a:xfrm>
          <a:prstGeom prst="rect">
            <a:avLst/>
          </a:prstGeom>
          <a:solidFill>
            <a:srgbClr val="313A95">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52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4400" u="sng" dirty="0">
                <a:solidFill>
                  <a:srgbClr val="313A95"/>
                </a:solidFill>
                <a:latin typeface="Impact" panose="020B0806030902050204" pitchFamily="34" charset="0"/>
                <a:ea typeface="Avenir"/>
                <a:cs typeface="Avenir"/>
                <a:sym typeface="Avenir"/>
              </a:rPr>
              <a:t>But first…</a:t>
            </a:r>
          </a:p>
          <a:p>
            <a:pPr>
              <a:lnSpc>
                <a:spcPct val="104999"/>
              </a:lnSpc>
              <a:buClr>
                <a:srgbClr val="002897"/>
              </a:buClr>
              <a:buSzPct val="70000"/>
            </a:pPr>
            <a:r>
              <a:rPr lang="en-US" sz="4400" dirty="0">
                <a:solidFill>
                  <a:srgbClr val="313A95"/>
                </a:solidFill>
                <a:latin typeface="Impact" panose="020B0806030902050204" pitchFamily="34" charset="0"/>
                <a:ea typeface="Avenir"/>
                <a:cs typeface="Avenir"/>
                <a:sym typeface="Avenir"/>
              </a:rPr>
              <a:t>What is the state of the City of Memphis across these issues?</a:t>
            </a:r>
          </a:p>
        </p:txBody>
      </p:sp>
    </p:spTree>
    <p:extLst>
      <p:ext uri="{BB962C8B-B14F-4D97-AF65-F5344CB8AC3E}">
        <p14:creationId xmlns:p14="http://schemas.microsoft.com/office/powerpoint/2010/main" val="379828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6" y="-6350"/>
            <a:ext cx="9148237" cy="6864350"/>
          </a:xfrm>
          <a:prstGeom prst="rect">
            <a:avLst/>
          </a:prstGeom>
        </p:spPr>
      </p:pic>
      <p:sp>
        <p:nvSpPr>
          <p:cNvPr id="3" name="Shape 269"/>
          <p:cNvSpPr/>
          <p:nvPr/>
        </p:nvSpPr>
        <p:spPr>
          <a:xfrm>
            <a:off x="475919" y="822781"/>
            <a:ext cx="8187924" cy="684005"/>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How do we answer that?</a:t>
            </a:r>
            <a:endParaRPr lang="en-US" b="1" dirty="0">
              <a:solidFill>
                <a:srgbClr val="313A95"/>
              </a:solidFill>
              <a:latin typeface="Avenir LT Std 45 Book" pitchFamily="34" charset="0"/>
              <a:ea typeface="Avenir"/>
              <a:cs typeface="Avenir"/>
              <a:sym typeface="Avenir"/>
            </a:endParaRPr>
          </a:p>
        </p:txBody>
      </p:sp>
      <p:sp>
        <p:nvSpPr>
          <p:cNvPr id="8" name="TextBox 7"/>
          <p:cNvSpPr txBox="1"/>
          <p:nvPr/>
        </p:nvSpPr>
        <p:spPr>
          <a:xfrm>
            <a:off x="767134" y="1413376"/>
            <a:ext cx="3094075" cy="338554"/>
          </a:xfrm>
          <a:prstGeom prst="rect">
            <a:avLst/>
          </a:prstGeom>
          <a:noFill/>
        </p:spPr>
        <p:txBody>
          <a:bodyPr wrap="square" rtlCol="0">
            <a:spAutoFit/>
          </a:bodyPr>
          <a:lstStyle/>
          <a:p>
            <a:pPr algn="ctr"/>
            <a:r>
              <a:rPr lang="en-US" sz="1600" b="1" i="1" dirty="0">
                <a:latin typeface="Avenir LT Std 45 Book"/>
              </a:rPr>
              <a:t>Public Input</a:t>
            </a:r>
          </a:p>
        </p:txBody>
      </p:sp>
      <p:pic>
        <p:nvPicPr>
          <p:cNvPr id="7" name="Picture 6"/>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865967" y="1750776"/>
            <a:ext cx="2896413" cy="203521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256385" y="1392633"/>
            <a:ext cx="3094075" cy="307777"/>
          </a:xfrm>
          <a:prstGeom prst="rect">
            <a:avLst/>
          </a:prstGeom>
          <a:noFill/>
        </p:spPr>
        <p:txBody>
          <a:bodyPr wrap="square" rtlCol="0">
            <a:spAutoFit/>
          </a:bodyPr>
          <a:lstStyle/>
          <a:p>
            <a:pPr algn="ctr"/>
            <a:r>
              <a:rPr lang="en-US" sz="1400" b="1" i="1" dirty="0">
                <a:latin typeface="Avenir LT Std 45 Book"/>
              </a:rPr>
              <a:t>Working Groups</a:t>
            </a:r>
          </a:p>
        </p:txBody>
      </p:sp>
      <p:sp>
        <p:nvSpPr>
          <p:cNvPr id="14" name="TextBox 13"/>
          <p:cNvSpPr txBox="1"/>
          <p:nvPr/>
        </p:nvSpPr>
        <p:spPr>
          <a:xfrm>
            <a:off x="845085" y="4071709"/>
            <a:ext cx="3094075" cy="307777"/>
          </a:xfrm>
          <a:prstGeom prst="rect">
            <a:avLst/>
          </a:prstGeom>
          <a:noFill/>
        </p:spPr>
        <p:txBody>
          <a:bodyPr wrap="square" rtlCol="0">
            <a:spAutoFit/>
          </a:bodyPr>
          <a:lstStyle/>
          <a:p>
            <a:pPr algn="ctr"/>
            <a:r>
              <a:rPr lang="en-US" sz="1400" b="1" i="1" dirty="0">
                <a:latin typeface="Avenir LT Std 45 Book"/>
              </a:rPr>
              <a:t>Data and Research</a:t>
            </a:r>
          </a:p>
        </p:txBody>
      </p:sp>
      <p:sp>
        <p:nvSpPr>
          <p:cNvPr id="16" name="TextBox 15"/>
          <p:cNvSpPr txBox="1"/>
          <p:nvPr/>
        </p:nvSpPr>
        <p:spPr>
          <a:xfrm>
            <a:off x="5348112" y="4010039"/>
            <a:ext cx="3094075" cy="307777"/>
          </a:xfrm>
          <a:prstGeom prst="rect">
            <a:avLst/>
          </a:prstGeom>
          <a:noFill/>
        </p:spPr>
        <p:txBody>
          <a:bodyPr wrap="square" rtlCol="0">
            <a:spAutoFit/>
          </a:bodyPr>
          <a:lstStyle/>
          <a:p>
            <a:pPr algn="ctr"/>
            <a:r>
              <a:rPr lang="en-US" sz="1400" b="1" i="1" dirty="0">
                <a:latin typeface="Avenir LT Std 45 Book"/>
              </a:rPr>
              <a:t>Consultants</a:t>
            </a:r>
          </a:p>
        </p:txBody>
      </p:sp>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9837" y="4310107"/>
            <a:ext cx="2910623" cy="203521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61889" y="1700410"/>
            <a:ext cx="2886680" cy="2039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5967" y="4379486"/>
            <a:ext cx="2896413" cy="2039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887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482270" y="1021009"/>
            <a:ext cx="8187924" cy="576298"/>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400" dirty="0">
                <a:solidFill>
                  <a:srgbClr val="000099"/>
                </a:solidFill>
                <a:latin typeface="Impact" panose="020B0806030902050204" pitchFamily="34" charset="0"/>
                <a:ea typeface="Avenir"/>
                <a:cs typeface="Avenir"/>
                <a:sym typeface="Avenir"/>
              </a:rPr>
              <a:t>Population growth stalled in 1970s and maintained only through annexation</a:t>
            </a:r>
            <a:br>
              <a:rPr lang="en-US" sz="2000" b="1" dirty="0">
                <a:latin typeface="Avenir LT Std 45 Book" pitchFamily="34" charset="0"/>
                <a:ea typeface="Avenir"/>
                <a:cs typeface="Avenir"/>
                <a:sym typeface="Avenir"/>
              </a:rPr>
            </a:br>
            <a:r>
              <a:rPr lang="en-US" sz="2000" i="1" dirty="0">
                <a:latin typeface="Avenir LT Std 45 Book" pitchFamily="34" charset="0"/>
                <a:ea typeface="Avenir"/>
                <a:cs typeface="Avenir"/>
                <a:sym typeface="Avenir"/>
              </a:rPr>
              <a:t>Since 1970, the population of the City of Memphis has grown by </a:t>
            </a:r>
            <a:r>
              <a:rPr lang="en-US" sz="2000" b="1" i="1" dirty="0">
                <a:solidFill>
                  <a:srgbClr val="313A95"/>
                </a:solidFill>
                <a:latin typeface="Avenir LT Std 45 Book" pitchFamily="34" charset="0"/>
                <a:ea typeface="Avenir"/>
                <a:cs typeface="Avenir"/>
                <a:sym typeface="Avenir"/>
              </a:rPr>
              <a:t>4%</a:t>
            </a:r>
            <a:r>
              <a:rPr lang="en-US" sz="2000" i="1" dirty="0">
                <a:latin typeface="Avenir LT Std 45 Book" pitchFamily="34" charset="0"/>
                <a:ea typeface="Avenir"/>
                <a:cs typeface="Avenir"/>
                <a:sym typeface="Avenir"/>
              </a:rPr>
              <a:t> while the land area has grown by </a:t>
            </a:r>
            <a:r>
              <a:rPr lang="en-US" sz="2000" b="1" i="1" dirty="0">
                <a:solidFill>
                  <a:srgbClr val="313A95"/>
                </a:solidFill>
                <a:latin typeface="Avenir LT Std 45 Book" pitchFamily="34" charset="0"/>
                <a:ea typeface="Avenir"/>
                <a:cs typeface="Avenir"/>
                <a:sym typeface="Avenir"/>
              </a:rPr>
              <a:t>55%</a:t>
            </a: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5" name="Picture 4" descr="6C1_Annexation_10yr_Map_v1.pdf"/>
          <p:cNvPicPr>
            <a:picLocks noChangeAspect="1"/>
          </p:cNvPicPr>
          <p:nvPr/>
        </p:nvPicPr>
        <p:blipFill rotWithShape="1">
          <a:blip r:embed="rId5" cstate="email">
            <a:extLst>
              <a:ext uri="{28A0092B-C50C-407E-A947-70E740481C1C}">
                <a14:useLocalDpi xmlns:a14="http://schemas.microsoft.com/office/drawing/2010/main"/>
              </a:ext>
            </a:extLst>
          </a:blip>
          <a:srcRect l="42502"/>
          <a:stretch/>
        </p:blipFill>
        <p:spPr>
          <a:xfrm>
            <a:off x="5453311" y="2261105"/>
            <a:ext cx="3462420" cy="3896436"/>
          </a:xfrm>
          <a:prstGeom prst="rect">
            <a:avLst/>
          </a:prstGeom>
        </p:spPr>
      </p:pic>
      <p:sp>
        <p:nvSpPr>
          <p:cNvPr id="6" name="TextBox 5"/>
          <p:cNvSpPr txBox="1"/>
          <p:nvPr/>
        </p:nvSpPr>
        <p:spPr>
          <a:xfrm>
            <a:off x="206829" y="5695876"/>
            <a:ext cx="1681347" cy="923330"/>
          </a:xfrm>
          <a:prstGeom prst="rect">
            <a:avLst/>
          </a:prstGeom>
          <a:noFill/>
        </p:spPr>
        <p:txBody>
          <a:bodyPr wrap="square" rtlCol="0">
            <a:spAutoFit/>
          </a:bodyPr>
          <a:lstStyle/>
          <a:p>
            <a:pPr algn="ctr"/>
            <a:r>
              <a:rPr lang="en-US" b="1" dirty="0">
                <a:latin typeface="Avenir LT Std 45 Book"/>
              </a:rPr>
              <a:t>1910</a:t>
            </a:r>
          </a:p>
          <a:p>
            <a:pPr algn="ctr"/>
            <a:r>
              <a:rPr lang="en-US" b="1" dirty="0">
                <a:latin typeface="Avenir LT Std 45 Book"/>
              </a:rPr>
              <a:t>Population:</a:t>
            </a:r>
          </a:p>
          <a:p>
            <a:pPr algn="ctr"/>
            <a:r>
              <a:rPr lang="en-US" b="1" dirty="0">
                <a:latin typeface="Avenir LT Std 45 Book"/>
              </a:rPr>
              <a:t>131,105</a:t>
            </a:r>
          </a:p>
        </p:txBody>
      </p:sp>
      <p:sp>
        <p:nvSpPr>
          <p:cNvPr id="10" name="Rectangle 9"/>
          <p:cNvSpPr/>
          <p:nvPr/>
        </p:nvSpPr>
        <p:spPr>
          <a:xfrm>
            <a:off x="845389" y="2711573"/>
            <a:ext cx="2774110" cy="3088646"/>
          </a:xfrm>
          <a:prstGeom prst="rect">
            <a:avLst/>
          </a:prstGeom>
          <a:solidFill>
            <a:srgbClr val="FFC000">
              <a:alpha val="7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19499" y="2711574"/>
            <a:ext cx="1380012" cy="3088646"/>
          </a:xfrm>
          <a:prstGeom prst="rect">
            <a:avLst/>
          </a:prstGeom>
          <a:solidFill>
            <a:srgbClr val="00206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2423640703"/>
              </p:ext>
            </p:extLst>
          </p:nvPr>
        </p:nvGraphicFramePr>
        <p:xfrm>
          <a:off x="798183" y="2977521"/>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2956182" y="3517587"/>
            <a:ext cx="1620049" cy="923330"/>
          </a:xfrm>
          <a:prstGeom prst="rect">
            <a:avLst/>
          </a:prstGeom>
          <a:noFill/>
        </p:spPr>
        <p:txBody>
          <a:bodyPr wrap="square" rtlCol="0">
            <a:spAutoFit/>
          </a:bodyPr>
          <a:lstStyle/>
          <a:p>
            <a:pPr algn="ctr"/>
            <a:r>
              <a:rPr lang="en-US" b="1" dirty="0">
                <a:latin typeface="Avenir LT Std 45 Book"/>
              </a:rPr>
              <a:t>1970</a:t>
            </a:r>
          </a:p>
          <a:p>
            <a:pPr algn="ctr"/>
            <a:r>
              <a:rPr lang="en-US" b="1" dirty="0">
                <a:latin typeface="Avenir LT Std 45 Book"/>
              </a:rPr>
              <a:t>Population:</a:t>
            </a:r>
          </a:p>
          <a:p>
            <a:pPr algn="ctr"/>
            <a:r>
              <a:rPr lang="en-US" b="1" dirty="0">
                <a:latin typeface="Avenir LT Std 45 Book"/>
              </a:rPr>
              <a:t>623,530</a:t>
            </a:r>
          </a:p>
        </p:txBody>
      </p:sp>
      <p:sp>
        <p:nvSpPr>
          <p:cNvPr id="8" name="TextBox 7"/>
          <p:cNvSpPr txBox="1"/>
          <p:nvPr/>
        </p:nvSpPr>
        <p:spPr>
          <a:xfrm>
            <a:off x="4245538" y="2408535"/>
            <a:ext cx="1507947" cy="923330"/>
          </a:xfrm>
          <a:prstGeom prst="rect">
            <a:avLst/>
          </a:prstGeom>
          <a:noFill/>
        </p:spPr>
        <p:txBody>
          <a:bodyPr wrap="square" rtlCol="0">
            <a:spAutoFit/>
          </a:bodyPr>
          <a:lstStyle/>
          <a:p>
            <a:pPr algn="ctr"/>
            <a:r>
              <a:rPr lang="en-US" b="1" dirty="0">
                <a:latin typeface="Avenir LT Std 45 Book"/>
              </a:rPr>
              <a:t>2010</a:t>
            </a:r>
          </a:p>
          <a:p>
            <a:pPr algn="ctr"/>
            <a:r>
              <a:rPr lang="en-US" b="1" dirty="0">
                <a:latin typeface="Avenir LT Std 45 Book"/>
              </a:rPr>
              <a:t>Population:</a:t>
            </a:r>
          </a:p>
          <a:p>
            <a:pPr algn="ctr"/>
            <a:r>
              <a:rPr lang="en-US" b="1" dirty="0">
                <a:latin typeface="Avenir LT Std 45 Book"/>
              </a:rPr>
              <a:t>646,889</a:t>
            </a:r>
          </a:p>
        </p:txBody>
      </p:sp>
    </p:spTree>
    <p:extLst>
      <p:ext uri="{BB962C8B-B14F-4D97-AF65-F5344CB8AC3E}">
        <p14:creationId xmlns:p14="http://schemas.microsoft.com/office/powerpoint/2010/main" val="193915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13907"/>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But this is not out of step with our city’s history of growth</a:t>
            </a:r>
            <a:br>
              <a:rPr lang="en-US" sz="2600" b="1" dirty="0">
                <a:latin typeface="Avenir LT Std 45 Book" pitchFamily="34" charset="0"/>
                <a:ea typeface="Avenir"/>
                <a:cs typeface="Avenir"/>
                <a:sym typeface="Avenir"/>
              </a:rPr>
            </a:br>
            <a:r>
              <a:rPr lang="en-US" i="1" dirty="0">
                <a:latin typeface="Avenir LT Std 45 Book" pitchFamily="34" charset="0"/>
                <a:ea typeface="Avenir"/>
                <a:cs typeface="Avenir"/>
                <a:sym typeface="Avenir"/>
              </a:rPr>
              <a:t>State and local policy will make it difficult to continue this pattern of growth by annexations</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sp>
        <p:nvSpPr>
          <p:cNvPr id="8" name="TextBox 7"/>
          <p:cNvSpPr txBox="1"/>
          <p:nvPr/>
        </p:nvSpPr>
        <p:spPr>
          <a:xfrm>
            <a:off x="6942170" y="5308169"/>
            <a:ext cx="1403605" cy="400110"/>
          </a:xfrm>
          <a:prstGeom prst="rect">
            <a:avLst/>
          </a:prstGeom>
          <a:noFill/>
        </p:spPr>
        <p:txBody>
          <a:bodyPr wrap="square" rtlCol="0">
            <a:spAutoFit/>
          </a:bodyPr>
          <a:lstStyle/>
          <a:p>
            <a:pPr algn="ctr"/>
            <a:r>
              <a:rPr lang="en-US" sz="1000" b="1" dirty="0">
                <a:latin typeface="Avenir LT Std 45 Book"/>
              </a:rPr>
              <a:t>Memphis 2000 Growth Map (1981)</a:t>
            </a:r>
          </a:p>
        </p:txBody>
      </p: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3946" y="2796078"/>
            <a:ext cx="3000054" cy="2298744"/>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3282" y="2796078"/>
            <a:ext cx="2939276" cy="2298744"/>
          </a:xfrm>
          <a:prstGeom prst="rect">
            <a:avLst/>
          </a:prstGeom>
          <a:ln>
            <a:solidFill>
              <a:schemeClr val="accent1"/>
            </a:solidFill>
          </a:ln>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2796077"/>
            <a:ext cx="3000054" cy="2298745"/>
          </a:xfrm>
          <a:prstGeom prst="rect">
            <a:avLst/>
          </a:prstGeom>
          <a:ln>
            <a:solidFill>
              <a:schemeClr val="accent1"/>
            </a:solidFill>
          </a:ln>
        </p:spPr>
      </p:pic>
      <p:sp>
        <p:nvSpPr>
          <p:cNvPr id="12" name="TextBox 11"/>
          <p:cNvSpPr txBox="1"/>
          <p:nvPr/>
        </p:nvSpPr>
        <p:spPr>
          <a:xfrm>
            <a:off x="3861117" y="5308169"/>
            <a:ext cx="1403605" cy="553998"/>
          </a:xfrm>
          <a:prstGeom prst="rect">
            <a:avLst/>
          </a:prstGeom>
          <a:noFill/>
        </p:spPr>
        <p:txBody>
          <a:bodyPr wrap="square" rtlCol="0">
            <a:spAutoFit/>
          </a:bodyPr>
          <a:lstStyle/>
          <a:p>
            <a:pPr algn="ctr"/>
            <a:r>
              <a:rPr lang="en-US" sz="1000" b="1" dirty="0">
                <a:latin typeface="Avenir LT Std 45 Book"/>
              </a:rPr>
              <a:t>Memphis Future Urban Areas Growth Map (1961)</a:t>
            </a:r>
          </a:p>
        </p:txBody>
      </p:sp>
      <p:sp>
        <p:nvSpPr>
          <p:cNvPr id="13" name="TextBox 12"/>
          <p:cNvSpPr txBox="1"/>
          <p:nvPr/>
        </p:nvSpPr>
        <p:spPr>
          <a:xfrm>
            <a:off x="798224" y="5311339"/>
            <a:ext cx="1403605" cy="553998"/>
          </a:xfrm>
          <a:prstGeom prst="rect">
            <a:avLst/>
          </a:prstGeom>
          <a:noFill/>
        </p:spPr>
        <p:txBody>
          <a:bodyPr wrap="square" rtlCol="0">
            <a:spAutoFit/>
          </a:bodyPr>
          <a:lstStyle/>
          <a:p>
            <a:pPr algn="ctr"/>
            <a:r>
              <a:rPr lang="en-US" sz="1000" b="1" dirty="0">
                <a:latin typeface="Avenir LT Std 45 Book"/>
              </a:rPr>
              <a:t>Memphis Annexations through 1967</a:t>
            </a:r>
          </a:p>
        </p:txBody>
      </p:sp>
    </p:spTree>
    <p:extLst>
      <p:ext uri="{BB962C8B-B14F-4D97-AF65-F5344CB8AC3E}">
        <p14:creationId xmlns:p14="http://schemas.microsoft.com/office/powerpoint/2010/main" val="45652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288419" y="920487"/>
            <a:ext cx="8187924" cy="759528"/>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800" dirty="0">
                <a:solidFill>
                  <a:srgbClr val="000099"/>
                </a:solidFill>
                <a:latin typeface="Impact" panose="020B0806030902050204" pitchFamily="34" charset="0"/>
                <a:ea typeface="Avenir"/>
                <a:cs typeface="Avenir"/>
                <a:sym typeface="Avenir"/>
              </a:rPr>
              <a:t>For much of the city, population density is low</a:t>
            </a:r>
            <a:br>
              <a:rPr lang="en-US" sz="2800" b="1" dirty="0">
                <a:latin typeface="Avenir LT Std 45 Book" pitchFamily="34" charset="0"/>
                <a:ea typeface="Avenir"/>
                <a:cs typeface="Avenir"/>
                <a:sym typeface="Avenir"/>
              </a:rPr>
            </a:br>
            <a:r>
              <a:rPr lang="en-US" i="1" dirty="0">
                <a:latin typeface="Avenir LT Std 45 Book" pitchFamily="34" charset="0"/>
                <a:ea typeface="Avenir"/>
                <a:cs typeface="Avenir"/>
                <a:sym typeface="Avenir"/>
              </a:rPr>
              <a:t>Density is greatest primarily along key east-west corridors</a:t>
            </a:r>
            <a:endParaRPr lang="en-US" b="1" i="1" dirty="0">
              <a:solidFill>
                <a:srgbClr val="313A95"/>
              </a:solidFill>
              <a:latin typeface="Avenir LT Std 45 Book" pitchFamily="34" charset="0"/>
              <a:ea typeface="Avenir"/>
              <a:cs typeface="Avenir"/>
              <a:sym typeface="Avenir"/>
            </a:endParaRPr>
          </a:p>
          <a:p>
            <a:pPr>
              <a:lnSpc>
                <a:spcPct val="104999"/>
              </a:lnSpc>
              <a:buClr>
                <a:srgbClr val="002897"/>
              </a:buClr>
              <a:buSzPct val="70000"/>
            </a:pPr>
            <a:br>
              <a:rPr lang="en-US" b="1" dirty="0">
                <a:latin typeface="Avenir LT Std 45 Book" pitchFamily="34" charset="0"/>
                <a:ea typeface="Avenir"/>
                <a:cs typeface="Avenir"/>
                <a:sym typeface="Avenir"/>
              </a:rPr>
            </a:br>
            <a:endParaRPr lang="en-US" sz="1200" b="1" dirty="0">
              <a:solidFill>
                <a:srgbClr val="313A95"/>
              </a:solidFill>
              <a:latin typeface="Avenir LT Std 45 Book" pitchFamily="34" charset="0"/>
              <a:ea typeface="Avenir"/>
              <a:cs typeface="Avenir"/>
              <a:sym typeface="Avenir"/>
            </a:endParaRPr>
          </a:p>
        </p:txBody>
      </p:sp>
      <p:pic>
        <p:nvPicPr>
          <p:cNvPr id="2050" name="Picture 2" descr="S:\O_P_D\Land_Use\COMPREHENSIVE PLAN 2016\Maps and Posters\Assigned Maps\3_Completed maps in template for review\Population Density_11x17_J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2535" y="1793581"/>
            <a:ext cx="7221342" cy="467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13907"/>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A significant amount of land is single family housing</a:t>
            </a:r>
            <a:br>
              <a:rPr lang="en-US" sz="2600" b="1" dirty="0">
                <a:latin typeface="Avenir LT Std 45 Book" pitchFamily="34" charset="0"/>
                <a:ea typeface="Avenir"/>
                <a:cs typeface="Avenir"/>
                <a:sym typeface="Avenir"/>
              </a:rPr>
            </a:br>
            <a:r>
              <a:rPr lang="en-US" i="1" dirty="0">
                <a:latin typeface="Avenir LT Std 45 Book" pitchFamily="34" charset="0"/>
                <a:ea typeface="Avenir"/>
                <a:cs typeface="Avenir"/>
                <a:sym typeface="Avenir"/>
              </a:rPr>
              <a:t>Approximately 60% of housing units city-wide are single family detached</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400176" y="1937751"/>
            <a:ext cx="7115692" cy="460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5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130629" y="968409"/>
            <a:ext cx="8606971" cy="2118416"/>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As we have grown outward, high vacancy rates have resulted:</a:t>
            </a:r>
          </a:p>
          <a:p>
            <a:pPr>
              <a:lnSpc>
                <a:spcPct val="104999"/>
              </a:lnSpc>
              <a:buClr>
                <a:srgbClr val="002897"/>
              </a:buClr>
              <a:buSzPct val="70000"/>
            </a:pPr>
            <a:r>
              <a:rPr lang="en-US" i="1" dirty="0">
                <a:latin typeface="Avenir LT Std 45 Book" pitchFamily="34" charset="0"/>
                <a:ea typeface="Avenir"/>
                <a:cs typeface="Avenir"/>
                <a:sym typeface="Avenir"/>
              </a:rPr>
              <a:t>The greatest concentrations of vacancy are in North and South Memphis</a:t>
            </a:r>
            <a:br>
              <a:rPr lang="en-US" b="1" dirty="0">
                <a:latin typeface="Avenir LT Std 45 Book" pitchFamily="34" charset="0"/>
                <a:ea typeface="Avenir"/>
                <a:cs typeface="Avenir"/>
                <a:sym typeface="Avenir"/>
              </a:rPr>
            </a:br>
            <a:endParaRPr lang="en-US" sz="1200" b="1" dirty="0">
              <a:solidFill>
                <a:srgbClr val="313A95"/>
              </a:solidFill>
              <a:latin typeface="Avenir LT Std 45 Book" pitchFamily="34" charset="0"/>
              <a:ea typeface="Avenir"/>
              <a:cs typeface="Avenir"/>
              <a:sym typeface="Avenir"/>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85009" y="1797346"/>
            <a:ext cx="6947268" cy="4495291"/>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5747658" y="3277591"/>
            <a:ext cx="3393704" cy="3015048"/>
          </a:xfrm>
          <a:prstGeom prst="triangle">
            <a:avLst/>
          </a:prstGeom>
          <a:gradFill>
            <a:gsLst>
              <a:gs pos="0">
                <a:schemeClr val="accent1">
                  <a:tint val="100000"/>
                  <a:shade val="100000"/>
                  <a:satMod val="130000"/>
                </a:schemeClr>
              </a:gs>
              <a:gs pos="100000">
                <a:schemeClr val="accent1">
                  <a:tint val="50000"/>
                  <a:shade val="100000"/>
                  <a:satMod val="350000"/>
                </a:schemeClr>
              </a:gs>
            </a:gsLst>
          </a:gradFill>
          <a:effectLst>
            <a:glow rad="228600">
              <a:srgbClr val="313A95">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313A95"/>
                </a:solidFill>
              </a:rPr>
              <a:t>People said:</a:t>
            </a:r>
          </a:p>
          <a:p>
            <a:pPr algn="ctr"/>
            <a:r>
              <a:rPr lang="en-US" sz="2000" b="1" dirty="0">
                <a:solidFill>
                  <a:srgbClr val="313A95"/>
                </a:solidFill>
              </a:rPr>
              <a:t>“We need BLIGHT MITIGATION”</a:t>
            </a:r>
          </a:p>
        </p:txBody>
      </p:sp>
    </p:spTree>
    <p:extLst>
      <p:ext uri="{BB962C8B-B14F-4D97-AF65-F5344CB8AC3E}">
        <p14:creationId xmlns:p14="http://schemas.microsoft.com/office/powerpoint/2010/main" val="117168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213973" y="90811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Where’s our market potential? </a:t>
            </a:r>
            <a:endParaRPr lang="en-US" b="1" dirty="0">
              <a:solidFill>
                <a:srgbClr val="313A95"/>
              </a:solidFill>
              <a:latin typeface="Avenir LT Std 45 Book" pitchFamily="34" charset="0"/>
              <a:ea typeface="Avenir"/>
              <a:cs typeface="Avenir"/>
              <a:sym typeface="Avenir"/>
            </a:endParaRPr>
          </a:p>
        </p:txBody>
      </p:sp>
      <p:pic>
        <p:nvPicPr>
          <p:cNvPr id="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44211" y="1412818"/>
            <a:ext cx="8157686" cy="47760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46253" y="1412817"/>
            <a:ext cx="866117" cy="10094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49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264646" y="1187273"/>
            <a:ext cx="8656069" cy="1029054"/>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Continuing in this direction favors areas of greater means</a:t>
            </a:r>
            <a:br>
              <a:rPr lang="en-US" sz="2600" b="1" dirty="0">
                <a:latin typeface="Avenir LT Std 45 Book" pitchFamily="34" charset="0"/>
                <a:ea typeface="Avenir"/>
                <a:cs typeface="Avenir"/>
                <a:sym typeface="Avenir"/>
              </a:rPr>
            </a:br>
            <a:r>
              <a:rPr lang="en-US" i="1" dirty="0">
                <a:latin typeface="Avenir LT Std 45 Book" pitchFamily="34" charset="0"/>
                <a:ea typeface="Avenir"/>
                <a:cs typeface="Avenir"/>
                <a:sym typeface="Avenir"/>
              </a:rPr>
              <a:t>Approximately 28% of Memphis residents live below the poverty line</a:t>
            </a:r>
            <a:endParaRPr lang="en-US" b="1" i="1" dirty="0">
              <a:solidFill>
                <a:srgbClr val="313A95"/>
              </a:solidFill>
              <a:latin typeface="Avenir LT Std 45 Book" pitchFamily="34" charset="0"/>
              <a:ea typeface="Avenir"/>
              <a:cs typeface="Avenir"/>
              <a:sym typeface="Avenir"/>
            </a:endParaRPr>
          </a:p>
          <a:p>
            <a:pPr>
              <a:lnSpc>
                <a:spcPct val="104999"/>
              </a:lnSpc>
              <a:buClr>
                <a:srgbClr val="002897"/>
              </a:buClr>
              <a:buSzPct val="70000"/>
            </a:pPr>
            <a:endParaRPr lang="en-US" b="1" dirty="0">
              <a:solidFill>
                <a:srgbClr val="313A95"/>
              </a:solidFill>
              <a:latin typeface="Avenir LT Std 45 Book" pitchFamily="34" charset="0"/>
              <a:ea typeface="Avenir"/>
              <a:cs typeface="Avenir"/>
              <a:sym typeface="Avenir"/>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30661" y="2090246"/>
            <a:ext cx="6502062" cy="42072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28399" y="2094614"/>
            <a:ext cx="1401674" cy="4319988"/>
          </a:xfrm>
          <a:prstGeom prst="rect">
            <a:avLst/>
          </a:prstGeom>
          <a:solidFill>
            <a:srgbClr val="313A95">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336168" y="2216327"/>
            <a:ext cx="1573619" cy="769441"/>
          </a:xfrm>
          <a:prstGeom prst="rect">
            <a:avLst/>
          </a:prstGeom>
          <a:noFill/>
        </p:spPr>
        <p:txBody>
          <a:bodyPr wrap="square" rtlCol="0">
            <a:spAutoFit/>
          </a:bodyPr>
          <a:lstStyle/>
          <a:p>
            <a:pPr algn="ctr"/>
            <a:r>
              <a:rPr lang="en-US" sz="4400" b="1" dirty="0">
                <a:solidFill>
                  <a:schemeClr val="bg1"/>
                </a:solidFill>
              </a:rPr>
              <a:t>28%</a:t>
            </a:r>
          </a:p>
        </p:txBody>
      </p:sp>
      <p:sp>
        <p:nvSpPr>
          <p:cNvPr id="6" name="Down Arrow 5"/>
          <p:cNvSpPr/>
          <p:nvPr/>
        </p:nvSpPr>
        <p:spPr>
          <a:xfrm>
            <a:off x="7759548" y="3338616"/>
            <a:ext cx="726855" cy="1095154"/>
          </a:xfrm>
          <a:prstGeom prst="downArrow">
            <a:avLst/>
          </a:prstGeom>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19507" y="4593262"/>
            <a:ext cx="1701209" cy="1200329"/>
          </a:xfrm>
          <a:prstGeom prst="rect">
            <a:avLst/>
          </a:prstGeom>
          <a:noFill/>
        </p:spPr>
        <p:txBody>
          <a:bodyPr wrap="square" rtlCol="0">
            <a:spAutoFit/>
          </a:bodyPr>
          <a:lstStyle/>
          <a:p>
            <a:pPr algn="ctr"/>
            <a:r>
              <a:rPr lang="en-US" sz="2400" dirty="0">
                <a:solidFill>
                  <a:schemeClr val="bg1"/>
                </a:solidFill>
              </a:rPr>
              <a:t>BELOW </a:t>
            </a:r>
          </a:p>
          <a:p>
            <a:pPr algn="ctr"/>
            <a:r>
              <a:rPr lang="en-US" sz="2400" dirty="0">
                <a:solidFill>
                  <a:schemeClr val="bg1"/>
                </a:solidFill>
              </a:rPr>
              <a:t>POVERTY</a:t>
            </a:r>
          </a:p>
          <a:p>
            <a:pPr algn="ctr"/>
            <a:r>
              <a:rPr lang="en-US" sz="2400" dirty="0">
                <a:solidFill>
                  <a:schemeClr val="bg1"/>
                </a:solidFill>
              </a:rPr>
              <a:t>LINE</a:t>
            </a:r>
          </a:p>
        </p:txBody>
      </p:sp>
      <p:sp>
        <p:nvSpPr>
          <p:cNvPr id="9" name="Isosceles Triangle 8"/>
          <p:cNvSpPr/>
          <p:nvPr/>
        </p:nvSpPr>
        <p:spPr>
          <a:xfrm>
            <a:off x="4441599" y="3886193"/>
            <a:ext cx="3511551" cy="2750830"/>
          </a:xfrm>
          <a:prstGeom prst="triangle">
            <a:avLst/>
          </a:prstGeom>
          <a:gradFill>
            <a:gsLst>
              <a:gs pos="0">
                <a:schemeClr val="accent1">
                  <a:tint val="100000"/>
                  <a:shade val="100000"/>
                  <a:satMod val="130000"/>
                </a:schemeClr>
              </a:gs>
              <a:gs pos="100000">
                <a:schemeClr val="accent1">
                  <a:tint val="50000"/>
                  <a:shade val="100000"/>
                  <a:satMod val="350000"/>
                </a:schemeClr>
              </a:gs>
            </a:gsLst>
          </a:gradFill>
          <a:effectLst>
            <a:glow rad="228600">
              <a:srgbClr val="313A95">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313A95"/>
                </a:solidFill>
              </a:rPr>
              <a:t>People are waiting on POVERTY REDUCTION!</a:t>
            </a:r>
          </a:p>
          <a:p>
            <a:pPr algn="ctr"/>
            <a:endParaRPr lang="en-US" sz="2000" b="1" dirty="0">
              <a:solidFill>
                <a:srgbClr val="313A95"/>
              </a:solidFill>
            </a:endParaRPr>
          </a:p>
        </p:txBody>
      </p:sp>
    </p:spTree>
    <p:extLst>
      <p:ext uri="{BB962C8B-B14F-4D97-AF65-F5344CB8AC3E}">
        <p14:creationId xmlns:p14="http://schemas.microsoft.com/office/powerpoint/2010/main" val="346991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130629" y="843149"/>
            <a:ext cx="8606971" cy="2118416"/>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Housing values mirrors household income</a:t>
            </a:r>
          </a:p>
          <a:p>
            <a:pPr>
              <a:lnSpc>
                <a:spcPct val="104999"/>
              </a:lnSpc>
              <a:buClr>
                <a:srgbClr val="002897"/>
              </a:buClr>
              <a:buSzPct val="70000"/>
            </a:pPr>
            <a:r>
              <a:rPr lang="en-US" i="1" dirty="0">
                <a:latin typeface="Avenir LT Std 45 Book" pitchFamily="34" charset="0"/>
                <a:ea typeface="Avenir"/>
                <a:cs typeface="Avenir"/>
                <a:sym typeface="Avenir"/>
              </a:rPr>
              <a:t>Increasing the difficulty for those with fewer means to build wealth. </a:t>
            </a:r>
            <a:endParaRPr lang="en-US" b="1" dirty="0">
              <a:solidFill>
                <a:srgbClr val="313A95"/>
              </a:solidFill>
              <a:latin typeface="Avenir LT Std 45 Book" pitchFamily="34" charset="0"/>
              <a:ea typeface="Avenir"/>
              <a:cs typeface="Avenir"/>
              <a:sym typeface="Avenir"/>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013" y="1550213"/>
            <a:ext cx="7585694" cy="4908391"/>
          </a:xfrm>
          <a:prstGeom prst="rect">
            <a:avLst/>
          </a:prstGeom>
        </p:spPr>
      </p:pic>
      <p:sp>
        <p:nvSpPr>
          <p:cNvPr id="4" name="Isosceles Triangle 3"/>
          <p:cNvSpPr/>
          <p:nvPr/>
        </p:nvSpPr>
        <p:spPr>
          <a:xfrm>
            <a:off x="5308600" y="3289300"/>
            <a:ext cx="3841751" cy="3347723"/>
          </a:xfrm>
          <a:prstGeom prst="triangle">
            <a:avLst/>
          </a:prstGeom>
          <a:gradFill>
            <a:gsLst>
              <a:gs pos="0">
                <a:schemeClr val="accent1">
                  <a:tint val="100000"/>
                  <a:shade val="100000"/>
                  <a:satMod val="130000"/>
                </a:schemeClr>
              </a:gs>
              <a:gs pos="100000">
                <a:schemeClr val="accent1">
                  <a:tint val="50000"/>
                  <a:shade val="100000"/>
                  <a:satMod val="350000"/>
                </a:schemeClr>
              </a:gs>
            </a:gsLst>
          </a:gradFill>
          <a:effectLst>
            <a:glow rad="228600">
              <a:srgbClr val="313A95">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313A95"/>
                </a:solidFill>
              </a:rPr>
              <a:t>People said:</a:t>
            </a:r>
          </a:p>
          <a:p>
            <a:pPr algn="ctr"/>
            <a:r>
              <a:rPr lang="en-US" sz="2000" b="1" dirty="0">
                <a:solidFill>
                  <a:srgbClr val="313A95"/>
                </a:solidFill>
              </a:rPr>
              <a:t>“We need HOUSING OPTIONS &amp; landlord accountability”</a:t>
            </a:r>
          </a:p>
          <a:p>
            <a:pPr algn="ctr"/>
            <a:endParaRPr lang="en-US" sz="2000" b="1" dirty="0">
              <a:solidFill>
                <a:srgbClr val="313A95"/>
              </a:solidFill>
            </a:endParaRPr>
          </a:p>
        </p:txBody>
      </p:sp>
    </p:spTree>
    <p:extLst>
      <p:ext uri="{BB962C8B-B14F-4D97-AF65-F5344CB8AC3E}">
        <p14:creationId xmlns:p14="http://schemas.microsoft.com/office/powerpoint/2010/main" val="139974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237" y="-6350"/>
            <a:ext cx="9148237" cy="6864350"/>
          </a:xfrm>
          <a:prstGeom prst="rect">
            <a:avLst/>
          </a:prstGeom>
          <a:solidFill>
            <a:srgbClr val="313A95"/>
          </a:solidFill>
          <a:ln w="28575">
            <a:noFill/>
          </a:ln>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Memphis 3.0 Visioning and Planning Timeline</a:t>
            </a: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p:txBody>
      </p:sp>
      <p:sp>
        <p:nvSpPr>
          <p:cNvPr id="5" name="Rectangle 4"/>
          <p:cNvSpPr/>
          <p:nvPr/>
        </p:nvSpPr>
        <p:spPr>
          <a:xfrm>
            <a:off x="265787" y="3017544"/>
            <a:ext cx="1084545" cy="901626"/>
          </a:xfrm>
          <a:prstGeom prst="rect">
            <a:avLst/>
          </a:prstGeom>
          <a:solidFill>
            <a:srgbClr val="313A95"/>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BACKGROUND</a:t>
            </a:r>
          </a:p>
          <a:p>
            <a:pPr algn="ctr"/>
            <a:r>
              <a:rPr lang="en-US" sz="1200" dirty="0">
                <a:latin typeface="Avenir LT Std 45 Book"/>
              </a:rPr>
              <a:t>(Nov 2016 – Feb 2017)</a:t>
            </a:r>
          </a:p>
        </p:txBody>
      </p:sp>
      <p:sp>
        <p:nvSpPr>
          <p:cNvPr id="14" name="Rectangle 13"/>
          <p:cNvSpPr/>
          <p:nvPr/>
        </p:nvSpPr>
        <p:spPr>
          <a:xfrm>
            <a:off x="1350333" y="3016842"/>
            <a:ext cx="1828800" cy="901626"/>
          </a:xfrm>
          <a:prstGeom prst="rect">
            <a:avLst/>
          </a:prstGeom>
          <a:solidFill>
            <a:srgbClr val="313A95"/>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GOAL SETTING AND FUTURE GROWTH</a:t>
            </a:r>
          </a:p>
          <a:p>
            <a:pPr algn="ctr"/>
            <a:r>
              <a:rPr lang="en-US" sz="1200" dirty="0">
                <a:latin typeface="Avenir LT Std 45 Book"/>
              </a:rPr>
              <a:t>(Mar 2017 – Jul 2017)</a:t>
            </a:r>
          </a:p>
        </p:txBody>
      </p:sp>
      <p:sp>
        <p:nvSpPr>
          <p:cNvPr id="15" name="Rectangle 14"/>
          <p:cNvSpPr/>
          <p:nvPr/>
        </p:nvSpPr>
        <p:spPr>
          <a:xfrm>
            <a:off x="3179132" y="3017544"/>
            <a:ext cx="1116417" cy="901626"/>
          </a:xfrm>
          <a:prstGeom prst="rect">
            <a:avLst/>
          </a:prstGeom>
          <a:solidFill>
            <a:srgbClr val="00B050"/>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VISION</a:t>
            </a:r>
          </a:p>
          <a:p>
            <a:pPr algn="ctr"/>
            <a:r>
              <a:rPr lang="en-US" sz="1200" dirty="0">
                <a:latin typeface="Avenir LT Std 45 Book"/>
              </a:rPr>
              <a:t>(Aug 2017 – Sep 2017)</a:t>
            </a:r>
          </a:p>
        </p:txBody>
      </p:sp>
      <p:sp>
        <p:nvSpPr>
          <p:cNvPr id="16" name="Rectangle 15"/>
          <p:cNvSpPr/>
          <p:nvPr/>
        </p:nvSpPr>
        <p:spPr>
          <a:xfrm>
            <a:off x="4295549" y="3016842"/>
            <a:ext cx="3434318" cy="901626"/>
          </a:xfrm>
          <a:prstGeom prst="rect">
            <a:avLst/>
          </a:prstGeom>
          <a:solidFill>
            <a:srgbClr val="313A95"/>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SOLUTIONS AND INVESTMENTS</a:t>
            </a:r>
          </a:p>
          <a:p>
            <a:pPr algn="ctr"/>
            <a:r>
              <a:rPr lang="en-US" sz="1200" dirty="0">
                <a:latin typeface="Avenir LT Std 45 Book"/>
              </a:rPr>
              <a:t>(Oct 2017 – Dec 2018)</a:t>
            </a:r>
          </a:p>
        </p:txBody>
      </p:sp>
      <p:sp>
        <p:nvSpPr>
          <p:cNvPr id="17" name="Rectangle 16"/>
          <p:cNvSpPr/>
          <p:nvPr/>
        </p:nvSpPr>
        <p:spPr>
          <a:xfrm>
            <a:off x="7729867" y="3017544"/>
            <a:ext cx="1084545" cy="901626"/>
          </a:xfrm>
          <a:prstGeom prst="rect">
            <a:avLst/>
          </a:prstGeom>
          <a:solidFill>
            <a:srgbClr val="00B050"/>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FINAL PLAN</a:t>
            </a:r>
          </a:p>
          <a:p>
            <a:pPr algn="ctr"/>
            <a:r>
              <a:rPr lang="en-US" sz="1200" dirty="0">
                <a:latin typeface="Avenir LT Std 45 Book"/>
              </a:rPr>
              <a:t>(Jan 2019)</a:t>
            </a:r>
          </a:p>
        </p:txBody>
      </p:sp>
      <p:cxnSp>
        <p:nvCxnSpPr>
          <p:cNvPr id="18" name="Straight Arrow Connector 17"/>
          <p:cNvCxnSpPr/>
          <p:nvPr/>
        </p:nvCxnSpPr>
        <p:spPr>
          <a:xfrm flipV="1">
            <a:off x="808059"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2257629"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3737340"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005604"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8286300"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345544" y="4944132"/>
            <a:ext cx="925030" cy="584775"/>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Kickoff Rallies</a:t>
            </a:r>
          </a:p>
        </p:txBody>
      </p:sp>
      <p:sp>
        <p:nvSpPr>
          <p:cNvPr id="30" name="TextBox 29"/>
          <p:cNvSpPr txBox="1"/>
          <p:nvPr/>
        </p:nvSpPr>
        <p:spPr>
          <a:xfrm>
            <a:off x="1748161" y="4944131"/>
            <a:ext cx="1018935" cy="1569660"/>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Public Meetings</a:t>
            </a:r>
          </a:p>
          <a:p>
            <a:pPr algn="ctr"/>
            <a:r>
              <a:rPr lang="en-US" sz="1600" dirty="0">
                <a:solidFill>
                  <a:srgbClr val="313A95"/>
                </a:solidFill>
                <a:latin typeface="Impact" panose="020B0806030902050204" pitchFamily="34" charset="0"/>
              </a:rPr>
              <a:t>&amp;</a:t>
            </a:r>
          </a:p>
          <a:p>
            <a:pPr algn="ctr"/>
            <a:r>
              <a:rPr lang="en-US" sz="1600" dirty="0">
                <a:solidFill>
                  <a:srgbClr val="313A95"/>
                </a:solidFill>
                <a:latin typeface="Impact" panose="020B0806030902050204" pitchFamily="34" charset="0"/>
              </a:rPr>
              <a:t>Working Group Meetings</a:t>
            </a:r>
          </a:p>
        </p:txBody>
      </p:sp>
      <p:sp>
        <p:nvSpPr>
          <p:cNvPr id="31" name="TextBox 30"/>
          <p:cNvSpPr txBox="1"/>
          <p:nvPr/>
        </p:nvSpPr>
        <p:spPr>
          <a:xfrm>
            <a:off x="3030282" y="4947650"/>
            <a:ext cx="1424762" cy="584775"/>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Public Presentations</a:t>
            </a:r>
          </a:p>
        </p:txBody>
      </p:sp>
      <p:sp>
        <p:nvSpPr>
          <p:cNvPr id="32" name="TextBox 31"/>
          <p:cNvSpPr txBox="1"/>
          <p:nvPr/>
        </p:nvSpPr>
        <p:spPr>
          <a:xfrm>
            <a:off x="7573919" y="4958225"/>
            <a:ext cx="1424762" cy="584775"/>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Public Presentations</a:t>
            </a:r>
          </a:p>
        </p:txBody>
      </p:sp>
      <p:sp>
        <p:nvSpPr>
          <p:cNvPr id="33" name="TextBox 32"/>
          <p:cNvSpPr txBox="1"/>
          <p:nvPr/>
        </p:nvSpPr>
        <p:spPr>
          <a:xfrm>
            <a:off x="5503240" y="4926326"/>
            <a:ext cx="1018935" cy="1569660"/>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District Planning</a:t>
            </a:r>
          </a:p>
          <a:p>
            <a:pPr algn="ctr"/>
            <a:r>
              <a:rPr lang="en-US" sz="1600" dirty="0">
                <a:solidFill>
                  <a:srgbClr val="313A95"/>
                </a:solidFill>
                <a:latin typeface="Impact" panose="020B0806030902050204" pitchFamily="34" charset="0"/>
              </a:rPr>
              <a:t>&amp; Working Group Meetings</a:t>
            </a:r>
          </a:p>
        </p:txBody>
      </p:sp>
      <p:sp>
        <p:nvSpPr>
          <p:cNvPr id="37" name="TextBox 36"/>
          <p:cNvSpPr txBox="1"/>
          <p:nvPr/>
        </p:nvSpPr>
        <p:spPr>
          <a:xfrm>
            <a:off x="6921790" y="2521779"/>
            <a:ext cx="1892622" cy="338554"/>
          </a:xfrm>
          <a:prstGeom prst="rect">
            <a:avLst/>
          </a:prstGeom>
          <a:noFill/>
        </p:spPr>
        <p:txBody>
          <a:bodyPr wrap="square" rtlCol="0">
            <a:spAutoFit/>
          </a:bodyPr>
          <a:lstStyle/>
          <a:p>
            <a:pPr algn="r"/>
            <a:r>
              <a:rPr lang="en-US" sz="1600" dirty="0">
                <a:solidFill>
                  <a:srgbClr val="313A95"/>
                </a:solidFill>
                <a:latin typeface="Impact" panose="020B0806030902050204" pitchFamily="34" charset="0"/>
              </a:rPr>
              <a:t>January 2019</a:t>
            </a:r>
          </a:p>
        </p:txBody>
      </p:sp>
      <p:cxnSp>
        <p:nvCxnSpPr>
          <p:cNvPr id="35" name="Straight Arrow Connector 34"/>
          <p:cNvCxnSpPr/>
          <p:nvPr/>
        </p:nvCxnSpPr>
        <p:spPr>
          <a:xfrm>
            <a:off x="345544" y="2892071"/>
            <a:ext cx="8468868" cy="10633"/>
          </a:xfrm>
          <a:prstGeom prst="straightConnector1">
            <a:avLst/>
          </a:prstGeom>
          <a:ln>
            <a:solidFill>
              <a:srgbClr val="313A95"/>
            </a:solidFill>
            <a:headEnd type="oval"/>
            <a:tailEnd type="oval"/>
          </a:ln>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flipH="1">
            <a:off x="2653395" y="2495035"/>
            <a:ext cx="10633" cy="671992"/>
          </a:xfrm>
          <a:prstGeom prst="line">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p:cNvSpPr txBox="1"/>
          <p:nvPr/>
        </p:nvSpPr>
        <p:spPr>
          <a:xfrm>
            <a:off x="265787" y="2521779"/>
            <a:ext cx="1892622" cy="338554"/>
          </a:xfrm>
          <a:prstGeom prst="rect">
            <a:avLst/>
          </a:prstGeom>
          <a:noFill/>
        </p:spPr>
        <p:txBody>
          <a:bodyPr wrap="square" rtlCol="0">
            <a:spAutoFit/>
          </a:bodyPr>
          <a:lstStyle/>
          <a:p>
            <a:r>
              <a:rPr lang="en-US" sz="1600" dirty="0">
                <a:solidFill>
                  <a:srgbClr val="313A95"/>
                </a:solidFill>
                <a:latin typeface="Impact" panose="020B0806030902050204" pitchFamily="34" charset="0"/>
              </a:rPr>
              <a:t>November 2016</a:t>
            </a:r>
          </a:p>
        </p:txBody>
      </p:sp>
    </p:spTree>
    <p:extLst>
      <p:ext uri="{BB962C8B-B14F-4D97-AF65-F5344CB8AC3E}">
        <p14:creationId xmlns:p14="http://schemas.microsoft.com/office/powerpoint/2010/main" val="35944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371546" y="920484"/>
            <a:ext cx="8487446"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Affordability is undermined by energy and transportation costs. </a:t>
            </a:r>
          </a:p>
          <a:p>
            <a:pPr>
              <a:lnSpc>
                <a:spcPct val="104999"/>
              </a:lnSpc>
              <a:buClr>
                <a:srgbClr val="002897"/>
              </a:buClr>
              <a:buSzPct val="70000"/>
            </a:pPr>
            <a:r>
              <a:rPr lang="en-US" dirty="0">
                <a:latin typeface="Avenir"/>
                <a:ea typeface="Avenir"/>
                <a:cs typeface="Avenir"/>
                <a:sym typeface="Avenir"/>
              </a:rPr>
              <a:t>Although utility rates are low, energy burden is high for those with fewer financial means. </a:t>
            </a:r>
            <a:br>
              <a:rPr lang="en-US" dirty="0">
                <a:latin typeface="Avenir"/>
                <a:ea typeface="Avenir"/>
                <a:cs typeface="Avenir"/>
                <a:sym typeface="Avenir"/>
              </a:rPr>
            </a:br>
            <a:endParaRPr lang="en-US" sz="1200" dirty="0">
              <a:latin typeface="Avenir"/>
              <a:ea typeface="Avenir"/>
              <a:cs typeface="Avenir"/>
              <a:sym typeface="Avenir"/>
            </a:endParaRPr>
          </a:p>
        </p:txBody>
      </p:sp>
      <p:pic>
        <p:nvPicPr>
          <p:cNvPr id="1026" name="Picture 2" descr="\\memclfs1\data\Shared\O_P_D\Land_Use\COMPREHENSIVE PLAN 2016\Maps and Posters\4_Final Approved maps\Energy_burden_RE_FIN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80561" y="2142658"/>
            <a:ext cx="6469413" cy="4186091"/>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5848719" y="3752603"/>
            <a:ext cx="3260189" cy="2884420"/>
          </a:xfrm>
          <a:prstGeom prst="triangle">
            <a:avLst/>
          </a:prstGeom>
          <a:gradFill>
            <a:gsLst>
              <a:gs pos="0">
                <a:schemeClr val="accent1">
                  <a:tint val="100000"/>
                  <a:shade val="100000"/>
                  <a:satMod val="130000"/>
                </a:schemeClr>
              </a:gs>
              <a:gs pos="100000">
                <a:schemeClr val="accent1">
                  <a:tint val="50000"/>
                  <a:shade val="100000"/>
                  <a:satMod val="350000"/>
                </a:schemeClr>
              </a:gs>
            </a:gsLst>
          </a:gradFill>
          <a:effectLst>
            <a:glow rad="228600">
              <a:srgbClr val="313A95">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13A95"/>
                </a:solidFill>
              </a:rPr>
              <a:t>People said:</a:t>
            </a:r>
          </a:p>
          <a:p>
            <a:pPr algn="ctr"/>
            <a:r>
              <a:rPr lang="en-US" b="1" dirty="0">
                <a:solidFill>
                  <a:srgbClr val="313A95"/>
                </a:solidFill>
              </a:rPr>
              <a:t>“Conserve resources and embrace renewable energy”</a:t>
            </a:r>
          </a:p>
          <a:p>
            <a:pPr algn="ctr"/>
            <a:endParaRPr lang="en-US" sz="2000" b="1" dirty="0">
              <a:solidFill>
                <a:srgbClr val="313A95"/>
              </a:solidFill>
            </a:endParaRPr>
          </a:p>
        </p:txBody>
      </p:sp>
    </p:spTree>
    <p:extLst>
      <p:ext uri="{BB962C8B-B14F-4D97-AF65-F5344CB8AC3E}">
        <p14:creationId xmlns:p14="http://schemas.microsoft.com/office/powerpoint/2010/main" val="426384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237" y="0"/>
            <a:ext cx="9148237" cy="6864350"/>
          </a:xfrm>
          <a:prstGeom prst="rect">
            <a:avLst/>
          </a:prstGeom>
        </p:spPr>
      </p:pic>
      <p:sp>
        <p:nvSpPr>
          <p:cNvPr id="3" name="Shape 269"/>
          <p:cNvSpPr/>
          <p:nvPr/>
        </p:nvSpPr>
        <p:spPr>
          <a:xfrm>
            <a:off x="482270" y="682978"/>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endParaRPr lang="en-US" b="1" dirty="0">
              <a:solidFill>
                <a:srgbClr val="313A95"/>
              </a:solidFill>
              <a:latin typeface="Avenir LT Std 45 Book" pitchFamily="34" charset="0"/>
              <a:ea typeface="Avenir"/>
              <a:cs typeface="Avenir"/>
              <a:sym typeface="Avenir"/>
            </a:endParaRPr>
          </a:p>
        </p:txBody>
      </p:sp>
      <p:sp>
        <p:nvSpPr>
          <p:cNvPr id="6" name="Shape 269"/>
          <p:cNvSpPr/>
          <p:nvPr/>
        </p:nvSpPr>
        <p:spPr>
          <a:xfrm>
            <a:off x="382062" y="910067"/>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Continuing in this direction does not address the disconnect between areas of fewer financial means and economic opportunities </a:t>
            </a:r>
            <a:endParaRPr lang="en-US" sz="2800" b="1" dirty="0">
              <a:solidFill>
                <a:srgbClr val="313A95"/>
              </a:solidFill>
              <a:latin typeface="Avenir LT Std 45 Book" pitchFamily="34" charset="0"/>
              <a:ea typeface="Avenir"/>
              <a:cs typeface="Avenir"/>
              <a:sym typeface="Avenir"/>
            </a:endParaRPr>
          </a:p>
        </p:txBody>
      </p:sp>
      <p:grpSp>
        <p:nvGrpSpPr>
          <p:cNvPr id="27" name="Group 26"/>
          <p:cNvGrpSpPr/>
          <p:nvPr/>
        </p:nvGrpSpPr>
        <p:grpSpPr>
          <a:xfrm>
            <a:off x="2471931" y="2592700"/>
            <a:ext cx="6398937" cy="3641846"/>
            <a:chOff x="776128" y="1279854"/>
            <a:chExt cx="7600208" cy="4917782"/>
          </a:xfrm>
        </p:grpSpPr>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6128" y="1279854"/>
              <a:ext cx="7600208" cy="4917782"/>
            </a:xfrm>
            <a:prstGeom prst="rect">
              <a:avLst/>
            </a:prstGeom>
          </p:spPr>
        </p:pic>
        <p:sp>
          <p:nvSpPr>
            <p:cNvPr id="5" name="Oval 4"/>
            <p:cNvSpPr/>
            <p:nvPr/>
          </p:nvSpPr>
          <p:spPr>
            <a:xfrm>
              <a:off x="4576232" y="4001984"/>
              <a:ext cx="933919" cy="950026"/>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202788" y="2843934"/>
              <a:ext cx="466959" cy="475013"/>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251146" y="3204358"/>
              <a:ext cx="933919" cy="950026"/>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 name="Straight Arrow Connector 11"/>
          <p:cNvCxnSpPr>
            <a:stCxn id="19" idx="2"/>
          </p:cNvCxnSpPr>
          <p:nvPr/>
        </p:nvCxnSpPr>
        <p:spPr>
          <a:xfrm flipV="1">
            <a:off x="1207027" y="3916875"/>
            <a:ext cx="353774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9" idx="2"/>
          </p:cNvCxnSpPr>
          <p:nvPr/>
        </p:nvCxnSpPr>
        <p:spPr>
          <a:xfrm>
            <a:off x="1207027" y="3916876"/>
            <a:ext cx="5438991" cy="4527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9" idx="2"/>
          </p:cNvCxnSpPr>
          <p:nvPr/>
        </p:nvCxnSpPr>
        <p:spPr>
          <a:xfrm>
            <a:off x="1207027" y="3916876"/>
            <a:ext cx="4839119" cy="10434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207027" y="3840492"/>
            <a:ext cx="166387" cy="15276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8834" y="2592700"/>
            <a:ext cx="2162772" cy="1569660"/>
          </a:xfrm>
          <a:prstGeom prst="rect">
            <a:avLst/>
          </a:prstGeom>
          <a:noFill/>
        </p:spPr>
        <p:txBody>
          <a:bodyPr wrap="none" rtlCol="0">
            <a:spAutoFit/>
          </a:bodyPr>
          <a:lstStyle/>
          <a:p>
            <a:r>
              <a:rPr lang="en-US" sz="2400" dirty="0"/>
              <a:t>The majority of </a:t>
            </a:r>
          </a:p>
          <a:p>
            <a:r>
              <a:rPr lang="en-US" sz="2400" dirty="0"/>
              <a:t>our jobs are </a:t>
            </a:r>
          </a:p>
          <a:p>
            <a:r>
              <a:rPr lang="en-US" sz="2400" dirty="0"/>
              <a:t>located </a:t>
            </a:r>
          </a:p>
          <a:p>
            <a:r>
              <a:rPr lang="en-US" sz="2400" dirty="0"/>
              <a:t>HERE: </a:t>
            </a:r>
          </a:p>
        </p:txBody>
      </p:sp>
      <p:sp>
        <p:nvSpPr>
          <p:cNvPr id="41" name="Isosceles Triangle 40"/>
          <p:cNvSpPr/>
          <p:nvPr/>
        </p:nvSpPr>
        <p:spPr>
          <a:xfrm>
            <a:off x="6005291" y="4293454"/>
            <a:ext cx="3175436" cy="2360172"/>
          </a:xfrm>
          <a:prstGeom prst="triangle">
            <a:avLst/>
          </a:prstGeom>
          <a:gradFill>
            <a:gsLst>
              <a:gs pos="0">
                <a:schemeClr val="accent1">
                  <a:tint val="100000"/>
                  <a:shade val="100000"/>
                  <a:satMod val="130000"/>
                </a:schemeClr>
              </a:gs>
              <a:gs pos="100000">
                <a:schemeClr val="accent1">
                  <a:tint val="50000"/>
                  <a:shade val="100000"/>
                  <a:satMod val="350000"/>
                </a:schemeClr>
              </a:gs>
            </a:gsLst>
          </a:gradFill>
          <a:effectLst>
            <a:glow rad="228600">
              <a:srgbClr val="313A95">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313A95"/>
                </a:solidFill>
              </a:rPr>
              <a:t>People said:</a:t>
            </a:r>
          </a:p>
          <a:p>
            <a:pPr algn="ctr"/>
            <a:r>
              <a:rPr lang="en-US" sz="2000" b="1" dirty="0">
                <a:solidFill>
                  <a:srgbClr val="313A95"/>
                </a:solidFill>
              </a:rPr>
              <a:t>“We need ACCESS TO JOBS/SKILLS”</a:t>
            </a:r>
          </a:p>
          <a:p>
            <a:pPr algn="ctr"/>
            <a:endParaRPr lang="en-US" sz="2000" b="1" dirty="0">
              <a:solidFill>
                <a:srgbClr val="313A95"/>
              </a:solidFill>
            </a:endParaRPr>
          </a:p>
        </p:txBody>
      </p:sp>
    </p:spTree>
    <p:extLst>
      <p:ext uri="{BB962C8B-B14F-4D97-AF65-F5344CB8AC3E}">
        <p14:creationId xmlns:p14="http://schemas.microsoft.com/office/powerpoint/2010/main" val="245325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240918" y="836865"/>
            <a:ext cx="8187924" cy="842655"/>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Or the mismatch between major employment centers and access to transit</a:t>
            </a:r>
            <a:endParaRPr lang="en-US" b="1" dirty="0">
              <a:solidFill>
                <a:srgbClr val="313A95"/>
              </a:solidFill>
              <a:latin typeface="Avenir LT Std 45 Book" pitchFamily="34" charset="0"/>
              <a:ea typeface="Avenir"/>
              <a:cs typeface="Avenir"/>
              <a:sym typeface="Avenir"/>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49676" y="1679520"/>
            <a:ext cx="5480885" cy="4878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924" y="2066235"/>
            <a:ext cx="4513903" cy="3443941"/>
          </a:xfrm>
          <a:prstGeom prst="rect">
            <a:avLst/>
          </a:prstGeom>
          <a:ln w="38100">
            <a:solidFill>
              <a:srgbClr val="313A95"/>
            </a:solidFill>
          </a:ln>
        </p:spPr>
      </p:pic>
      <p:cxnSp>
        <p:nvCxnSpPr>
          <p:cNvPr id="6" name="Straight Connector 5"/>
          <p:cNvCxnSpPr/>
          <p:nvPr/>
        </p:nvCxnSpPr>
        <p:spPr>
          <a:xfrm flipH="1">
            <a:off x="1876302" y="2493817"/>
            <a:ext cx="3000625" cy="1721923"/>
          </a:xfrm>
          <a:prstGeom prst="line">
            <a:avLst/>
          </a:prstGeom>
          <a:ln>
            <a:solidFill>
              <a:srgbClr val="313A95"/>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3253839" y="5510177"/>
            <a:ext cx="1623086" cy="783745"/>
          </a:xfrm>
          <a:prstGeom prst="line">
            <a:avLst/>
          </a:prstGeom>
          <a:ln>
            <a:solidFill>
              <a:srgbClr val="313A95"/>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a:off x="2114" y="4000500"/>
            <a:ext cx="3490386" cy="2557140"/>
          </a:xfrm>
          <a:prstGeom prst="triangle">
            <a:avLst/>
          </a:prstGeom>
          <a:gradFill>
            <a:gsLst>
              <a:gs pos="0">
                <a:schemeClr val="accent1">
                  <a:tint val="100000"/>
                  <a:shade val="100000"/>
                  <a:satMod val="130000"/>
                </a:schemeClr>
              </a:gs>
              <a:gs pos="100000">
                <a:schemeClr val="accent1">
                  <a:tint val="50000"/>
                  <a:shade val="100000"/>
                  <a:satMod val="350000"/>
                </a:schemeClr>
              </a:gs>
            </a:gsLst>
          </a:gradFill>
          <a:effectLst>
            <a:glow rad="228600">
              <a:srgbClr val="313A95">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313A95"/>
                </a:solidFill>
              </a:rPr>
              <a:t>People said:</a:t>
            </a:r>
          </a:p>
          <a:p>
            <a:pPr algn="ctr"/>
            <a:r>
              <a:rPr lang="en-US" sz="2000" b="1" dirty="0">
                <a:solidFill>
                  <a:srgbClr val="313A95"/>
                </a:solidFill>
              </a:rPr>
              <a:t>“We need BETTER TRANSIT”</a:t>
            </a:r>
          </a:p>
        </p:txBody>
      </p:sp>
    </p:spTree>
    <p:extLst>
      <p:ext uri="{BB962C8B-B14F-4D97-AF65-F5344CB8AC3E}">
        <p14:creationId xmlns:p14="http://schemas.microsoft.com/office/powerpoint/2010/main" val="365068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125007"/>
            <a:ext cx="8187924" cy="1640935"/>
          </a:xfrm>
          <a:prstGeom prst="rect">
            <a:avLst/>
          </a:prstGeom>
          <a:noFill/>
          <a:ln>
            <a:noFill/>
          </a:ln>
        </p:spPr>
        <p:txBody>
          <a:bodyPr lIns="91425" tIns="45700" rIns="91425" bIns="45700" anchor="t" anchorCtr="0">
            <a:noAutofit/>
          </a:bodyPr>
          <a:lstStyle/>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3600" dirty="0">
                <a:solidFill>
                  <a:srgbClr val="313A95"/>
                </a:solidFill>
                <a:latin typeface="Impact" panose="020B0806030902050204" pitchFamily="34" charset="0"/>
                <a:ea typeface="Avenir"/>
                <a:cs typeface="Avenir"/>
                <a:sym typeface="Avenir"/>
              </a:rPr>
              <a:t>What might the future of Memphis look like in 2040 without a plan?</a:t>
            </a:r>
          </a:p>
        </p:txBody>
      </p:sp>
      <p:sp>
        <p:nvSpPr>
          <p:cNvPr id="4" name="Right Arrow 3"/>
          <p:cNvSpPr/>
          <p:nvPr/>
        </p:nvSpPr>
        <p:spPr>
          <a:xfrm rot="21232850">
            <a:off x="829340" y="3338613"/>
            <a:ext cx="1903227" cy="123337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latin typeface="Impact" panose="020B0806030902050204" pitchFamily="34" charset="0"/>
              </a:rPr>
              <a:t>0.4%</a:t>
            </a:r>
          </a:p>
        </p:txBody>
      </p:sp>
      <p:sp>
        <p:nvSpPr>
          <p:cNvPr id="7" name="Right Arrow 6"/>
          <p:cNvSpPr/>
          <p:nvPr/>
        </p:nvSpPr>
        <p:spPr>
          <a:xfrm rot="21232850">
            <a:off x="3565463" y="3310265"/>
            <a:ext cx="1903227" cy="123337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latin typeface="Impact" panose="020B0806030902050204" pitchFamily="34" charset="0"/>
              </a:rPr>
              <a:t>26K</a:t>
            </a:r>
          </a:p>
        </p:txBody>
      </p:sp>
      <p:sp>
        <p:nvSpPr>
          <p:cNvPr id="8" name="Right Arrow 7"/>
          <p:cNvSpPr/>
          <p:nvPr/>
        </p:nvSpPr>
        <p:spPr>
          <a:xfrm rot="21232850">
            <a:off x="6149178" y="3342168"/>
            <a:ext cx="1903227" cy="123337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latin typeface="Impact" panose="020B0806030902050204" pitchFamily="34" charset="0"/>
              </a:rPr>
              <a:t>33K</a:t>
            </a:r>
          </a:p>
        </p:txBody>
      </p:sp>
      <p:sp>
        <p:nvSpPr>
          <p:cNvPr id="9" name="Rectangle 8"/>
          <p:cNvSpPr/>
          <p:nvPr/>
        </p:nvSpPr>
        <p:spPr>
          <a:xfrm>
            <a:off x="435939" y="3083442"/>
            <a:ext cx="2452640" cy="344494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14581" y="3078586"/>
            <a:ext cx="2452640" cy="344494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90575" y="3083442"/>
            <a:ext cx="2452640" cy="344494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2503" y="4950859"/>
            <a:ext cx="1965447" cy="646331"/>
          </a:xfrm>
          <a:prstGeom prst="rect">
            <a:avLst/>
          </a:prstGeom>
          <a:noFill/>
        </p:spPr>
        <p:txBody>
          <a:bodyPr wrap="square" rtlCol="0">
            <a:spAutoFit/>
          </a:bodyPr>
          <a:lstStyle/>
          <a:p>
            <a:r>
              <a:rPr lang="en-US" dirty="0">
                <a:solidFill>
                  <a:srgbClr val="313A95"/>
                </a:solidFill>
                <a:latin typeface="Impact" panose="020B0806030902050204" pitchFamily="34" charset="0"/>
              </a:rPr>
              <a:t>Population Growth (annually) </a:t>
            </a:r>
          </a:p>
        </p:txBody>
      </p:sp>
      <p:sp>
        <p:nvSpPr>
          <p:cNvPr id="14" name="TextBox 13"/>
          <p:cNvSpPr txBox="1"/>
          <p:nvPr/>
        </p:nvSpPr>
        <p:spPr>
          <a:xfrm>
            <a:off x="3797509" y="4957949"/>
            <a:ext cx="1047082" cy="369332"/>
          </a:xfrm>
          <a:prstGeom prst="rect">
            <a:avLst/>
          </a:prstGeom>
          <a:noFill/>
        </p:spPr>
        <p:txBody>
          <a:bodyPr wrap="none" rtlCol="0">
            <a:spAutoFit/>
          </a:bodyPr>
          <a:lstStyle/>
          <a:p>
            <a:r>
              <a:rPr lang="en-US" dirty="0">
                <a:solidFill>
                  <a:srgbClr val="313A95"/>
                </a:solidFill>
                <a:latin typeface="Impact" panose="020B0806030902050204" pitchFamily="34" charset="0"/>
              </a:rPr>
              <a:t>New Jobs</a:t>
            </a:r>
          </a:p>
        </p:txBody>
      </p:sp>
      <p:sp>
        <p:nvSpPr>
          <p:cNvPr id="15" name="TextBox 14"/>
          <p:cNvSpPr txBox="1"/>
          <p:nvPr/>
        </p:nvSpPr>
        <p:spPr>
          <a:xfrm>
            <a:off x="6049913" y="4951229"/>
            <a:ext cx="1930337" cy="369332"/>
          </a:xfrm>
          <a:prstGeom prst="rect">
            <a:avLst/>
          </a:prstGeom>
          <a:noFill/>
        </p:spPr>
        <p:txBody>
          <a:bodyPr wrap="none" rtlCol="0">
            <a:spAutoFit/>
          </a:bodyPr>
          <a:lstStyle/>
          <a:p>
            <a:r>
              <a:rPr lang="en-US" dirty="0">
                <a:solidFill>
                  <a:srgbClr val="313A95"/>
                </a:solidFill>
                <a:latin typeface="Impact" panose="020B0806030902050204" pitchFamily="34" charset="0"/>
              </a:rPr>
              <a:t>New Housing Units</a:t>
            </a:r>
          </a:p>
        </p:txBody>
      </p:sp>
    </p:spTree>
    <p:extLst>
      <p:ext uri="{BB962C8B-B14F-4D97-AF65-F5344CB8AC3E}">
        <p14:creationId xmlns:p14="http://schemas.microsoft.com/office/powerpoint/2010/main" val="167637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23432"/>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Population forecasts estimate modest future growth</a:t>
            </a:r>
          </a:p>
          <a:p>
            <a:pPr>
              <a:lnSpc>
                <a:spcPct val="104999"/>
              </a:lnSpc>
              <a:buClr>
                <a:srgbClr val="002897"/>
              </a:buClr>
              <a:buSzPct val="70000"/>
            </a:pPr>
            <a:r>
              <a:rPr lang="en-US" i="1" dirty="0">
                <a:latin typeface="Avenir LT Std 45 Book" pitchFamily="34" charset="0"/>
                <a:ea typeface="Avenir"/>
                <a:cs typeface="Avenir"/>
                <a:sym typeface="Avenir"/>
              </a:rPr>
              <a:t>Growth in the City will largely be driven by increasing the city’s share of regional household churn, particularly among younger households</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3950" y="2303905"/>
            <a:ext cx="6473391" cy="4136524"/>
          </a:xfrm>
          <a:prstGeom prst="rect">
            <a:avLst/>
          </a:prstGeom>
        </p:spPr>
      </p:pic>
    </p:spTree>
    <p:extLst>
      <p:ext uri="{BB962C8B-B14F-4D97-AF65-F5344CB8AC3E}">
        <p14:creationId xmlns:p14="http://schemas.microsoft.com/office/powerpoint/2010/main" val="3459604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42482"/>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Job forecasts estimate similarly modest growth</a:t>
            </a:r>
          </a:p>
          <a:p>
            <a:pPr>
              <a:lnSpc>
                <a:spcPct val="104999"/>
              </a:lnSpc>
              <a:buClr>
                <a:srgbClr val="002897"/>
              </a:buClr>
              <a:buSzPct val="70000"/>
            </a:pPr>
            <a:r>
              <a:rPr lang="en-US" i="1" dirty="0">
                <a:latin typeface="Avenir LT Std 45 Book" pitchFamily="34" charset="0"/>
                <a:ea typeface="Avenir"/>
                <a:cs typeface="Avenir"/>
                <a:sym typeface="Avenir"/>
              </a:rPr>
              <a:t>Greatest gains are anticipated in Leisure &amp; Hospitality, Construction, and Education &amp; Health</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9" name="Picture 8"/>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52793" y="2713914"/>
            <a:ext cx="8493251" cy="2641734"/>
          </a:xfrm>
          <a:prstGeom prst="rect">
            <a:avLst/>
          </a:prstGeom>
        </p:spPr>
      </p:pic>
    </p:spTree>
    <p:extLst>
      <p:ext uri="{BB962C8B-B14F-4D97-AF65-F5344CB8AC3E}">
        <p14:creationId xmlns:p14="http://schemas.microsoft.com/office/powerpoint/2010/main" val="3194761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13907"/>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New multifamily units represent nearly half of the city’s future residential demand (total: 33K by 2040)</a:t>
            </a:r>
          </a:p>
          <a:p>
            <a:pPr>
              <a:lnSpc>
                <a:spcPct val="104999"/>
              </a:lnSpc>
              <a:buClr>
                <a:srgbClr val="002897"/>
              </a:buClr>
              <a:buSzPct val="70000"/>
            </a:pPr>
            <a:r>
              <a:rPr lang="en-US" i="1" dirty="0">
                <a:latin typeface="Avenir LT Std 45 Book" pitchFamily="34" charset="0"/>
                <a:ea typeface="Avenir"/>
                <a:cs typeface="Avenir"/>
                <a:sym typeface="Avenir"/>
              </a:rPr>
              <a:t>Among single family units, demand for renovated units outpaces new construction</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0541" y="2732964"/>
            <a:ext cx="6631382" cy="3554519"/>
          </a:xfrm>
          <a:prstGeom prst="rect">
            <a:avLst/>
          </a:prstGeom>
        </p:spPr>
      </p:pic>
    </p:spTree>
    <p:extLst>
      <p:ext uri="{BB962C8B-B14F-4D97-AF65-F5344CB8AC3E}">
        <p14:creationId xmlns:p14="http://schemas.microsoft.com/office/powerpoint/2010/main" val="303849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32957"/>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Future retail demand is modest among an already saturated market</a:t>
            </a:r>
          </a:p>
          <a:p>
            <a:pPr>
              <a:lnSpc>
                <a:spcPct val="104999"/>
              </a:lnSpc>
              <a:buClr>
                <a:srgbClr val="002897"/>
              </a:buClr>
              <a:buSzPct val="70000"/>
            </a:pPr>
            <a:r>
              <a:rPr lang="en-US" i="1" dirty="0">
                <a:latin typeface="Avenir LT Std 45 Book" pitchFamily="34" charset="0"/>
                <a:ea typeface="Avenir"/>
                <a:cs typeface="Avenir"/>
                <a:sym typeface="Avenir"/>
              </a:rPr>
              <a:t>Only 1.35 million square feet of retail projected by 2040</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676" y="3288654"/>
            <a:ext cx="8229958" cy="2170449"/>
          </a:xfrm>
          <a:prstGeom prst="rect">
            <a:avLst/>
          </a:prstGeom>
        </p:spPr>
      </p:pic>
    </p:spTree>
    <p:extLst>
      <p:ext uri="{BB962C8B-B14F-4D97-AF65-F5344CB8AC3E}">
        <p14:creationId xmlns:p14="http://schemas.microsoft.com/office/powerpoint/2010/main" val="3589595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232957"/>
            <a:ext cx="8187924" cy="1519057"/>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Future industrial demand is modest and favors existing sites with strong infrastructure</a:t>
            </a:r>
          </a:p>
          <a:p>
            <a:pPr>
              <a:lnSpc>
                <a:spcPct val="104999"/>
              </a:lnSpc>
              <a:buClr>
                <a:srgbClr val="002897"/>
              </a:buClr>
              <a:buSzPct val="70000"/>
            </a:pPr>
            <a:r>
              <a:rPr lang="en-US" i="1" dirty="0">
                <a:latin typeface="Avenir LT Std 45 Book" pitchFamily="34" charset="0"/>
                <a:ea typeface="Avenir"/>
                <a:cs typeface="Avenir"/>
                <a:sym typeface="Avenir"/>
              </a:rPr>
              <a:t>The city’s ability to meet demand depends on preparing new sites or redeveloping older sites</a:t>
            </a:r>
            <a:endParaRPr lang="en-US" b="1" i="1" dirty="0">
              <a:solidFill>
                <a:srgbClr val="313A95"/>
              </a:solidFill>
              <a:latin typeface="Avenir LT Std 45 Book" pitchFamily="34" charset="0"/>
              <a:ea typeface="Avenir"/>
              <a:cs typeface="Avenir"/>
              <a:sym typeface="Avenir"/>
            </a:endParaRPr>
          </a:p>
          <a:p>
            <a:pPr marL="342900" marR="0" lvl="0" indent="-342900" algn="l" rtl="0">
              <a:lnSpc>
                <a:spcPct val="104999"/>
              </a:lnSpc>
              <a:spcBef>
                <a:spcPts val="0"/>
              </a:spcBef>
              <a:spcAft>
                <a:spcPts val="0"/>
              </a:spcAft>
              <a:buClr>
                <a:srgbClr val="002897"/>
              </a:buClr>
              <a:buSzPct val="70000"/>
              <a:buFontTx/>
              <a:buChar char="»"/>
            </a:pPr>
            <a:endParaRPr lang="en-US" b="1" dirty="0">
              <a:solidFill>
                <a:srgbClr val="313A95"/>
              </a:solidFill>
              <a:latin typeface="Avenir LT Std 45 Book" pitchFamily="34" charset="0"/>
              <a:ea typeface="Avenir"/>
              <a:cs typeface="Avenir"/>
              <a:sym typeface="Avenir"/>
            </a:endParaRP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364" y="2752014"/>
            <a:ext cx="7068738" cy="3641891"/>
          </a:xfrm>
          <a:prstGeom prst="rect">
            <a:avLst/>
          </a:prstGeom>
        </p:spPr>
      </p:pic>
    </p:spTree>
    <p:extLst>
      <p:ext uri="{BB962C8B-B14F-4D97-AF65-F5344CB8AC3E}">
        <p14:creationId xmlns:p14="http://schemas.microsoft.com/office/powerpoint/2010/main" val="17728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442508"/>
            <a:ext cx="8187924" cy="1046428"/>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So is this the future we want?</a:t>
            </a:r>
          </a:p>
          <a:p>
            <a:pPr>
              <a:lnSpc>
                <a:spcPct val="104999"/>
              </a:lnSpc>
              <a:buClr>
                <a:srgbClr val="002897"/>
              </a:buClr>
              <a:buSzPct val="70000"/>
            </a:pPr>
            <a:r>
              <a:rPr lang="en-US" i="1" dirty="0">
                <a:latin typeface="Avenir LT Std 45 Book" pitchFamily="34" charset="0"/>
                <a:ea typeface="Avenir"/>
                <a:cs typeface="Avenir"/>
                <a:sym typeface="Avenir"/>
              </a:rPr>
              <a:t>The comprehensive plan gives our city an opportunity to articulate a new direction as we enter our third century </a:t>
            </a:r>
            <a:endParaRPr lang="en-US" b="1" dirty="0">
              <a:solidFill>
                <a:srgbClr val="313A95"/>
              </a:solidFill>
              <a:latin typeface="Avenir LT Std 45 Book" pitchFamily="34" charset="0"/>
              <a:ea typeface="Avenir"/>
              <a:cs typeface="Avenir"/>
              <a:sym typeface="Avenir"/>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901558" y="2488935"/>
            <a:ext cx="7438031" cy="3936184"/>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69"/>
          <p:cNvSpPr/>
          <p:nvPr/>
        </p:nvSpPr>
        <p:spPr>
          <a:xfrm>
            <a:off x="3544992" y="3322185"/>
            <a:ext cx="2197291" cy="1587296"/>
          </a:xfrm>
          <a:prstGeom prst="rect">
            <a:avLst/>
          </a:prstGeom>
          <a:noFill/>
          <a:ln>
            <a:noFill/>
          </a:ln>
        </p:spPr>
        <p:txBody>
          <a:bodyPr lIns="91425" tIns="45700" rIns="91425" bIns="45700" anchor="t" anchorCtr="0">
            <a:noAutofit/>
          </a:bodyPr>
          <a:lstStyle/>
          <a:p>
            <a:pPr algn="ctr">
              <a:lnSpc>
                <a:spcPct val="104999"/>
              </a:lnSpc>
              <a:buClr>
                <a:srgbClr val="002897"/>
              </a:buClr>
              <a:buSzPct val="70000"/>
            </a:pPr>
            <a:r>
              <a:rPr lang="en-US" sz="19900" dirty="0">
                <a:solidFill>
                  <a:srgbClr val="313A95"/>
                </a:solidFill>
                <a:latin typeface="Impact" panose="020B0806030902050204" pitchFamily="34" charset="0"/>
                <a:ea typeface="Avenir"/>
                <a:cs typeface="Avenir"/>
                <a:sym typeface="Avenir"/>
              </a:rPr>
              <a:t>?</a:t>
            </a:r>
          </a:p>
        </p:txBody>
      </p:sp>
    </p:spTree>
    <p:extLst>
      <p:ext uri="{BB962C8B-B14F-4D97-AF65-F5344CB8AC3E}">
        <p14:creationId xmlns:p14="http://schemas.microsoft.com/office/powerpoint/2010/main" val="134613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Memphis 3.0 is a comprehensive plan that addresses short and long term strategies for: </a:t>
            </a: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Land use</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Transportation</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Environment</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Infrastructure</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City systems</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Growth and prosperity</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Neighborhoods</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Civic capacity</a:t>
            </a:r>
            <a:endParaRPr lang="en-US" b="1" dirty="0">
              <a:solidFill>
                <a:srgbClr val="313A95"/>
              </a:solidFill>
              <a:latin typeface="Avenir LT Std 45 Book" pitchFamily="34" charset="0"/>
              <a:ea typeface="Avenir"/>
              <a:cs typeface="Avenir"/>
              <a:sym typeface="Avenir"/>
            </a:endParaRPr>
          </a:p>
        </p:txBody>
      </p:sp>
      <p:sp>
        <p:nvSpPr>
          <p:cNvPr id="4" name="Oval 3"/>
          <p:cNvSpPr/>
          <p:nvPr/>
        </p:nvSpPr>
        <p:spPr>
          <a:xfrm>
            <a:off x="5454502" y="3425099"/>
            <a:ext cx="914400" cy="901626"/>
          </a:xfrm>
          <a:prstGeom prst="ellipse">
            <a:avLst/>
          </a:prstGeom>
          <a:solidFill>
            <a:srgbClr val="313A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97302" y="2977125"/>
            <a:ext cx="1828800" cy="1828800"/>
          </a:xfrm>
          <a:prstGeom prst="ellipse">
            <a:avLst/>
          </a:prstGeom>
          <a:solidFill>
            <a:srgbClr val="313A95">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78865" y="3891526"/>
            <a:ext cx="2232837" cy="0"/>
          </a:xfrm>
          <a:prstGeom prst="straightConnector1">
            <a:avLst/>
          </a:prstGeom>
          <a:ln>
            <a:tailEnd type="oval"/>
          </a:ln>
        </p:spPr>
        <p:style>
          <a:lnRef idx="3">
            <a:schemeClr val="accent1"/>
          </a:lnRef>
          <a:fillRef idx="0">
            <a:schemeClr val="accent1"/>
          </a:fillRef>
          <a:effectRef idx="2">
            <a:schemeClr val="accent1"/>
          </a:effectRef>
          <a:fontRef idx="minor">
            <a:schemeClr val="tx1"/>
          </a:fontRef>
        </p:style>
      </p:cxnSp>
      <p:sp>
        <p:nvSpPr>
          <p:cNvPr id="10" name="Oval 9"/>
          <p:cNvSpPr/>
          <p:nvPr/>
        </p:nvSpPr>
        <p:spPr>
          <a:xfrm>
            <a:off x="4540102" y="2519925"/>
            <a:ext cx="2743200" cy="2743200"/>
          </a:xfrm>
          <a:prstGeom prst="ellipse">
            <a:avLst/>
          </a:prstGeom>
          <a:solidFill>
            <a:srgbClr val="313A9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5935493" y="3267749"/>
            <a:ext cx="1571093" cy="0"/>
          </a:xfrm>
          <a:prstGeom prst="straightConnector1">
            <a:avLst/>
          </a:prstGeom>
          <a:ln>
            <a:tailEnd type="oval"/>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a:off x="5911702" y="2782195"/>
            <a:ext cx="1571093" cy="0"/>
          </a:xfrm>
          <a:prstGeom prst="straightConnector1">
            <a:avLst/>
          </a:prstGeom>
          <a:ln>
            <a:tailEnd type="oval"/>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7506586" y="2626252"/>
            <a:ext cx="1637414" cy="307777"/>
          </a:xfrm>
          <a:prstGeom prst="rect">
            <a:avLst/>
          </a:prstGeom>
          <a:noFill/>
        </p:spPr>
        <p:txBody>
          <a:bodyPr wrap="square" rtlCol="0">
            <a:spAutoFit/>
          </a:bodyPr>
          <a:lstStyle/>
          <a:p>
            <a:r>
              <a:rPr lang="en-US" sz="1400" dirty="0">
                <a:latin typeface="Avenir LT Std 45 Book" pitchFamily="34" charset="0"/>
              </a:rPr>
              <a:t>Guiding Principles</a:t>
            </a:r>
          </a:p>
        </p:txBody>
      </p:sp>
      <p:sp>
        <p:nvSpPr>
          <p:cNvPr id="20" name="TextBox 19"/>
          <p:cNvSpPr txBox="1"/>
          <p:nvPr/>
        </p:nvSpPr>
        <p:spPr>
          <a:xfrm>
            <a:off x="7510124" y="3108275"/>
            <a:ext cx="1637414" cy="307777"/>
          </a:xfrm>
          <a:prstGeom prst="rect">
            <a:avLst/>
          </a:prstGeom>
          <a:noFill/>
        </p:spPr>
        <p:txBody>
          <a:bodyPr wrap="square" rtlCol="0">
            <a:spAutoFit/>
          </a:bodyPr>
          <a:lstStyle/>
          <a:p>
            <a:r>
              <a:rPr lang="en-US" sz="1400" dirty="0">
                <a:latin typeface="Avenir LT Std 45 Book" pitchFamily="34" charset="0"/>
              </a:rPr>
              <a:t>Pillars</a:t>
            </a:r>
          </a:p>
        </p:txBody>
      </p:sp>
    </p:spTree>
    <p:extLst>
      <p:ext uri="{BB962C8B-B14F-4D97-AF65-F5344CB8AC3E}">
        <p14:creationId xmlns:p14="http://schemas.microsoft.com/office/powerpoint/2010/main" val="603083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4400" dirty="0">
                <a:solidFill>
                  <a:srgbClr val="313A95"/>
                </a:solidFill>
                <a:latin typeface="Impact" panose="020B0806030902050204" pitchFamily="34" charset="0"/>
                <a:ea typeface="Avenir"/>
                <a:cs typeface="Avenir"/>
                <a:sym typeface="Avenir"/>
              </a:rPr>
              <a:t>What have we heard from you?</a:t>
            </a:r>
          </a:p>
        </p:txBody>
      </p:sp>
    </p:spTree>
    <p:extLst>
      <p:ext uri="{BB962C8B-B14F-4D97-AF65-F5344CB8AC3E}">
        <p14:creationId xmlns:p14="http://schemas.microsoft.com/office/powerpoint/2010/main" val="108657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8972" y="1299947"/>
            <a:ext cx="7754519" cy="5169679"/>
          </a:xfrm>
          <a:prstGeom prst="rect">
            <a:avLst/>
          </a:prstGeom>
        </p:spPr>
      </p:pic>
    </p:spTree>
    <p:extLst>
      <p:ext uri="{BB962C8B-B14F-4D97-AF65-F5344CB8AC3E}">
        <p14:creationId xmlns:p14="http://schemas.microsoft.com/office/powerpoint/2010/main" val="50559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0499" y="888999"/>
            <a:ext cx="2792201" cy="1077218"/>
          </a:xfrm>
          <a:prstGeom prst="rect">
            <a:avLst/>
          </a:prstGeom>
          <a:noFill/>
          <a:ln w="38100">
            <a:solidFill>
              <a:schemeClr val="bg1">
                <a:lumMod val="50000"/>
              </a:schemeClr>
            </a:solidFill>
          </a:ln>
        </p:spPr>
        <p:txBody>
          <a:bodyPr wrap="square" rtlCol="0">
            <a:spAutoFit/>
          </a:bodyPr>
          <a:lstStyle/>
          <a:p>
            <a:r>
              <a:rPr lang="en-US" sz="1600" b="1" i="1" dirty="0"/>
              <a:t>Connectivity </a:t>
            </a:r>
          </a:p>
          <a:p>
            <a:r>
              <a:rPr lang="en-US" sz="1600" dirty="0"/>
              <a:t>More Options</a:t>
            </a:r>
          </a:p>
          <a:p>
            <a:r>
              <a:rPr lang="en-US" sz="1600" dirty="0"/>
              <a:t>Improved infrastructure</a:t>
            </a:r>
          </a:p>
          <a:p>
            <a:r>
              <a:rPr lang="en-US" sz="1600" dirty="0"/>
              <a:t>More efficient bus system</a:t>
            </a:r>
          </a:p>
        </p:txBody>
      </p:sp>
      <p:sp>
        <p:nvSpPr>
          <p:cNvPr id="7" name="TextBox 6"/>
          <p:cNvSpPr txBox="1"/>
          <p:nvPr/>
        </p:nvSpPr>
        <p:spPr>
          <a:xfrm>
            <a:off x="6110499" y="5141154"/>
            <a:ext cx="2792200" cy="861774"/>
          </a:xfrm>
          <a:prstGeom prst="rect">
            <a:avLst/>
          </a:prstGeom>
          <a:solidFill>
            <a:schemeClr val="bg1"/>
          </a:solidFill>
          <a:ln w="38100">
            <a:solidFill>
              <a:schemeClr val="bg1">
                <a:lumMod val="50000"/>
              </a:schemeClr>
            </a:solidFill>
          </a:ln>
        </p:spPr>
        <p:txBody>
          <a:bodyPr wrap="square" rtlCol="0">
            <a:spAutoFit/>
          </a:bodyPr>
          <a:lstStyle/>
          <a:p>
            <a:r>
              <a:rPr lang="en-US" sz="1600" b="1" i="1" dirty="0"/>
              <a:t>Sustainability</a:t>
            </a:r>
          </a:p>
          <a:p>
            <a:r>
              <a:rPr lang="en-US" sz="1600" dirty="0"/>
              <a:t>Waste reduction</a:t>
            </a:r>
          </a:p>
          <a:p>
            <a:r>
              <a:rPr lang="en-US" sz="1600" dirty="0"/>
              <a:t>Resources Conservation</a:t>
            </a:r>
          </a:p>
        </p:txBody>
      </p:sp>
      <p:sp>
        <p:nvSpPr>
          <p:cNvPr id="8" name="TextBox 4"/>
          <p:cNvSpPr txBox="1"/>
          <p:nvPr/>
        </p:nvSpPr>
        <p:spPr>
          <a:xfrm>
            <a:off x="6110500" y="3544799"/>
            <a:ext cx="2792201" cy="1323439"/>
          </a:xfrm>
          <a:prstGeom prst="rect">
            <a:avLst/>
          </a:prstGeom>
          <a:solidFill>
            <a:schemeClr val="bg1"/>
          </a:solidFill>
          <a:ln w="38100">
            <a:solidFill>
              <a:schemeClr val="bg1">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i="1" dirty="0"/>
              <a:t>Opportunity</a:t>
            </a:r>
          </a:p>
          <a:p>
            <a:r>
              <a:rPr lang="en-US" sz="1600" dirty="0"/>
              <a:t>Housing (options &amp; Programs)</a:t>
            </a:r>
          </a:p>
          <a:p>
            <a:r>
              <a:rPr lang="en-US" sz="1600" dirty="0"/>
              <a:t>Blight Mitigation</a:t>
            </a:r>
          </a:p>
          <a:p>
            <a:r>
              <a:rPr lang="en-US" sz="1600" dirty="0"/>
              <a:t>Workforce/business development</a:t>
            </a:r>
          </a:p>
        </p:txBody>
      </p:sp>
      <p:sp>
        <p:nvSpPr>
          <p:cNvPr id="10" name="TextBox 9"/>
          <p:cNvSpPr txBox="1"/>
          <p:nvPr/>
        </p:nvSpPr>
        <p:spPr>
          <a:xfrm>
            <a:off x="6110500" y="2214538"/>
            <a:ext cx="2792201" cy="1077218"/>
          </a:xfrm>
          <a:prstGeom prst="rect">
            <a:avLst/>
          </a:prstGeom>
          <a:solidFill>
            <a:schemeClr val="bg1"/>
          </a:solidFill>
          <a:ln w="38100">
            <a:solidFill>
              <a:schemeClr val="bg1">
                <a:lumMod val="50000"/>
              </a:schemeClr>
            </a:solidFill>
          </a:ln>
        </p:spPr>
        <p:txBody>
          <a:bodyPr wrap="square" rtlCol="0">
            <a:spAutoFit/>
          </a:bodyPr>
          <a:lstStyle/>
          <a:p>
            <a:r>
              <a:rPr lang="en-US" sz="1600" b="1" i="1" dirty="0"/>
              <a:t>Livability</a:t>
            </a:r>
          </a:p>
          <a:p>
            <a:r>
              <a:rPr lang="en-US" sz="1600" dirty="0"/>
              <a:t>Development concerns</a:t>
            </a:r>
          </a:p>
          <a:p>
            <a:r>
              <a:rPr lang="en-US" sz="1600" dirty="0"/>
              <a:t>Cultural Resources</a:t>
            </a:r>
          </a:p>
          <a:p>
            <a:r>
              <a:rPr lang="en-US" sz="1600" dirty="0"/>
              <a:t>Design</a:t>
            </a:r>
          </a:p>
        </p:txBody>
      </p:sp>
      <p:sp>
        <p:nvSpPr>
          <p:cNvPr id="11" name="TextBox 4"/>
          <p:cNvSpPr txBox="1"/>
          <p:nvPr/>
        </p:nvSpPr>
        <p:spPr>
          <a:xfrm>
            <a:off x="457200" y="266700"/>
            <a:ext cx="8445501" cy="461665"/>
          </a:xfrm>
          <a:prstGeom prst="rect">
            <a:avLst/>
          </a:prstGeom>
          <a:noFill/>
          <a:ln w="25400">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i="1" dirty="0"/>
              <a:t>Challenges to progress</a:t>
            </a:r>
            <a:endParaRPr lang="en-US" sz="2400" dirty="0"/>
          </a:p>
        </p:txBody>
      </p:sp>
      <p:graphicFrame>
        <p:nvGraphicFramePr>
          <p:cNvPr id="13" name="Chart 12"/>
          <p:cNvGraphicFramePr>
            <a:graphicFrameLocks/>
          </p:cNvGraphicFramePr>
          <p:nvPr>
            <p:extLst>
              <p:ext uri="{D42A27DB-BD31-4B8C-83A1-F6EECF244321}">
                <p14:modId xmlns:p14="http://schemas.microsoft.com/office/powerpoint/2010/main" val="1436084953"/>
              </p:ext>
            </p:extLst>
          </p:nvPr>
        </p:nvGraphicFramePr>
        <p:xfrm>
          <a:off x="317500" y="888998"/>
          <a:ext cx="5562600" cy="5113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40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19050"/>
            <a:ext cx="9148237" cy="6864350"/>
          </a:xfrm>
          <a:prstGeom prst="rect">
            <a:avLst/>
          </a:prstGeom>
        </p:spPr>
      </p:pic>
      <p:sp>
        <p:nvSpPr>
          <p:cNvPr id="9" name="Shape 269"/>
          <p:cNvSpPr/>
          <p:nvPr/>
        </p:nvSpPr>
        <p:spPr>
          <a:xfrm>
            <a:off x="300294" y="919294"/>
            <a:ext cx="8187924" cy="1046428"/>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Practices that resonate so far: </a:t>
            </a:r>
          </a:p>
        </p:txBody>
      </p:sp>
      <p:graphicFrame>
        <p:nvGraphicFramePr>
          <p:cNvPr id="6" name="Chart 5"/>
          <p:cNvGraphicFramePr>
            <a:graphicFrameLocks/>
          </p:cNvGraphicFramePr>
          <p:nvPr>
            <p:extLst>
              <p:ext uri="{D42A27DB-BD31-4B8C-83A1-F6EECF244321}">
                <p14:modId xmlns:p14="http://schemas.microsoft.com/office/powerpoint/2010/main" val="1847972528"/>
              </p:ext>
            </p:extLst>
          </p:nvPr>
        </p:nvGraphicFramePr>
        <p:xfrm>
          <a:off x="1002082" y="1766170"/>
          <a:ext cx="7486135" cy="4359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616282365"/>
              </p:ext>
            </p:extLst>
          </p:nvPr>
        </p:nvGraphicFramePr>
        <p:xfrm>
          <a:off x="1002081" y="1603332"/>
          <a:ext cx="6839211" cy="46095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7588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Refresher – our plan components:</a:t>
            </a:r>
          </a:p>
          <a:p>
            <a:pPr>
              <a:lnSpc>
                <a:spcPct val="104999"/>
              </a:lnSpc>
              <a:buClr>
                <a:srgbClr val="002897"/>
              </a:buClr>
              <a:buSzPct val="70000"/>
            </a:pPr>
            <a:r>
              <a:rPr lang="en-US" dirty="0">
                <a:latin typeface="Avenir"/>
                <a:ea typeface="Avenir"/>
                <a:cs typeface="Avenir"/>
                <a:sym typeface="Avenir"/>
              </a:rPr>
              <a:t>Memphis 3.0 is a comprehensive plan that addresses short and long term strategies for: </a:t>
            </a: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Land use</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Transportation</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Environment</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Infrastructure</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City systems</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Growth and prosperity</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Neighborhoods</a:t>
            </a:r>
          </a:p>
          <a:p>
            <a:pPr marL="342900" lvl="0" indent="-342900">
              <a:lnSpc>
                <a:spcPct val="104999"/>
              </a:lnSpc>
              <a:buClr>
                <a:srgbClr val="002897"/>
              </a:buClr>
              <a:buSzPct val="70000"/>
              <a:buFontTx/>
              <a:buChar char="»"/>
            </a:pPr>
            <a:r>
              <a:rPr lang="en-US" dirty="0">
                <a:latin typeface="Avenir LT Std 45 Book" pitchFamily="34" charset="0"/>
                <a:ea typeface="Avenir"/>
                <a:cs typeface="Avenir"/>
                <a:sym typeface="Avenir"/>
              </a:rPr>
              <a:t>Civic capacity</a:t>
            </a:r>
            <a:endParaRPr lang="en-US" b="1" dirty="0">
              <a:solidFill>
                <a:srgbClr val="313A95"/>
              </a:solidFill>
              <a:latin typeface="Avenir LT Std 45 Book" pitchFamily="34" charset="0"/>
              <a:ea typeface="Avenir"/>
              <a:cs typeface="Avenir"/>
              <a:sym typeface="Avenir"/>
            </a:endParaRPr>
          </a:p>
        </p:txBody>
      </p:sp>
      <p:sp>
        <p:nvSpPr>
          <p:cNvPr id="4" name="Oval 3"/>
          <p:cNvSpPr/>
          <p:nvPr/>
        </p:nvSpPr>
        <p:spPr>
          <a:xfrm>
            <a:off x="5454502" y="3425099"/>
            <a:ext cx="914400" cy="901626"/>
          </a:xfrm>
          <a:prstGeom prst="ellipse">
            <a:avLst/>
          </a:prstGeom>
          <a:solidFill>
            <a:srgbClr val="313A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97302" y="2977125"/>
            <a:ext cx="1828800" cy="1828800"/>
          </a:xfrm>
          <a:prstGeom prst="ellipse">
            <a:avLst/>
          </a:prstGeom>
          <a:solidFill>
            <a:srgbClr val="313A95">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78865" y="3891526"/>
            <a:ext cx="2232837" cy="0"/>
          </a:xfrm>
          <a:prstGeom prst="straightConnector1">
            <a:avLst/>
          </a:prstGeom>
          <a:ln>
            <a:tailEnd type="oval"/>
          </a:ln>
        </p:spPr>
        <p:style>
          <a:lnRef idx="3">
            <a:schemeClr val="accent1"/>
          </a:lnRef>
          <a:fillRef idx="0">
            <a:schemeClr val="accent1"/>
          </a:fillRef>
          <a:effectRef idx="2">
            <a:schemeClr val="accent1"/>
          </a:effectRef>
          <a:fontRef idx="minor">
            <a:schemeClr val="tx1"/>
          </a:fontRef>
        </p:style>
      </p:cxnSp>
      <p:sp>
        <p:nvSpPr>
          <p:cNvPr id="10" name="Oval 9"/>
          <p:cNvSpPr/>
          <p:nvPr/>
        </p:nvSpPr>
        <p:spPr>
          <a:xfrm>
            <a:off x="4540102" y="2519925"/>
            <a:ext cx="2743200" cy="2743200"/>
          </a:xfrm>
          <a:prstGeom prst="ellipse">
            <a:avLst/>
          </a:prstGeom>
          <a:solidFill>
            <a:srgbClr val="313A9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5935493" y="3267749"/>
            <a:ext cx="1571093" cy="0"/>
          </a:xfrm>
          <a:prstGeom prst="straightConnector1">
            <a:avLst/>
          </a:prstGeom>
          <a:ln>
            <a:tailEnd type="oval"/>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a:off x="5911702" y="2782195"/>
            <a:ext cx="1571093" cy="0"/>
          </a:xfrm>
          <a:prstGeom prst="straightConnector1">
            <a:avLst/>
          </a:prstGeom>
          <a:ln>
            <a:tailEnd type="oval"/>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7506586" y="2626252"/>
            <a:ext cx="1637414" cy="307777"/>
          </a:xfrm>
          <a:prstGeom prst="rect">
            <a:avLst/>
          </a:prstGeom>
          <a:noFill/>
        </p:spPr>
        <p:txBody>
          <a:bodyPr wrap="square" rtlCol="0">
            <a:spAutoFit/>
          </a:bodyPr>
          <a:lstStyle/>
          <a:p>
            <a:r>
              <a:rPr lang="en-US" sz="1400" dirty="0">
                <a:latin typeface="Avenir LT Std 45 Book" pitchFamily="34" charset="0"/>
              </a:rPr>
              <a:t>Guiding Principles</a:t>
            </a:r>
          </a:p>
        </p:txBody>
      </p:sp>
      <p:sp>
        <p:nvSpPr>
          <p:cNvPr id="20" name="TextBox 19"/>
          <p:cNvSpPr txBox="1"/>
          <p:nvPr/>
        </p:nvSpPr>
        <p:spPr>
          <a:xfrm>
            <a:off x="7510124" y="3108275"/>
            <a:ext cx="1637414" cy="307777"/>
          </a:xfrm>
          <a:prstGeom prst="rect">
            <a:avLst/>
          </a:prstGeom>
          <a:noFill/>
        </p:spPr>
        <p:txBody>
          <a:bodyPr wrap="square" rtlCol="0">
            <a:spAutoFit/>
          </a:bodyPr>
          <a:lstStyle/>
          <a:p>
            <a:r>
              <a:rPr lang="en-US" sz="1400" dirty="0">
                <a:latin typeface="Avenir LT Std 45 Book" pitchFamily="34" charset="0"/>
              </a:rPr>
              <a:t>Pillars</a:t>
            </a:r>
          </a:p>
        </p:txBody>
      </p:sp>
    </p:spTree>
    <p:extLst>
      <p:ext uri="{BB962C8B-B14F-4D97-AF65-F5344CB8AC3E}">
        <p14:creationId xmlns:p14="http://schemas.microsoft.com/office/powerpoint/2010/main" val="33884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9148237" cy="6864350"/>
          </a:xfrm>
          <a:prstGeom prst="rect">
            <a:avLst/>
          </a:prstGeom>
        </p:spPr>
      </p:pic>
      <p:sp>
        <p:nvSpPr>
          <p:cNvPr id="9" name="Shape 269"/>
          <p:cNvSpPr/>
          <p:nvPr/>
        </p:nvSpPr>
        <p:spPr>
          <a:xfrm>
            <a:off x="300294" y="919294"/>
            <a:ext cx="8187924" cy="1046428"/>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Draft Vision Statements </a:t>
            </a:r>
          </a:p>
        </p:txBody>
      </p:sp>
      <p:sp>
        <p:nvSpPr>
          <p:cNvPr id="5"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b="1" dirty="0">
                <a:latin typeface="Avenir LT Std 45 Book" pitchFamily="34" charset="0"/>
                <a:ea typeface="Avenir"/>
                <a:cs typeface="Avenir"/>
                <a:sym typeface="Avenir"/>
              </a:rPr>
              <a:t>By 2040, Memphis is a city… </a:t>
            </a: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that </a:t>
            </a:r>
            <a:r>
              <a:rPr lang="en-US" sz="2600" b="1" dirty="0">
                <a:solidFill>
                  <a:srgbClr val="00CC00"/>
                </a:solidFill>
                <a:latin typeface="Avenir LT Std 45 Book" pitchFamily="34" charset="0"/>
                <a:ea typeface="Avenir"/>
                <a:cs typeface="Avenir"/>
                <a:sym typeface="Avenir"/>
              </a:rPr>
              <a:t>VALUES LAND AS AN ASSET,</a:t>
            </a:r>
            <a:endParaRPr lang="en-US" sz="2600" b="1" dirty="0">
              <a:latin typeface="Avenir LT Std 45 Book" pitchFamily="34" charset="0"/>
              <a:ea typeface="Avenir"/>
              <a:cs typeface="Avenir"/>
              <a:sym typeface="Avenir"/>
            </a:endParaRP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with </a:t>
            </a:r>
            <a:r>
              <a:rPr lang="en-US" sz="2600" b="1" i="1" dirty="0">
                <a:solidFill>
                  <a:srgbClr val="00B050"/>
                </a:solidFill>
                <a:latin typeface="Avenir LT Std 45 Book" pitchFamily="34" charset="0"/>
                <a:ea typeface="Avenir"/>
                <a:cs typeface="Avenir"/>
                <a:sym typeface="Avenir"/>
              </a:rPr>
              <a:t>CONNECTED COMMUNITIES,</a:t>
            </a:r>
          </a:p>
          <a:p>
            <a:pPr marL="457200" indent="-457200">
              <a:lnSpc>
                <a:spcPct val="104999"/>
              </a:lnSpc>
              <a:buClr>
                <a:srgbClr val="002897"/>
              </a:buClr>
              <a:buSzPct val="70000"/>
              <a:buFontTx/>
              <a:buChar char="»"/>
            </a:pPr>
            <a:r>
              <a:rPr lang="en-US" sz="2600" b="1" i="1" dirty="0">
                <a:solidFill>
                  <a:srgbClr val="006600"/>
                </a:solidFill>
                <a:latin typeface="Avenir LT Std 45 Book" pitchFamily="34" charset="0"/>
                <a:ea typeface="Avenir"/>
                <a:cs typeface="Avenir"/>
                <a:sym typeface="Avenir"/>
              </a:rPr>
              <a:t>HIGH PERFORMING INFRASTRUCTURE,</a:t>
            </a: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and </a:t>
            </a:r>
            <a:r>
              <a:rPr lang="en-US" sz="2600" b="1" i="1" dirty="0">
                <a:solidFill>
                  <a:srgbClr val="00B0F0"/>
                </a:solidFill>
                <a:latin typeface="Avenir LT Std 45 Book" pitchFamily="34" charset="0"/>
                <a:ea typeface="Avenir"/>
                <a:cs typeface="Avenir"/>
                <a:sym typeface="Avenir"/>
              </a:rPr>
              <a:t>VIBRANT CIVIC SPACES.</a:t>
            </a: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Advancing</a:t>
            </a:r>
            <a:r>
              <a:rPr lang="en-US" sz="2600" b="1" i="1" dirty="0">
                <a:solidFill>
                  <a:srgbClr val="00B0F0"/>
                </a:solidFill>
                <a:latin typeface="Avenir LT Std 45 Book" pitchFamily="34" charset="0"/>
                <a:ea typeface="Avenir"/>
                <a:cs typeface="Avenir"/>
                <a:sym typeface="Avenir"/>
              </a:rPr>
              <a:t> </a:t>
            </a:r>
            <a:r>
              <a:rPr lang="en-US" sz="2600" b="1" i="1" dirty="0">
                <a:solidFill>
                  <a:srgbClr val="0070C0"/>
                </a:solidFill>
                <a:latin typeface="Avenir LT Std 45 Book" pitchFamily="34" charset="0"/>
                <a:ea typeface="Avenir"/>
                <a:cs typeface="Avenir"/>
                <a:sym typeface="Avenir"/>
              </a:rPr>
              <a:t>EQUITY &amp; OPPORTUNITY,</a:t>
            </a: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and</a:t>
            </a:r>
            <a:r>
              <a:rPr lang="en-US" sz="2600" b="1" i="1" dirty="0">
                <a:latin typeface="Avenir LT Std 45 Book" pitchFamily="34" charset="0"/>
                <a:ea typeface="Avenir"/>
                <a:cs typeface="Avenir"/>
                <a:sym typeface="Avenir"/>
              </a:rPr>
              <a:t> </a:t>
            </a:r>
            <a:r>
              <a:rPr lang="en-US" sz="2600" b="1" i="1" dirty="0">
                <a:solidFill>
                  <a:srgbClr val="313A95"/>
                </a:solidFill>
                <a:latin typeface="Avenir LT Std 45 Book" pitchFamily="34" charset="0"/>
                <a:ea typeface="Avenir"/>
                <a:cs typeface="Avenir"/>
                <a:sym typeface="Avenir"/>
              </a:rPr>
              <a:t>PROSPERITY &amp; AFFORDABILITY</a:t>
            </a: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With</a:t>
            </a:r>
            <a:r>
              <a:rPr lang="en-US" sz="2600" b="1" i="1" dirty="0">
                <a:solidFill>
                  <a:srgbClr val="313A95"/>
                </a:solidFill>
                <a:latin typeface="Avenir LT Std 45 Book" pitchFamily="34" charset="0"/>
                <a:ea typeface="Avenir"/>
                <a:cs typeface="Avenir"/>
                <a:sym typeface="Avenir"/>
              </a:rPr>
              <a:t> </a:t>
            </a:r>
            <a:r>
              <a:rPr lang="en-US" sz="2600" b="1" i="1" dirty="0">
                <a:solidFill>
                  <a:srgbClr val="FFC000"/>
                </a:solidFill>
                <a:latin typeface="Avenir LT Std 45 Book" pitchFamily="34" charset="0"/>
                <a:ea typeface="Avenir"/>
                <a:cs typeface="Avenir"/>
                <a:sym typeface="Avenir"/>
              </a:rPr>
              <a:t>GREAT NEIGHBORHOODS,</a:t>
            </a:r>
          </a:p>
          <a:p>
            <a:pPr marL="457200" indent="-457200">
              <a:lnSpc>
                <a:spcPct val="104999"/>
              </a:lnSpc>
              <a:buClr>
                <a:srgbClr val="002897"/>
              </a:buClr>
              <a:buSzPct val="70000"/>
              <a:buFontTx/>
              <a:buChar char="»"/>
            </a:pPr>
            <a:r>
              <a:rPr lang="en-US" sz="2600" b="1" i="1" dirty="0">
                <a:solidFill>
                  <a:srgbClr val="996633"/>
                </a:solidFill>
                <a:latin typeface="Avenir LT Std 45 Book" pitchFamily="34" charset="0"/>
                <a:ea typeface="Avenir"/>
                <a:cs typeface="Avenir"/>
                <a:sym typeface="Avenir"/>
              </a:rPr>
              <a:t>REMARKABLE PEOPLE,</a:t>
            </a:r>
          </a:p>
          <a:p>
            <a:pPr marL="457200" indent="-457200">
              <a:lnSpc>
                <a:spcPct val="104999"/>
              </a:lnSpc>
              <a:buClr>
                <a:srgbClr val="002897"/>
              </a:buClr>
              <a:buSzPct val="70000"/>
              <a:buFontTx/>
              <a:buChar char="»"/>
            </a:pPr>
            <a:r>
              <a:rPr lang="en-US" sz="2600" b="1" i="1" dirty="0">
                <a:solidFill>
                  <a:srgbClr val="CC66FF"/>
                </a:solidFill>
                <a:latin typeface="Avenir LT Std 45 Book" pitchFamily="34" charset="0"/>
                <a:ea typeface="Avenir"/>
                <a:cs typeface="Avenir"/>
                <a:sym typeface="Avenir"/>
              </a:rPr>
              <a:t>GOOD GOVERNMENT,</a:t>
            </a:r>
          </a:p>
          <a:p>
            <a:pPr marL="457200" indent="-457200">
              <a:lnSpc>
                <a:spcPct val="104999"/>
              </a:lnSpc>
              <a:buClr>
                <a:srgbClr val="002897"/>
              </a:buClr>
              <a:buSzPct val="70000"/>
              <a:buFontTx/>
              <a:buChar char="»"/>
            </a:pPr>
            <a:r>
              <a:rPr lang="en-US" sz="2600" b="1" dirty="0">
                <a:latin typeface="Avenir LT Std 45 Book" pitchFamily="34" charset="0"/>
                <a:ea typeface="Avenir"/>
                <a:cs typeface="Avenir"/>
                <a:sym typeface="Avenir"/>
              </a:rPr>
              <a:t>and a </a:t>
            </a:r>
            <a:r>
              <a:rPr lang="en-US" sz="2600" b="1" i="1" dirty="0">
                <a:solidFill>
                  <a:srgbClr val="7030A0"/>
                </a:solidFill>
                <a:latin typeface="Avenir LT Std 45 Book" pitchFamily="34" charset="0"/>
                <a:ea typeface="Avenir"/>
                <a:cs typeface="Avenir"/>
                <a:sym typeface="Avenir"/>
              </a:rPr>
              <a:t>SUSTAINABLE FUTURE</a:t>
            </a:r>
            <a:r>
              <a:rPr lang="en-US" sz="2600" b="1" dirty="0">
                <a:latin typeface="Avenir LT Std 45 Book" pitchFamily="34" charset="0"/>
                <a:ea typeface="Avenir"/>
                <a:cs typeface="Avenir"/>
                <a:sym typeface="Avenir"/>
              </a:rPr>
              <a:t>.</a:t>
            </a: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marL="342900" indent="-342900">
              <a:lnSpc>
                <a:spcPct val="104999"/>
              </a:lnSpc>
              <a:buClr>
                <a:srgbClr val="002897"/>
              </a:buClr>
              <a:buSzPct val="70000"/>
              <a:buFont typeface="Arial" panose="020B0604020202020204" pitchFamily="34" charset="0"/>
              <a:buChar char="•"/>
            </a:pPr>
            <a:endParaRPr lang="en-US" sz="2400" dirty="0">
              <a:latin typeface="Avenir LT Std 45 Book"/>
              <a:ea typeface="Avenir"/>
              <a:cs typeface="Avenir"/>
              <a:sym typeface="Avenir"/>
            </a:endParaRPr>
          </a:p>
          <a:p>
            <a:pPr marL="571500" indent="-571500">
              <a:lnSpc>
                <a:spcPct val="104999"/>
              </a:lnSpc>
              <a:buClr>
                <a:srgbClr val="002897"/>
              </a:buClr>
              <a:buSzPct val="70000"/>
              <a:buFont typeface="Arial" panose="020B0604020202020204" pitchFamily="34" charset="0"/>
              <a:buChar char="•"/>
            </a:pPr>
            <a:endParaRPr lang="en-US" sz="4400" dirty="0">
              <a:solidFill>
                <a:srgbClr val="313A95"/>
              </a:solidFill>
              <a:latin typeface="Impact" panose="020B0806030902050204" pitchFamily="34" charset="0"/>
              <a:ea typeface="Avenir"/>
              <a:cs typeface="Avenir"/>
              <a:sym typeface="Avenir"/>
            </a:endParaRPr>
          </a:p>
        </p:txBody>
      </p:sp>
    </p:spTree>
    <p:extLst>
      <p:ext uri="{BB962C8B-B14F-4D97-AF65-F5344CB8AC3E}">
        <p14:creationId xmlns:p14="http://schemas.microsoft.com/office/powerpoint/2010/main" val="324445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237" y="-6350"/>
            <a:ext cx="9148237" cy="6864350"/>
          </a:xfrm>
          <a:prstGeom prst="rect">
            <a:avLst/>
          </a:prstGeom>
          <a:solidFill>
            <a:srgbClr val="313A95"/>
          </a:solidFill>
          <a:ln w="28575">
            <a:noFill/>
          </a:ln>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Memphis 3.0 Visioning and Planning Timeline</a:t>
            </a: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p:txBody>
      </p:sp>
      <p:sp>
        <p:nvSpPr>
          <p:cNvPr id="5" name="Rectangle 4"/>
          <p:cNvSpPr/>
          <p:nvPr/>
        </p:nvSpPr>
        <p:spPr>
          <a:xfrm>
            <a:off x="265787" y="3017544"/>
            <a:ext cx="1084545" cy="901626"/>
          </a:xfrm>
          <a:prstGeom prst="rect">
            <a:avLst/>
          </a:prstGeom>
          <a:solidFill>
            <a:srgbClr val="313A95"/>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BACKGROUND</a:t>
            </a:r>
          </a:p>
          <a:p>
            <a:pPr algn="ctr"/>
            <a:r>
              <a:rPr lang="en-US" sz="1200" dirty="0">
                <a:latin typeface="Avenir LT Std 45 Book"/>
              </a:rPr>
              <a:t>(Nov 2016 – Feb 2017)</a:t>
            </a:r>
          </a:p>
        </p:txBody>
      </p:sp>
      <p:sp>
        <p:nvSpPr>
          <p:cNvPr id="14" name="Rectangle 13"/>
          <p:cNvSpPr/>
          <p:nvPr/>
        </p:nvSpPr>
        <p:spPr>
          <a:xfrm>
            <a:off x="1350333" y="3016842"/>
            <a:ext cx="1828800" cy="901626"/>
          </a:xfrm>
          <a:prstGeom prst="rect">
            <a:avLst/>
          </a:prstGeom>
          <a:solidFill>
            <a:srgbClr val="313A95"/>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GOAL SETTING AND FUTURE GROWTH</a:t>
            </a:r>
          </a:p>
          <a:p>
            <a:pPr algn="ctr"/>
            <a:r>
              <a:rPr lang="en-US" sz="1200" dirty="0">
                <a:latin typeface="Avenir LT Std 45 Book"/>
              </a:rPr>
              <a:t>(Mar 2017 – Jul 2017)</a:t>
            </a:r>
          </a:p>
        </p:txBody>
      </p:sp>
      <p:sp>
        <p:nvSpPr>
          <p:cNvPr id="15" name="Rectangle 14"/>
          <p:cNvSpPr/>
          <p:nvPr/>
        </p:nvSpPr>
        <p:spPr>
          <a:xfrm>
            <a:off x="3179132" y="3017544"/>
            <a:ext cx="1116417" cy="901626"/>
          </a:xfrm>
          <a:prstGeom prst="rect">
            <a:avLst/>
          </a:prstGeom>
          <a:solidFill>
            <a:srgbClr val="00B050"/>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VISION</a:t>
            </a:r>
          </a:p>
          <a:p>
            <a:pPr algn="ctr"/>
            <a:r>
              <a:rPr lang="en-US" sz="1200" dirty="0">
                <a:latin typeface="Avenir LT Std 45 Book"/>
              </a:rPr>
              <a:t>(Aug 2017 – Sep 2017)</a:t>
            </a:r>
          </a:p>
        </p:txBody>
      </p:sp>
      <p:sp>
        <p:nvSpPr>
          <p:cNvPr id="16" name="Rectangle 15"/>
          <p:cNvSpPr/>
          <p:nvPr/>
        </p:nvSpPr>
        <p:spPr>
          <a:xfrm>
            <a:off x="4295549" y="3016842"/>
            <a:ext cx="3434318" cy="901626"/>
          </a:xfrm>
          <a:prstGeom prst="rect">
            <a:avLst/>
          </a:prstGeom>
          <a:solidFill>
            <a:srgbClr val="313A95"/>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SOLUTIONS AND INVESTMENTS</a:t>
            </a:r>
          </a:p>
          <a:p>
            <a:pPr algn="ctr"/>
            <a:r>
              <a:rPr lang="en-US" sz="1200" dirty="0">
                <a:latin typeface="Avenir LT Std 45 Book"/>
              </a:rPr>
              <a:t>(Oct 2017 – Dec 2018)</a:t>
            </a:r>
          </a:p>
        </p:txBody>
      </p:sp>
      <p:sp>
        <p:nvSpPr>
          <p:cNvPr id="17" name="Rectangle 16"/>
          <p:cNvSpPr/>
          <p:nvPr/>
        </p:nvSpPr>
        <p:spPr>
          <a:xfrm>
            <a:off x="7729867" y="3017544"/>
            <a:ext cx="1084545" cy="901626"/>
          </a:xfrm>
          <a:prstGeom prst="rect">
            <a:avLst/>
          </a:prstGeom>
          <a:solidFill>
            <a:srgbClr val="00B050"/>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latin typeface="Impact" panose="020B0806030902050204" pitchFamily="34" charset="0"/>
              </a:rPr>
              <a:t>FINAL PLAN</a:t>
            </a:r>
          </a:p>
          <a:p>
            <a:pPr algn="ctr"/>
            <a:r>
              <a:rPr lang="en-US" sz="1200" dirty="0">
                <a:latin typeface="Avenir LT Std 45 Book"/>
              </a:rPr>
              <a:t>(Jan 2019)</a:t>
            </a:r>
          </a:p>
        </p:txBody>
      </p:sp>
      <p:cxnSp>
        <p:nvCxnSpPr>
          <p:cNvPr id="18" name="Straight Arrow Connector 17"/>
          <p:cNvCxnSpPr/>
          <p:nvPr/>
        </p:nvCxnSpPr>
        <p:spPr>
          <a:xfrm flipV="1">
            <a:off x="808059"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2257629"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3737340"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005604"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8286300" y="4125434"/>
            <a:ext cx="0" cy="744279"/>
          </a:xfrm>
          <a:prstGeom prst="straightConnector1">
            <a:avLst/>
          </a:prstGeom>
          <a:ln>
            <a:solidFill>
              <a:srgbClr val="313A95"/>
            </a:solidFill>
            <a:tailEnd type="oval"/>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345544" y="4944132"/>
            <a:ext cx="925030" cy="584775"/>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Kickoff Rallies</a:t>
            </a:r>
          </a:p>
        </p:txBody>
      </p:sp>
      <p:sp>
        <p:nvSpPr>
          <p:cNvPr id="30" name="TextBox 29"/>
          <p:cNvSpPr txBox="1"/>
          <p:nvPr/>
        </p:nvSpPr>
        <p:spPr>
          <a:xfrm>
            <a:off x="1748161" y="4944131"/>
            <a:ext cx="1018935" cy="1815882"/>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Public Meetings</a:t>
            </a:r>
          </a:p>
          <a:p>
            <a:pPr algn="ctr"/>
            <a:r>
              <a:rPr lang="en-US" sz="1600" dirty="0">
                <a:solidFill>
                  <a:srgbClr val="313A95"/>
                </a:solidFill>
                <a:latin typeface="Impact" panose="020B0806030902050204" pitchFamily="34" charset="0"/>
              </a:rPr>
              <a:t>&amp;</a:t>
            </a:r>
          </a:p>
          <a:p>
            <a:pPr algn="ctr"/>
            <a:r>
              <a:rPr lang="en-US" sz="1600" dirty="0">
                <a:solidFill>
                  <a:srgbClr val="313A95"/>
                </a:solidFill>
                <a:latin typeface="Impact" panose="020B0806030902050204" pitchFamily="34" charset="0"/>
              </a:rPr>
              <a:t>Working Group Meetings</a:t>
            </a:r>
          </a:p>
          <a:p>
            <a:pPr algn="ctr"/>
            <a:endParaRPr lang="en-US" sz="1600" dirty="0">
              <a:solidFill>
                <a:srgbClr val="313A95"/>
              </a:solidFill>
              <a:latin typeface="Impact" panose="020B0806030902050204" pitchFamily="34" charset="0"/>
            </a:endParaRPr>
          </a:p>
        </p:txBody>
      </p:sp>
      <p:sp>
        <p:nvSpPr>
          <p:cNvPr id="31" name="TextBox 30"/>
          <p:cNvSpPr txBox="1"/>
          <p:nvPr/>
        </p:nvSpPr>
        <p:spPr>
          <a:xfrm>
            <a:off x="3030282" y="4947650"/>
            <a:ext cx="1424762" cy="584775"/>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Public Presentations</a:t>
            </a:r>
          </a:p>
        </p:txBody>
      </p:sp>
      <p:sp>
        <p:nvSpPr>
          <p:cNvPr id="32" name="TextBox 31"/>
          <p:cNvSpPr txBox="1"/>
          <p:nvPr/>
        </p:nvSpPr>
        <p:spPr>
          <a:xfrm>
            <a:off x="7573919" y="4958225"/>
            <a:ext cx="1424762" cy="584775"/>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Public Presentations</a:t>
            </a:r>
          </a:p>
        </p:txBody>
      </p:sp>
      <p:sp>
        <p:nvSpPr>
          <p:cNvPr id="33" name="TextBox 32"/>
          <p:cNvSpPr txBox="1"/>
          <p:nvPr/>
        </p:nvSpPr>
        <p:spPr>
          <a:xfrm>
            <a:off x="5503240" y="4926326"/>
            <a:ext cx="1018935" cy="1815882"/>
          </a:xfrm>
          <a:prstGeom prst="rect">
            <a:avLst/>
          </a:prstGeom>
          <a:noFill/>
        </p:spPr>
        <p:txBody>
          <a:bodyPr wrap="square" rtlCol="0">
            <a:spAutoFit/>
          </a:bodyPr>
          <a:lstStyle/>
          <a:p>
            <a:pPr algn="ctr"/>
            <a:r>
              <a:rPr lang="en-US" sz="1600" dirty="0">
                <a:solidFill>
                  <a:srgbClr val="313A95"/>
                </a:solidFill>
                <a:latin typeface="Impact" panose="020B0806030902050204" pitchFamily="34" charset="0"/>
              </a:rPr>
              <a:t>District Planning</a:t>
            </a:r>
          </a:p>
          <a:p>
            <a:pPr algn="ctr"/>
            <a:r>
              <a:rPr lang="en-US" sz="1600" dirty="0">
                <a:solidFill>
                  <a:srgbClr val="313A95"/>
                </a:solidFill>
                <a:latin typeface="Impact" panose="020B0806030902050204" pitchFamily="34" charset="0"/>
              </a:rPr>
              <a:t>&amp;</a:t>
            </a:r>
          </a:p>
          <a:p>
            <a:pPr algn="ctr"/>
            <a:r>
              <a:rPr lang="en-US" sz="1600" dirty="0">
                <a:solidFill>
                  <a:srgbClr val="313A95"/>
                </a:solidFill>
                <a:latin typeface="Impact" panose="020B0806030902050204" pitchFamily="34" charset="0"/>
              </a:rPr>
              <a:t>Working Group Meetings</a:t>
            </a:r>
          </a:p>
          <a:p>
            <a:pPr algn="ctr"/>
            <a:endParaRPr lang="en-US" sz="1600" dirty="0">
              <a:solidFill>
                <a:srgbClr val="313A95"/>
              </a:solidFill>
              <a:latin typeface="Impact" panose="020B0806030902050204" pitchFamily="34" charset="0"/>
            </a:endParaRPr>
          </a:p>
        </p:txBody>
      </p:sp>
      <p:sp>
        <p:nvSpPr>
          <p:cNvPr id="37" name="TextBox 36"/>
          <p:cNvSpPr txBox="1"/>
          <p:nvPr/>
        </p:nvSpPr>
        <p:spPr>
          <a:xfrm>
            <a:off x="6921790" y="2521779"/>
            <a:ext cx="1892622" cy="338554"/>
          </a:xfrm>
          <a:prstGeom prst="rect">
            <a:avLst/>
          </a:prstGeom>
          <a:noFill/>
        </p:spPr>
        <p:txBody>
          <a:bodyPr wrap="square" rtlCol="0">
            <a:spAutoFit/>
          </a:bodyPr>
          <a:lstStyle/>
          <a:p>
            <a:pPr algn="r"/>
            <a:r>
              <a:rPr lang="en-US" sz="1600" dirty="0">
                <a:solidFill>
                  <a:srgbClr val="313A95"/>
                </a:solidFill>
                <a:latin typeface="Impact" panose="020B0806030902050204" pitchFamily="34" charset="0"/>
              </a:rPr>
              <a:t>January 2019</a:t>
            </a:r>
          </a:p>
        </p:txBody>
      </p:sp>
      <p:cxnSp>
        <p:nvCxnSpPr>
          <p:cNvPr id="35" name="Straight Arrow Connector 34"/>
          <p:cNvCxnSpPr/>
          <p:nvPr/>
        </p:nvCxnSpPr>
        <p:spPr>
          <a:xfrm>
            <a:off x="345544" y="2892071"/>
            <a:ext cx="8468868" cy="10633"/>
          </a:xfrm>
          <a:prstGeom prst="straightConnector1">
            <a:avLst/>
          </a:prstGeom>
          <a:ln>
            <a:solidFill>
              <a:srgbClr val="313A95"/>
            </a:solidFill>
            <a:headEnd type="oval"/>
            <a:tailEnd type="oval"/>
          </a:ln>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flipH="1">
            <a:off x="3019649" y="2418668"/>
            <a:ext cx="10633" cy="671992"/>
          </a:xfrm>
          <a:prstGeom prst="line">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p:cNvSpPr txBox="1"/>
          <p:nvPr/>
        </p:nvSpPr>
        <p:spPr>
          <a:xfrm>
            <a:off x="265787" y="2521779"/>
            <a:ext cx="1892622" cy="338554"/>
          </a:xfrm>
          <a:prstGeom prst="rect">
            <a:avLst/>
          </a:prstGeom>
          <a:noFill/>
        </p:spPr>
        <p:txBody>
          <a:bodyPr wrap="square" rtlCol="0">
            <a:spAutoFit/>
          </a:bodyPr>
          <a:lstStyle/>
          <a:p>
            <a:r>
              <a:rPr lang="en-US" sz="1600" dirty="0">
                <a:solidFill>
                  <a:srgbClr val="313A95"/>
                </a:solidFill>
                <a:latin typeface="Impact" panose="020B0806030902050204" pitchFamily="34" charset="0"/>
              </a:rPr>
              <a:t>November 2016</a:t>
            </a:r>
          </a:p>
        </p:txBody>
      </p:sp>
    </p:spTree>
    <p:extLst>
      <p:ext uri="{BB962C8B-B14F-4D97-AF65-F5344CB8AC3E}">
        <p14:creationId xmlns:p14="http://schemas.microsoft.com/office/powerpoint/2010/main" val="3407587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19050"/>
            <a:ext cx="9148237" cy="6864350"/>
          </a:xfrm>
          <a:prstGeom prst="rect">
            <a:avLst/>
          </a:prstGeom>
        </p:spPr>
      </p:pic>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83971" y="2371725"/>
            <a:ext cx="3831840" cy="409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04364" y="2439670"/>
            <a:ext cx="1524000" cy="369332"/>
          </a:xfrm>
          <a:prstGeom prst="rect">
            <a:avLst/>
          </a:prstGeom>
          <a:solidFill>
            <a:schemeClr val="bg1"/>
          </a:solidFill>
        </p:spPr>
        <p:txBody>
          <a:bodyPr wrap="square" rtlCol="0">
            <a:spAutoFit/>
          </a:bodyPr>
          <a:lstStyle/>
          <a:p>
            <a:r>
              <a:rPr lang="en-US" dirty="0"/>
              <a:t>NashvilleNext</a:t>
            </a:r>
          </a:p>
        </p:txBody>
      </p:sp>
      <p:pic>
        <p:nvPicPr>
          <p:cNvPr id="1026" name="Picture 2" descr="C:\Users\john.zeanah\Dropbox\Comprehensive Planning\Peer City Plans\Denver\BlueprintDenver_Page_02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5400000">
            <a:off x="518996" y="1999780"/>
            <a:ext cx="4085859" cy="4844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9881" y="2469186"/>
            <a:ext cx="1964690" cy="369332"/>
          </a:xfrm>
          <a:prstGeom prst="rect">
            <a:avLst/>
          </a:prstGeom>
          <a:solidFill>
            <a:schemeClr val="bg1"/>
          </a:solidFill>
        </p:spPr>
        <p:txBody>
          <a:bodyPr wrap="square" rtlCol="0">
            <a:spAutoFit/>
          </a:bodyPr>
          <a:lstStyle/>
          <a:p>
            <a:r>
              <a:rPr lang="en-US" dirty="0"/>
              <a:t>Blueprint Denver</a:t>
            </a:r>
          </a:p>
        </p:txBody>
      </p:sp>
      <p:sp>
        <p:nvSpPr>
          <p:cNvPr id="9" name="Shape 269"/>
          <p:cNvSpPr/>
          <p:nvPr/>
        </p:nvSpPr>
        <p:spPr>
          <a:xfrm>
            <a:off x="300294" y="919294"/>
            <a:ext cx="8187924" cy="1046428"/>
          </a:xfrm>
          <a:prstGeom prst="rect">
            <a:avLst/>
          </a:prstGeom>
          <a:noFill/>
          <a:ln>
            <a:noFill/>
          </a:ln>
        </p:spPr>
        <p:txBody>
          <a:bodyPr lIns="91425" tIns="45700" rIns="91425" bIns="45700" anchor="t" anchorCtr="0">
            <a:noAutofit/>
          </a:bodyPr>
          <a:lstStyle/>
          <a:p>
            <a:pPr>
              <a:lnSpc>
                <a:spcPct val="104999"/>
              </a:lnSpc>
              <a:buClr>
                <a:srgbClr val="002897"/>
              </a:buClr>
              <a:buSzPct val="70000"/>
            </a:pPr>
            <a:r>
              <a:rPr lang="en-US" sz="2600" dirty="0">
                <a:solidFill>
                  <a:srgbClr val="000099"/>
                </a:solidFill>
                <a:latin typeface="Impact" panose="020B0806030902050204" pitchFamily="34" charset="0"/>
                <a:ea typeface="Avenir"/>
                <a:cs typeface="Avenir"/>
                <a:sym typeface="Avenir"/>
              </a:rPr>
              <a:t>Future Growth Planning</a:t>
            </a:r>
          </a:p>
          <a:p>
            <a:pPr>
              <a:lnSpc>
                <a:spcPct val="104999"/>
              </a:lnSpc>
              <a:buClr>
                <a:srgbClr val="002897"/>
              </a:buClr>
              <a:buSzPct val="70000"/>
            </a:pPr>
            <a:r>
              <a:rPr lang="en-US" i="1" dirty="0">
                <a:latin typeface="Avenir LT Std 45 Book" pitchFamily="34" charset="0"/>
                <a:ea typeface="Avenir"/>
                <a:cs typeface="Avenir"/>
                <a:sym typeface="Avenir"/>
              </a:rPr>
              <a:t>Our opportunity to articulate what’s most important about where we grow</a:t>
            </a:r>
            <a:endParaRPr lang="en-US" b="1" dirty="0">
              <a:solidFill>
                <a:srgbClr val="313A95"/>
              </a:solidFill>
              <a:latin typeface="Avenir LT Std 45 Book" pitchFamily="34" charset="0"/>
              <a:ea typeface="Avenir"/>
              <a:cs typeface="Avenir"/>
              <a:sym typeface="Avenir"/>
            </a:endParaRPr>
          </a:p>
        </p:txBody>
      </p:sp>
    </p:spTree>
    <p:extLst>
      <p:ext uri="{BB962C8B-B14F-4D97-AF65-F5344CB8AC3E}">
        <p14:creationId xmlns:p14="http://schemas.microsoft.com/office/powerpoint/2010/main" val="3888319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3" name="Shape 331"/>
          <p:cNvSpPr/>
          <p:nvPr/>
        </p:nvSpPr>
        <p:spPr>
          <a:xfrm>
            <a:off x="770020" y="1941268"/>
            <a:ext cx="7507704" cy="4549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venir LT Std 45 Book" pitchFamily="34" charset="0"/>
              <a:ea typeface="Avenir"/>
              <a:cs typeface="Avenir"/>
              <a:sym typeface="Avenir"/>
            </a:endParaRPr>
          </a:p>
          <a:p>
            <a:pPr marL="180975" marR="0" lvl="0" indent="-180975" algn="l" rtl="0">
              <a:spcBef>
                <a:spcPts val="1100"/>
              </a:spcBef>
              <a:spcAft>
                <a:spcPts val="0"/>
              </a:spcAft>
              <a:buClr>
                <a:srgbClr val="002897"/>
              </a:buClr>
              <a:buFont typeface="Noto Sans Symbols"/>
              <a:buNone/>
            </a:pPr>
            <a:endParaRPr sz="1800" dirty="0">
              <a:solidFill>
                <a:schemeClr val="dk1"/>
              </a:solidFill>
              <a:latin typeface="Avenir LT Std 45 Book" pitchFamily="34" charset="0"/>
              <a:ea typeface="Avenir"/>
              <a:cs typeface="Avenir"/>
              <a:sym typeface="Avenir"/>
            </a:endParaRPr>
          </a:p>
          <a:p>
            <a:pPr marL="180975" marR="0" lvl="0" indent="-180975" algn="l" rtl="0">
              <a:spcBef>
                <a:spcPts val="1100"/>
              </a:spcBef>
              <a:spcAft>
                <a:spcPts val="0"/>
              </a:spcAft>
              <a:buClr>
                <a:srgbClr val="002897"/>
              </a:buClr>
              <a:buFont typeface="Noto Sans Symbols"/>
              <a:buNone/>
            </a:pPr>
            <a:endParaRPr sz="1800" dirty="0">
              <a:solidFill>
                <a:schemeClr val="dk1"/>
              </a:solidFill>
              <a:latin typeface="Avenir LT Std 45 Book" pitchFamily="34" charset="0"/>
              <a:ea typeface="Avenir"/>
              <a:cs typeface="Avenir"/>
              <a:sym typeface="Avenir"/>
            </a:endParaRPr>
          </a:p>
          <a:p>
            <a:pPr marL="180975" marR="0" lvl="0" indent="-180975" algn="l" rtl="0">
              <a:spcBef>
                <a:spcPts val="1100"/>
              </a:spcBef>
              <a:spcAft>
                <a:spcPts val="0"/>
              </a:spcAft>
              <a:buClr>
                <a:srgbClr val="002897"/>
              </a:buClr>
              <a:buFont typeface="Noto Sans Symbols"/>
              <a:buNone/>
            </a:pPr>
            <a:endParaRPr sz="1800" dirty="0">
              <a:solidFill>
                <a:schemeClr val="dk1"/>
              </a:solidFill>
              <a:latin typeface="Avenir LT Std 45 Book" pitchFamily="34" charset="0"/>
              <a:ea typeface="Avenir"/>
              <a:cs typeface="Avenir"/>
              <a:sym typeface="Avenir"/>
            </a:endParaRPr>
          </a:p>
          <a:p>
            <a:pPr marL="180975" marR="0" lvl="0" indent="-180975" algn="l" rtl="0">
              <a:spcBef>
                <a:spcPts val="1100"/>
              </a:spcBef>
              <a:spcAft>
                <a:spcPts val="0"/>
              </a:spcAft>
              <a:buClr>
                <a:srgbClr val="002897"/>
              </a:buClr>
              <a:buFont typeface="Noto Sans Symbols"/>
              <a:buNone/>
            </a:pPr>
            <a:endParaRPr sz="1800" dirty="0">
              <a:solidFill>
                <a:schemeClr val="dk1"/>
              </a:solidFill>
              <a:latin typeface="Avenir LT Std 45 Book" pitchFamily="34" charset="0"/>
              <a:ea typeface="Avenir"/>
              <a:cs typeface="Avenir"/>
              <a:sym typeface="Avenir"/>
            </a:endParaRPr>
          </a:p>
          <a:p>
            <a:pPr marL="180975" marR="0" lvl="0" indent="-180975" algn="l" rtl="0">
              <a:spcBef>
                <a:spcPts val="1100"/>
              </a:spcBef>
              <a:spcAft>
                <a:spcPts val="0"/>
              </a:spcAft>
              <a:buClr>
                <a:srgbClr val="002897"/>
              </a:buClr>
              <a:buFont typeface="Noto Sans Symbols"/>
              <a:buNone/>
            </a:pPr>
            <a:endParaRPr sz="1800" dirty="0">
              <a:solidFill>
                <a:schemeClr val="dk1"/>
              </a:solidFill>
              <a:latin typeface="Avenir LT Std 45 Book" pitchFamily="34" charset="0"/>
              <a:ea typeface="Avenir"/>
              <a:cs typeface="Avenir"/>
              <a:sym typeface="Avenir"/>
            </a:endParaRPr>
          </a:p>
          <a:p>
            <a:pPr marL="180975" marR="0" lvl="0" indent="-180975" algn="l" rtl="0">
              <a:spcBef>
                <a:spcPts val="1100"/>
              </a:spcBef>
              <a:spcAft>
                <a:spcPts val="0"/>
              </a:spcAft>
              <a:buClr>
                <a:srgbClr val="002897"/>
              </a:buClr>
              <a:buSzPct val="70000"/>
              <a:buFont typeface="Noto Sans Symbols"/>
              <a:buChar char="▪"/>
            </a:pPr>
            <a:r>
              <a:rPr lang="en-US" sz="1800" dirty="0">
                <a:solidFill>
                  <a:schemeClr val="dk1"/>
                </a:solidFill>
                <a:latin typeface="Avenir LT Std 45 Book" pitchFamily="34" charset="0"/>
                <a:ea typeface="Avenir"/>
                <a:cs typeface="Avenir"/>
                <a:sym typeface="Avenir"/>
              </a:rPr>
              <a:t>Website: </a:t>
            </a:r>
            <a:r>
              <a:rPr lang="en-US" sz="1800" u="sng" dirty="0">
                <a:solidFill>
                  <a:schemeClr val="hlink"/>
                </a:solidFill>
                <a:latin typeface="Avenir LT Std 45 Book" pitchFamily="34" charset="0"/>
                <a:ea typeface="Avenir"/>
                <a:cs typeface="Avenir"/>
                <a:sym typeface="Avenir"/>
                <a:hlinkClick r:id="rId5"/>
              </a:rPr>
              <a:t>http://memphis3point0.com/</a:t>
            </a:r>
            <a:r>
              <a:rPr lang="en-US" sz="1800" dirty="0">
                <a:solidFill>
                  <a:schemeClr val="dk1"/>
                </a:solidFill>
                <a:latin typeface="Avenir LT Std 45 Book" pitchFamily="34" charset="0"/>
                <a:ea typeface="Avenir"/>
                <a:cs typeface="Avenir"/>
                <a:sym typeface="Avenir"/>
              </a:rPr>
              <a:t> </a:t>
            </a:r>
          </a:p>
          <a:p>
            <a:pPr marL="180975" marR="0" lvl="0" indent="-180975" algn="l" rtl="0">
              <a:spcBef>
                <a:spcPts val="1100"/>
              </a:spcBef>
              <a:spcAft>
                <a:spcPts val="0"/>
              </a:spcAft>
              <a:buClr>
                <a:srgbClr val="002897"/>
              </a:buClr>
              <a:buSzPct val="70000"/>
              <a:buFont typeface="Noto Sans Symbols"/>
              <a:buChar char="▪"/>
            </a:pPr>
            <a:r>
              <a:rPr lang="en-US" sz="1800" dirty="0">
                <a:solidFill>
                  <a:schemeClr val="dk1"/>
                </a:solidFill>
                <a:latin typeface="Avenir LT Std 45 Book" pitchFamily="34" charset="0"/>
                <a:ea typeface="Avenir"/>
                <a:cs typeface="Avenir"/>
                <a:sym typeface="Avenir"/>
              </a:rPr>
              <a:t>Facebook: </a:t>
            </a:r>
            <a:r>
              <a:rPr lang="en-US" sz="1800" u="sng" dirty="0">
                <a:solidFill>
                  <a:schemeClr val="hlink"/>
                </a:solidFill>
                <a:latin typeface="Avenir LT Std 45 Book" pitchFamily="34" charset="0"/>
                <a:ea typeface="Avenir"/>
                <a:cs typeface="Avenir"/>
                <a:sym typeface="Avenir"/>
                <a:hlinkClick r:id="rId6"/>
              </a:rPr>
              <a:t>https://www.facebook.com/Memphis3point0/</a:t>
            </a:r>
            <a:r>
              <a:rPr lang="en-US" sz="1800" dirty="0">
                <a:solidFill>
                  <a:schemeClr val="dk1"/>
                </a:solidFill>
                <a:latin typeface="Avenir LT Std 45 Book" pitchFamily="34" charset="0"/>
                <a:ea typeface="Avenir"/>
                <a:cs typeface="Avenir"/>
                <a:sym typeface="Avenir"/>
              </a:rPr>
              <a:t> </a:t>
            </a:r>
          </a:p>
          <a:p>
            <a:pPr marL="180975" marR="0" lvl="0" indent="-180975" algn="l" rtl="0">
              <a:spcBef>
                <a:spcPts val="1100"/>
              </a:spcBef>
              <a:spcAft>
                <a:spcPts val="0"/>
              </a:spcAft>
              <a:buClr>
                <a:srgbClr val="002897"/>
              </a:buClr>
              <a:buSzPct val="70000"/>
              <a:buFont typeface="Noto Sans Symbols"/>
              <a:buChar char="▪"/>
            </a:pPr>
            <a:r>
              <a:rPr lang="en-US" sz="1800" dirty="0">
                <a:solidFill>
                  <a:schemeClr val="dk1"/>
                </a:solidFill>
                <a:latin typeface="Avenir LT Std 45 Book" pitchFamily="34" charset="0"/>
                <a:ea typeface="Avenir"/>
                <a:cs typeface="Avenir"/>
                <a:sym typeface="Avenir"/>
              </a:rPr>
              <a:t>Twitter: </a:t>
            </a:r>
            <a:r>
              <a:rPr lang="en-US" sz="1800" u="sng" dirty="0">
                <a:solidFill>
                  <a:schemeClr val="hlink"/>
                </a:solidFill>
                <a:latin typeface="Avenir LT Std 45 Book" pitchFamily="34" charset="0"/>
                <a:ea typeface="Avenir"/>
                <a:cs typeface="Avenir"/>
                <a:sym typeface="Avenir"/>
                <a:hlinkClick r:id="rId7"/>
              </a:rPr>
              <a:t>https://twitter.com/Memphis3point0</a:t>
            </a:r>
            <a:r>
              <a:rPr lang="en-US" sz="1800" dirty="0">
                <a:solidFill>
                  <a:schemeClr val="dk1"/>
                </a:solidFill>
                <a:latin typeface="Avenir LT Std 45 Book" pitchFamily="34" charset="0"/>
                <a:ea typeface="Avenir"/>
                <a:cs typeface="Avenir"/>
                <a:sym typeface="Avenir"/>
              </a:rPr>
              <a:t> </a:t>
            </a:r>
          </a:p>
          <a:p>
            <a:pPr marR="0" lvl="0" algn="l" rtl="0">
              <a:spcBef>
                <a:spcPts val="1100"/>
              </a:spcBef>
              <a:spcAft>
                <a:spcPts val="0"/>
              </a:spcAft>
              <a:buClr>
                <a:srgbClr val="002897"/>
              </a:buClr>
              <a:buSzPct val="70000"/>
            </a:pPr>
            <a:r>
              <a:rPr lang="en-US" sz="1800" b="1" u="sng" dirty="0">
                <a:solidFill>
                  <a:schemeClr val="dk1"/>
                </a:solidFill>
                <a:latin typeface="Avenir LT Std 45 Book" pitchFamily="34" charset="0"/>
                <a:ea typeface="Avenir"/>
                <a:cs typeface="Avenir"/>
                <a:sym typeface="Avenir"/>
              </a:rPr>
              <a:t>This presentation will be available on our website on June 30, 2017. </a:t>
            </a:r>
          </a:p>
          <a:p>
            <a:pPr marL="180975" marR="0" lvl="0" indent="-180975" algn="l" rtl="0">
              <a:spcBef>
                <a:spcPts val="1100"/>
              </a:spcBef>
              <a:spcAft>
                <a:spcPts val="0"/>
              </a:spcAft>
              <a:buClr>
                <a:srgbClr val="002897"/>
              </a:buClr>
              <a:buFont typeface="Noto Sans Symbols"/>
              <a:buNone/>
            </a:pPr>
            <a:endParaRPr sz="1800" dirty="0">
              <a:solidFill>
                <a:schemeClr val="dk1"/>
              </a:solidFill>
              <a:latin typeface="Avenir LT Std 45 Book" pitchFamily="34" charset="0"/>
              <a:ea typeface="Avenir"/>
              <a:cs typeface="Avenir"/>
              <a:sym typeface="Avenir"/>
            </a:endParaRPr>
          </a:p>
        </p:txBody>
      </p:sp>
      <p:pic>
        <p:nvPicPr>
          <p:cNvPr id="4" name="Shape 332" descr="https://scontent-dft4-2.xx.fbcdn.net/v/t1.0-9/14563441_1109051269173478_9189572667392348601_n.png?oh=e664fed59078f6ceb532f3a402ed2169&amp;oe=58CE613D"/>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590550" y="1277787"/>
            <a:ext cx="8096250" cy="3000375"/>
          </a:xfrm>
          <a:prstGeom prst="rect">
            <a:avLst/>
          </a:prstGeom>
          <a:noFill/>
          <a:ln>
            <a:noFill/>
          </a:ln>
        </p:spPr>
      </p:pic>
    </p:spTree>
    <p:extLst>
      <p:ext uri="{BB962C8B-B14F-4D97-AF65-F5344CB8AC3E}">
        <p14:creationId xmlns:p14="http://schemas.microsoft.com/office/powerpoint/2010/main" val="303523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5" name="Shape 239"/>
          <p:cNvSpPr/>
          <p:nvPr/>
        </p:nvSpPr>
        <p:spPr>
          <a:xfrm>
            <a:off x="457200" y="1267156"/>
            <a:ext cx="8036560" cy="1008211"/>
          </a:xfrm>
          <a:prstGeom prst="rect">
            <a:avLst/>
          </a:prstGeom>
          <a:noFill/>
          <a:ln>
            <a:noFill/>
          </a:ln>
        </p:spPr>
        <p:txBody>
          <a:bodyPr lIns="91425" tIns="45700" rIns="91425" bIns="45700" anchor="t" anchorCtr="0">
            <a:noAutofit/>
          </a:bodyPr>
          <a:lstStyle/>
          <a:p>
            <a:pPr lvl="0">
              <a:buSzPct val="25000"/>
            </a:pPr>
            <a:r>
              <a:rPr lang="en-US" sz="2400" dirty="0">
                <a:solidFill>
                  <a:srgbClr val="000099"/>
                </a:solidFill>
                <a:latin typeface="Impact" panose="020B0806030902050204" pitchFamily="34" charset="0"/>
                <a:ea typeface="Avenir"/>
                <a:cs typeface="Avenir"/>
                <a:sym typeface="Avenir"/>
              </a:rPr>
              <a:t>Memphis 3.0 is structured around four pillars</a:t>
            </a:r>
            <a:endParaRPr lang="en-US" sz="2000" dirty="0">
              <a:solidFill>
                <a:srgbClr val="000099"/>
              </a:solidFill>
              <a:latin typeface="Impact" panose="020B0806030902050204" pitchFamily="34" charset="0"/>
              <a:ea typeface="Avenir"/>
              <a:cs typeface="Avenir"/>
              <a:sym typeface="Avenir"/>
            </a:endParaRPr>
          </a:p>
          <a:p>
            <a:pPr marL="0" marR="0" lvl="0" indent="0" algn="l" rtl="0">
              <a:spcBef>
                <a:spcPts val="0"/>
              </a:spcBef>
              <a:spcAft>
                <a:spcPts val="0"/>
              </a:spcAft>
              <a:buSzPct val="25000"/>
              <a:buNone/>
            </a:pPr>
            <a:r>
              <a:rPr lang="en-US" sz="2200" i="1" dirty="0">
                <a:solidFill>
                  <a:schemeClr val="dk1"/>
                </a:solidFill>
                <a:latin typeface="Avenir LT Std 45 Book" pitchFamily="34" charset="0"/>
                <a:ea typeface="Avenir"/>
                <a:cs typeface="Avenir"/>
                <a:sym typeface="Avenir"/>
              </a:rPr>
              <a:t>     </a:t>
            </a:r>
            <a:endParaRPr lang="en-US" sz="1800" i="1" dirty="0">
              <a:solidFill>
                <a:schemeClr val="dk1"/>
              </a:solidFill>
              <a:latin typeface="Avenir LT Std 45 Book" pitchFamily="34" charset="0"/>
              <a:ea typeface="Avenir"/>
              <a:cs typeface="Avenir"/>
              <a:sym typeface="Avenir"/>
            </a:endParaRPr>
          </a:p>
          <a:p>
            <a:pPr>
              <a:buSzPct val="25000"/>
            </a:pPr>
            <a:r>
              <a:rPr lang="en-US" sz="2400" b="1" i="1" dirty="0">
                <a:solidFill>
                  <a:srgbClr val="000099"/>
                </a:solidFill>
                <a:latin typeface="Avenir LT Std 45 Book" pitchFamily="34" charset="0"/>
                <a:ea typeface="Avenir"/>
                <a:cs typeface="Avenir"/>
                <a:sym typeface="Avenir"/>
              </a:rPr>
              <a:t>  </a:t>
            </a:r>
            <a:r>
              <a:rPr lang="en-US" sz="2200" b="1" i="1" dirty="0">
                <a:solidFill>
                  <a:schemeClr val="dk1"/>
                </a:solidFill>
                <a:latin typeface="Avenir LT Std 45 Book" pitchFamily="34" charset="0"/>
                <a:ea typeface="Avenir"/>
                <a:cs typeface="Avenir"/>
                <a:sym typeface="Avenir"/>
              </a:rPr>
              <a:t>     </a:t>
            </a: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p:txBody>
      </p:sp>
      <p:pic>
        <p:nvPicPr>
          <p:cNvPr id="1026" name="Picture 2" descr="S:\O_P_D\Land_Use\COMPREHENSIVE PLAN 2016\Logos Images and Collateral\Memphis3.0_Icons\Memphis3.0_Icons\connectivity 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42" y="1930756"/>
            <a:ext cx="2270126"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O_P_D\Land_Use\COMPREHENSIVE PLAN 2016\Logos Images and Collateral\Memphis3.0_Icons\Memphis3.0_Icons\Livibilit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68" y="4197706"/>
            <a:ext cx="22701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_P_D\Land_Use\COMPREHENSIVE PLAN 2016\Logos Images and Collateral\Memphis3.0_Icons\Memphis3.0_Icons\opportunity icon.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96230" y="1835033"/>
            <a:ext cx="22701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O_P_D\Land_Use\COMPREHENSIVE PLAN 2016\Logos Images and Collateral\Memphis3.0_Icons\Memphis3.0_Icons\Sustanibility 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96230" y="4197706"/>
            <a:ext cx="2270125" cy="2266950"/>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269"/>
          <p:cNvSpPr/>
          <p:nvPr/>
        </p:nvSpPr>
        <p:spPr>
          <a:xfrm>
            <a:off x="2345081" y="2043100"/>
            <a:ext cx="2078038" cy="2058883"/>
          </a:xfrm>
          <a:prstGeom prst="rect">
            <a:avLst/>
          </a:prstGeom>
          <a:noFill/>
          <a:ln>
            <a:noFill/>
          </a:ln>
        </p:spPr>
        <p:txBody>
          <a:bodyPr lIns="91425" tIns="45700" rIns="91425" bIns="45700" anchor="t" anchorCtr="0">
            <a:noAutofit/>
          </a:bodyPr>
          <a:lstStyle/>
          <a:p>
            <a:pPr lvl="0">
              <a:lnSpc>
                <a:spcPct val="114000"/>
              </a:lnSpc>
              <a:buClr>
                <a:srgbClr val="002897"/>
              </a:buClr>
              <a:buSzPct val="70000"/>
            </a:pPr>
            <a:r>
              <a:rPr lang="en-US" dirty="0">
                <a:solidFill>
                  <a:srgbClr val="313A95"/>
                </a:solidFill>
                <a:latin typeface="Impact" panose="020B0806030902050204" pitchFamily="34" charset="0"/>
                <a:ea typeface="Avenir"/>
                <a:cs typeface="Avenir"/>
                <a:sym typeface="Avenir"/>
              </a:rPr>
              <a:t>CONNECTIVITY</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Transit and meeting transportation demand</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Freight</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Streets for all users</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Preparing for changes in technology and infrastructure</a:t>
            </a:r>
          </a:p>
          <a:p>
            <a:pPr lvl="0">
              <a:lnSpc>
                <a:spcPct val="114000"/>
              </a:lnSpc>
              <a:buClr>
                <a:srgbClr val="002897"/>
              </a:buClr>
              <a:buSzPct val="70000"/>
            </a:pPr>
            <a:endParaRPr lang="en-US" sz="1600" dirty="0">
              <a:solidFill>
                <a:schemeClr val="dk1"/>
              </a:solidFill>
              <a:latin typeface="Avenir Book"/>
              <a:ea typeface="Avenir"/>
              <a:cs typeface="Avenir"/>
              <a:sym typeface="Avenir"/>
            </a:endParaRPr>
          </a:p>
        </p:txBody>
      </p:sp>
      <p:sp>
        <p:nvSpPr>
          <p:cNvPr id="11" name="Shape 269"/>
          <p:cNvSpPr/>
          <p:nvPr/>
        </p:nvSpPr>
        <p:spPr>
          <a:xfrm>
            <a:off x="2423053" y="4410959"/>
            <a:ext cx="2078038" cy="2058883"/>
          </a:xfrm>
          <a:prstGeom prst="rect">
            <a:avLst/>
          </a:prstGeom>
          <a:noFill/>
          <a:ln>
            <a:noFill/>
          </a:ln>
        </p:spPr>
        <p:txBody>
          <a:bodyPr lIns="91425" tIns="45700" rIns="91425" bIns="45700" anchor="t" anchorCtr="0">
            <a:noAutofit/>
          </a:bodyPr>
          <a:lstStyle/>
          <a:p>
            <a:pPr lvl="0">
              <a:lnSpc>
                <a:spcPct val="114000"/>
              </a:lnSpc>
              <a:buClr>
                <a:srgbClr val="002897"/>
              </a:buClr>
              <a:buSzPct val="70000"/>
            </a:pPr>
            <a:r>
              <a:rPr lang="en-US" dirty="0">
                <a:solidFill>
                  <a:srgbClr val="313A95"/>
                </a:solidFill>
                <a:latin typeface="Impact" panose="020B0806030902050204" pitchFamily="34" charset="0"/>
                <a:ea typeface="Avenir"/>
                <a:cs typeface="Avenir"/>
                <a:sym typeface="Avenir"/>
              </a:rPr>
              <a:t>LIVABILITY</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Land use and development</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Parks, public spaces, and open spaces</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Urban design, art, and historic preservation</a:t>
            </a:r>
          </a:p>
        </p:txBody>
      </p:sp>
      <p:sp>
        <p:nvSpPr>
          <p:cNvPr id="12" name="Shape 269"/>
          <p:cNvSpPr/>
          <p:nvPr/>
        </p:nvSpPr>
        <p:spPr>
          <a:xfrm>
            <a:off x="7037583" y="2048286"/>
            <a:ext cx="2078038" cy="2058883"/>
          </a:xfrm>
          <a:prstGeom prst="rect">
            <a:avLst/>
          </a:prstGeom>
          <a:noFill/>
          <a:ln>
            <a:noFill/>
          </a:ln>
        </p:spPr>
        <p:txBody>
          <a:bodyPr lIns="91425" tIns="45700" rIns="91425" bIns="45700" anchor="t" anchorCtr="0">
            <a:noAutofit/>
          </a:bodyPr>
          <a:lstStyle/>
          <a:p>
            <a:pPr lvl="0">
              <a:lnSpc>
                <a:spcPct val="114000"/>
              </a:lnSpc>
              <a:buClr>
                <a:srgbClr val="002897"/>
              </a:buClr>
              <a:buSzPct val="70000"/>
            </a:pPr>
            <a:r>
              <a:rPr lang="en-US" dirty="0">
                <a:solidFill>
                  <a:srgbClr val="313A95"/>
                </a:solidFill>
                <a:latin typeface="Impact" panose="020B0806030902050204" pitchFamily="34" charset="0"/>
                <a:ea typeface="Avenir"/>
                <a:cs typeface="Avenir"/>
                <a:sym typeface="Avenir"/>
              </a:rPr>
              <a:t>OPPORTUNITY</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Workforce and business development</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Economic development and growth</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Blight and neighborhood improvement</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Housing and infill</a:t>
            </a:r>
          </a:p>
        </p:txBody>
      </p:sp>
      <p:sp>
        <p:nvSpPr>
          <p:cNvPr id="13" name="Shape 269"/>
          <p:cNvSpPr/>
          <p:nvPr/>
        </p:nvSpPr>
        <p:spPr>
          <a:xfrm>
            <a:off x="7083658" y="4410959"/>
            <a:ext cx="2078038" cy="2058883"/>
          </a:xfrm>
          <a:prstGeom prst="rect">
            <a:avLst/>
          </a:prstGeom>
          <a:noFill/>
          <a:ln>
            <a:noFill/>
          </a:ln>
        </p:spPr>
        <p:txBody>
          <a:bodyPr lIns="91425" tIns="45700" rIns="91425" bIns="45700" anchor="t" anchorCtr="0">
            <a:noAutofit/>
          </a:bodyPr>
          <a:lstStyle/>
          <a:p>
            <a:pPr lvl="0">
              <a:lnSpc>
                <a:spcPct val="114000"/>
              </a:lnSpc>
              <a:buClr>
                <a:srgbClr val="002897"/>
              </a:buClr>
              <a:buSzPct val="70000"/>
            </a:pPr>
            <a:r>
              <a:rPr lang="en-US" dirty="0">
                <a:solidFill>
                  <a:srgbClr val="313A95"/>
                </a:solidFill>
                <a:latin typeface="Impact" panose="020B0806030902050204" pitchFamily="34" charset="0"/>
                <a:ea typeface="Avenir"/>
                <a:cs typeface="Avenir"/>
                <a:sym typeface="Avenir"/>
              </a:rPr>
              <a:t>SUSTAINABILITY</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Efficiency and conservation of resources</a:t>
            </a:r>
          </a:p>
          <a:p>
            <a:pPr marL="285750" lvl="0" indent="-285750">
              <a:lnSpc>
                <a:spcPct val="114000"/>
              </a:lnSpc>
              <a:buClr>
                <a:srgbClr val="002897"/>
              </a:buClr>
              <a:buSzPct val="70000"/>
              <a:buFontTx/>
              <a:buChar char="»"/>
            </a:pPr>
            <a:r>
              <a:rPr lang="en-US" sz="1200" dirty="0">
                <a:solidFill>
                  <a:schemeClr val="dk1"/>
                </a:solidFill>
                <a:latin typeface="Avenir LT Std 45 Book" pitchFamily="34" charset="0"/>
                <a:ea typeface="Avenir"/>
                <a:cs typeface="Avenir"/>
                <a:sym typeface="Avenir"/>
              </a:rPr>
              <a:t>Building resilient communities of the future</a:t>
            </a:r>
          </a:p>
        </p:txBody>
      </p:sp>
    </p:spTree>
    <p:extLst>
      <p:ext uri="{BB962C8B-B14F-4D97-AF65-F5344CB8AC3E}">
        <p14:creationId xmlns:p14="http://schemas.microsoft.com/office/powerpoint/2010/main" val="138889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6350"/>
            <a:ext cx="9148237" cy="6864350"/>
          </a:xfrm>
          <a:prstGeom prst="rect">
            <a:avLst/>
          </a:prstGeom>
        </p:spPr>
      </p:pic>
      <p:sp>
        <p:nvSpPr>
          <p:cNvPr id="5" name="Shape 239"/>
          <p:cNvSpPr/>
          <p:nvPr/>
        </p:nvSpPr>
        <p:spPr>
          <a:xfrm>
            <a:off x="457200" y="1267156"/>
            <a:ext cx="8036560" cy="6742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rgbClr val="000099"/>
                </a:solidFill>
                <a:latin typeface="Impact" panose="020B0806030902050204" pitchFamily="34" charset="0"/>
                <a:ea typeface="Avenir"/>
                <a:cs typeface="Avenir"/>
                <a:sym typeface="Avenir"/>
              </a:rPr>
              <a:t>Five Guiding Principles are interwoven among all</a:t>
            </a:r>
            <a:endParaRPr lang="en-US" sz="2000" dirty="0">
              <a:solidFill>
                <a:srgbClr val="000099"/>
              </a:solidFill>
              <a:latin typeface="Impact" panose="020B0806030902050204" pitchFamily="34" charset="0"/>
              <a:ea typeface="Avenir"/>
              <a:cs typeface="Avenir"/>
              <a:sym typeface="Avenir"/>
            </a:endParaRPr>
          </a:p>
          <a:p>
            <a:pPr marL="0" marR="0" lvl="0" indent="0" algn="l" rtl="0">
              <a:spcBef>
                <a:spcPts val="0"/>
              </a:spcBef>
              <a:spcAft>
                <a:spcPts val="0"/>
              </a:spcAft>
              <a:buSzPct val="25000"/>
              <a:buNone/>
            </a:pPr>
            <a:r>
              <a:rPr lang="en-US" sz="2200" i="1" dirty="0">
                <a:solidFill>
                  <a:schemeClr val="dk1"/>
                </a:solidFill>
                <a:latin typeface="Avenir LT Std 45 Book" pitchFamily="34" charset="0"/>
                <a:ea typeface="Avenir"/>
                <a:cs typeface="Avenir"/>
                <a:sym typeface="Avenir"/>
              </a:rPr>
              <a:t>     </a:t>
            </a:r>
            <a:endParaRPr lang="en-US" sz="1800" i="1" dirty="0">
              <a:solidFill>
                <a:schemeClr val="dk1"/>
              </a:solidFill>
              <a:latin typeface="Avenir LT Std 45 Book" pitchFamily="34" charset="0"/>
              <a:ea typeface="Avenir"/>
              <a:cs typeface="Avenir"/>
              <a:sym typeface="Avenir"/>
            </a:endParaRPr>
          </a:p>
          <a:p>
            <a:pPr>
              <a:buSzPct val="25000"/>
            </a:pPr>
            <a:r>
              <a:rPr lang="en-US" sz="2400" b="1" i="1" dirty="0">
                <a:solidFill>
                  <a:srgbClr val="000099"/>
                </a:solidFill>
                <a:latin typeface="Avenir LT Std 45 Book" pitchFamily="34" charset="0"/>
                <a:ea typeface="Avenir"/>
                <a:cs typeface="Avenir"/>
                <a:sym typeface="Avenir"/>
              </a:rPr>
              <a:t>  </a:t>
            </a:r>
            <a:r>
              <a:rPr lang="en-US" sz="2200" b="1" i="1" dirty="0">
                <a:solidFill>
                  <a:schemeClr val="dk1"/>
                </a:solidFill>
                <a:latin typeface="Avenir LT Std 45 Book" pitchFamily="34" charset="0"/>
                <a:ea typeface="Avenir"/>
                <a:cs typeface="Avenir"/>
                <a:sym typeface="Avenir"/>
              </a:rPr>
              <a:t>     </a:t>
            </a: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a:p>
            <a:pPr marL="0" marR="0" lvl="0" indent="0" algn="l" rtl="0">
              <a:spcBef>
                <a:spcPts val="0"/>
              </a:spcBef>
              <a:spcAft>
                <a:spcPts val="0"/>
              </a:spcAft>
              <a:buSzPct val="25000"/>
              <a:buNone/>
            </a:pPr>
            <a:endParaRPr lang="en-US" sz="1800" i="1" dirty="0">
              <a:solidFill>
                <a:schemeClr val="dk1"/>
              </a:solidFill>
              <a:latin typeface="Avenir LT Std 45 Book" pitchFamily="34" charset="0"/>
              <a:ea typeface="Avenir"/>
              <a:cs typeface="Avenir"/>
              <a:sym typeface="Avenir"/>
            </a:endParaRPr>
          </a:p>
        </p:txBody>
      </p:sp>
      <p:pic>
        <p:nvPicPr>
          <p:cNvPr id="1026" name="Picture 2" descr="S:\O_P_D\Land_Use\COMPREHENSIVE PLAN 2016\Logos Images and Collateral\Memphis3.0_Icons\Memphis3.0_Icons\connectivity 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49873" y="1941393"/>
            <a:ext cx="1135445" cy="11338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O_P_D\Land_Use\COMPREHENSIVE PLAN 2016\Logos Images and Collateral\Memphis3.0_Icons\Memphis3.0_Icons\Livibilit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49542" y="2979526"/>
            <a:ext cx="1135444" cy="1133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_P_D\Land_Use\COMPREHENSIVE PLAN 2016\Logos Images and Collateral\Memphis3.0_Icons\Memphis3.0_Icons\opportunity icon.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49542" y="4113382"/>
            <a:ext cx="1135444" cy="11338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O_P_D\Land_Use\COMPREHENSIVE PLAN 2016\Logos Images and Collateral\Memphis3.0_Icons\Memphis3.0_Icons\Sustanibility 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49542" y="5247238"/>
            <a:ext cx="1135444" cy="1133856"/>
          </a:xfrm>
          <a:prstGeom prst="rect">
            <a:avLst/>
          </a:prstGeom>
          <a:noFill/>
          <a:extLst>
            <a:ext uri="{909E8E84-426E-40DD-AFC4-6F175D3DCCD1}">
              <a14:hiddenFill xmlns:a14="http://schemas.microsoft.com/office/drawing/2010/main">
                <a:solidFill>
                  <a:srgbClr val="FFFFFF"/>
                </a:solidFill>
              </a14:hiddenFill>
            </a:ext>
          </a:extLst>
        </p:spPr>
      </p:pic>
      <p:sp>
        <p:nvSpPr>
          <p:cNvPr id="18" name="Isosceles Triangle 17"/>
          <p:cNvSpPr/>
          <p:nvPr/>
        </p:nvSpPr>
        <p:spPr>
          <a:xfrm rot="5400000">
            <a:off x="4686457" y="3642606"/>
            <a:ext cx="2590800" cy="533400"/>
          </a:xfrm>
          <a:prstGeom prst="triangle">
            <a:avLst/>
          </a:prstGeom>
          <a:solidFill>
            <a:srgbClr val="313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269"/>
          <p:cNvSpPr/>
          <p:nvPr/>
        </p:nvSpPr>
        <p:spPr>
          <a:xfrm>
            <a:off x="240875" y="2070619"/>
            <a:ext cx="5224260" cy="4117530"/>
          </a:xfrm>
          <a:prstGeom prst="rect">
            <a:avLst/>
          </a:prstGeom>
          <a:noFill/>
          <a:ln>
            <a:noFill/>
          </a:ln>
        </p:spPr>
        <p:txBody>
          <a:bodyPr lIns="91425" tIns="45700" rIns="91425" bIns="45700" anchor="t" anchorCtr="0">
            <a:noAutofit/>
          </a:bodyPr>
          <a:lstStyle/>
          <a:p>
            <a:pPr lvl="0">
              <a:lnSpc>
                <a:spcPct val="114000"/>
              </a:lnSpc>
              <a:buClr>
                <a:srgbClr val="002897"/>
              </a:buClr>
              <a:buSzPct val="70000"/>
            </a:pPr>
            <a:r>
              <a:rPr lang="en-US" sz="2000" b="1" dirty="0">
                <a:solidFill>
                  <a:schemeClr val="dk1"/>
                </a:solidFill>
                <a:latin typeface="Avenir LT Std 45 Book" pitchFamily="34" charset="0"/>
                <a:ea typeface="Avenir"/>
                <a:cs typeface="Avenir"/>
                <a:sym typeface="Avenir"/>
              </a:rPr>
              <a:t>Equity</a:t>
            </a:r>
            <a:r>
              <a:rPr lang="en-US" b="1" dirty="0">
                <a:solidFill>
                  <a:schemeClr val="dk1"/>
                </a:solidFill>
                <a:latin typeface="Avenir LT Std 45 Book" pitchFamily="34" charset="0"/>
                <a:ea typeface="Avenir"/>
                <a:cs typeface="Avenir"/>
                <a:sym typeface="Avenir"/>
              </a:rPr>
              <a:t>. </a:t>
            </a:r>
            <a:r>
              <a:rPr lang="en-US" sz="1600" dirty="0">
                <a:solidFill>
                  <a:schemeClr val="dk1"/>
                </a:solidFill>
                <a:latin typeface="Avenir LT Std 45 Book" pitchFamily="34" charset="0"/>
                <a:ea typeface="Avenir"/>
                <a:cs typeface="Avenir"/>
                <a:sym typeface="Avenir"/>
              </a:rPr>
              <a:t>Historically disadvantaged communities must gain access to resources and opportunities to thrive.</a:t>
            </a:r>
            <a:endParaRPr lang="en-US" sz="1600"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r>
              <a:rPr lang="en-US" sz="2000" b="1" dirty="0">
                <a:solidFill>
                  <a:schemeClr val="dk1"/>
                </a:solidFill>
                <a:latin typeface="Avenir LT Std 45 Book" pitchFamily="34" charset="0"/>
                <a:ea typeface="Avenir"/>
                <a:cs typeface="Avenir"/>
                <a:sym typeface="Avenir"/>
              </a:rPr>
              <a:t>Poverty</a:t>
            </a:r>
            <a:r>
              <a:rPr lang="en-US" b="1" dirty="0">
                <a:solidFill>
                  <a:schemeClr val="dk1"/>
                </a:solidFill>
                <a:latin typeface="Avenir LT Std 45 Book" pitchFamily="34" charset="0"/>
                <a:ea typeface="Avenir"/>
                <a:cs typeface="Avenir"/>
                <a:sym typeface="Avenir"/>
              </a:rPr>
              <a:t> </a:t>
            </a:r>
            <a:r>
              <a:rPr lang="en-US" sz="2000" b="1" dirty="0">
                <a:solidFill>
                  <a:schemeClr val="dk1"/>
                </a:solidFill>
                <a:latin typeface="Avenir LT Std 45 Book" pitchFamily="34" charset="0"/>
                <a:ea typeface="Avenir"/>
                <a:cs typeface="Avenir"/>
                <a:sym typeface="Avenir"/>
              </a:rPr>
              <a:t>Reduction</a:t>
            </a:r>
            <a:r>
              <a:rPr lang="en-US" b="1" dirty="0">
                <a:solidFill>
                  <a:schemeClr val="dk1"/>
                </a:solidFill>
                <a:latin typeface="Avenir LT Std 45 Book" pitchFamily="34" charset="0"/>
                <a:ea typeface="Avenir"/>
                <a:cs typeface="Avenir"/>
                <a:sym typeface="Avenir"/>
              </a:rPr>
              <a:t>. </a:t>
            </a:r>
            <a:r>
              <a:rPr lang="en-US" sz="1600" dirty="0">
                <a:solidFill>
                  <a:schemeClr val="dk1"/>
                </a:solidFill>
                <a:latin typeface="Avenir LT Std 45 Book" pitchFamily="34" charset="0"/>
                <a:ea typeface="Avenir"/>
                <a:cs typeface="Avenir"/>
                <a:sym typeface="Avenir"/>
              </a:rPr>
              <a:t>Memphis cannot succeed without lifting its people out of poverty.</a:t>
            </a: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r>
              <a:rPr lang="en-US" sz="2000" b="1" dirty="0">
                <a:solidFill>
                  <a:schemeClr val="dk1"/>
                </a:solidFill>
                <a:latin typeface="Avenir LT Std 45 Book" pitchFamily="34" charset="0"/>
                <a:ea typeface="Avenir"/>
                <a:cs typeface="Avenir"/>
                <a:sym typeface="Avenir"/>
              </a:rPr>
              <a:t>Public</a:t>
            </a:r>
            <a:r>
              <a:rPr lang="en-US" b="1" dirty="0">
                <a:solidFill>
                  <a:schemeClr val="dk1"/>
                </a:solidFill>
                <a:latin typeface="Avenir LT Std 45 Book" pitchFamily="34" charset="0"/>
                <a:ea typeface="Avenir"/>
                <a:cs typeface="Avenir"/>
                <a:sym typeface="Avenir"/>
              </a:rPr>
              <a:t> </a:t>
            </a:r>
            <a:r>
              <a:rPr lang="en-US" sz="2000" b="1" dirty="0">
                <a:solidFill>
                  <a:schemeClr val="dk1"/>
                </a:solidFill>
                <a:latin typeface="Avenir LT Std 45 Book" pitchFamily="34" charset="0"/>
                <a:ea typeface="Avenir"/>
                <a:cs typeface="Avenir"/>
                <a:sym typeface="Avenir"/>
              </a:rPr>
              <a:t>Safety</a:t>
            </a:r>
            <a:r>
              <a:rPr lang="en-US" b="1" dirty="0">
                <a:solidFill>
                  <a:schemeClr val="dk1"/>
                </a:solidFill>
                <a:latin typeface="Avenir LT Std 45 Book" pitchFamily="34" charset="0"/>
                <a:ea typeface="Avenir"/>
                <a:cs typeface="Avenir"/>
                <a:sym typeface="Avenir"/>
              </a:rPr>
              <a:t>. </a:t>
            </a:r>
            <a:r>
              <a:rPr lang="en-US" sz="1600" dirty="0">
                <a:solidFill>
                  <a:schemeClr val="dk1"/>
                </a:solidFill>
                <a:latin typeface="Avenir LT Std 45 Book" pitchFamily="34" charset="0"/>
                <a:ea typeface="Avenir"/>
                <a:cs typeface="Avenir"/>
                <a:sym typeface="Avenir"/>
              </a:rPr>
              <a:t>Memphis cannot achieve its full potential without creating a safe environment for all.</a:t>
            </a: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r>
              <a:rPr lang="en-US" sz="2000" b="1" dirty="0">
                <a:solidFill>
                  <a:schemeClr val="dk1"/>
                </a:solidFill>
                <a:latin typeface="Avenir LT Std 45 Book" pitchFamily="34" charset="0"/>
                <a:ea typeface="Avenir"/>
                <a:cs typeface="Avenir"/>
                <a:sym typeface="Avenir"/>
              </a:rPr>
              <a:t>Health</a:t>
            </a:r>
            <a:r>
              <a:rPr lang="en-US" b="1" dirty="0">
                <a:solidFill>
                  <a:schemeClr val="dk1"/>
                </a:solidFill>
                <a:latin typeface="Avenir LT Std 45 Book" pitchFamily="34" charset="0"/>
                <a:ea typeface="Avenir"/>
                <a:cs typeface="Avenir"/>
                <a:sym typeface="Avenir"/>
              </a:rPr>
              <a:t>. </a:t>
            </a:r>
            <a:r>
              <a:rPr lang="en-US" sz="1600" dirty="0">
                <a:solidFill>
                  <a:schemeClr val="dk1"/>
                </a:solidFill>
                <a:latin typeface="Avenir LT Std 45 Book" pitchFamily="34" charset="0"/>
                <a:ea typeface="Avenir"/>
                <a:cs typeface="Avenir"/>
                <a:sym typeface="Avenir"/>
              </a:rPr>
              <a:t>The people of Memphis cannot thrive without greater access to health improvement opportunities.</a:t>
            </a: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endParaRPr lang="en-US" b="1" dirty="0">
              <a:solidFill>
                <a:schemeClr val="dk1"/>
              </a:solidFill>
              <a:latin typeface="Avenir LT Std 45 Book" pitchFamily="34" charset="0"/>
              <a:ea typeface="Avenir"/>
              <a:cs typeface="Avenir"/>
              <a:sym typeface="Avenir"/>
            </a:endParaRPr>
          </a:p>
          <a:p>
            <a:pPr lvl="0">
              <a:lnSpc>
                <a:spcPct val="114000"/>
              </a:lnSpc>
              <a:buClr>
                <a:srgbClr val="002897"/>
              </a:buClr>
              <a:buSzPct val="70000"/>
            </a:pPr>
            <a:r>
              <a:rPr lang="en-US" sz="2000" b="1" dirty="0">
                <a:solidFill>
                  <a:schemeClr val="dk1"/>
                </a:solidFill>
                <a:latin typeface="Avenir LT Std 45 Book" pitchFamily="34" charset="0"/>
                <a:ea typeface="Avenir"/>
                <a:cs typeface="Avenir"/>
                <a:sym typeface="Avenir"/>
              </a:rPr>
              <a:t>Education</a:t>
            </a:r>
            <a:r>
              <a:rPr lang="en-US" b="1" dirty="0">
                <a:solidFill>
                  <a:schemeClr val="dk1"/>
                </a:solidFill>
                <a:latin typeface="Avenir LT Std 45 Book" pitchFamily="34" charset="0"/>
                <a:ea typeface="Avenir"/>
                <a:cs typeface="Avenir"/>
                <a:sym typeface="Avenir"/>
              </a:rPr>
              <a:t>. </a:t>
            </a:r>
            <a:r>
              <a:rPr lang="en-US" sz="1600" dirty="0">
                <a:solidFill>
                  <a:schemeClr val="dk1"/>
                </a:solidFill>
                <a:latin typeface="Avenir LT Std 45 Book" pitchFamily="34" charset="0"/>
                <a:ea typeface="Avenir"/>
                <a:cs typeface="Avenir"/>
                <a:sym typeface="Avenir"/>
              </a:rPr>
              <a:t>Memphis cannot grow, produce, and thrive without universal access to quality education.</a:t>
            </a:r>
            <a:endParaRPr b="1" dirty="0">
              <a:solidFill>
                <a:schemeClr val="dk1"/>
              </a:solidFill>
              <a:latin typeface="Avenir LT Std 45 Book" pitchFamily="34" charset="0"/>
              <a:ea typeface="Avenir"/>
              <a:cs typeface="Avenir"/>
              <a:sym typeface="Avenir"/>
            </a:endParaRPr>
          </a:p>
        </p:txBody>
      </p:sp>
    </p:spTree>
    <p:extLst>
      <p:ext uri="{BB962C8B-B14F-4D97-AF65-F5344CB8AC3E}">
        <p14:creationId xmlns:p14="http://schemas.microsoft.com/office/powerpoint/2010/main" val="274026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4400" dirty="0">
                <a:solidFill>
                  <a:srgbClr val="313A95"/>
                </a:solidFill>
                <a:latin typeface="Impact" panose="020B0806030902050204" pitchFamily="34" charset="0"/>
                <a:ea typeface="Avenir"/>
                <a:cs typeface="Avenir"/>
                <a:sym typeface="Avenir"/>
              </a:rPr>
              <a:t>How can Memphis 3.0 be a bold vision for our future and a plan for action today?</a:t>
            </a:r>
          </a:p>
        </p:txBody>
      </p:sp>
    </p:spTree>
    <p:extLst>
      <p:ext uri="{BB962C8B-B14F-4D97-AF65-F5344CB8AC3E}">
        <p14:creationId xmlns:p14="http://schemas.microsoft.com/office/powerpoint/2010/main" val="232513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4400" dirty="0">
                <a:solidFill>
                  <a:srgbClr val="313A95"/>
                </a:solidFill>
                <a:latin typeface="Impact" panose="020B0806030902050204" pitchFamily="34" charset="0"/>
                <a:ea typeface="Avenir"/>
                <a:cs typeface="Avenir"/>
                <a:sym typeface="Avenir"/>
              </a:rPr>
              <a:t>How can we keep current residents and attract new population?</a:t>
            </a:r>
          </a:p>
        </p:txBody>
      </p:sp>
    </p:spTree>
    <p:extLst>
      <p:ext uri="{BB962C8B-B14F-4D97-AF65-F5344CB8AC3E}">
        <p14:creationId xmlns:p14="http://schemas.microsoft.com/office/powerpoint/2010/main" val="215232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4400" dirty="0">
                <a:solidFill>
                  <a:srgbClr val="313A95"/>
                </a:solidFill>
                <a:latin typeface="Impact" panose="020B0806030902050204" pitchFamily="34" charset="0"/>
                <a:ea typeface="Avenir"/>
                <a:cs typeface="Avenir"/>
                <a:sym typeface="Avenir"/>
              </a:rPr>
              <a:t>How and </a:t>
            </a:r>
            <a:r>
              <a:rPr lang="en-US" sz="4400" u="sng" dirty="0">
                <a:solidFill>
                  <a:srgbClr val="313A95"/>
                </a:solidFill>
                <a:latin typeface="Impact" panose="020B0806030902050204" pitchFamily="34" charset="0"/>
                <a:ea typeface="Avenir"/>
                <a:cs typeface="Avenir"/>
                <a:sym typeface="Avenir"/>
              </a:rPr>
              <a:t>Where</a:t>
            </a:r>
            <a:r>
              <a:rPr lang="en-US" sz="4400" dirty="0">
                <a:solidFill>
                  <a:srgbClr val="313A95"/>
                </a:solidFill>
                <a:latin typeface="Impact" panose="020B0806030902050204" pitchFamily="34" charset="0"/>
                <a:ea typeface="Avenir"/>
                <a:cs typeface="Avenir"/>
                <a:sym typeface="Avenir"/>
              </a:rPr>
              <a:t> do we want to grow and how do we want our neighborhoods to look?</a:t>
            </a:r>
          </a:p>
        </p:txBody>
      </p:sp>
    </p:spTree>
    <p:extLst>
      <p:ext uri="{BB962C8B-B14F-4D97-AF65-F5344CB8AC3E}">
        <p14:creationId xmlns:p14="http://schemas.microsoft.com/office/powerpoint/2010/main" val="85212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14" y="4283"/>
            <a:ext cx="9148237" cy="6864350"/>
          </a:xfrm>
          <a:prstGeom prst="rect">
            <a:avLst/>
          </a:prstGeom>
        </p:spPr>
      </p:pic>
      <p:sp>
        <p:nvSpPr>
          <p:cNvPr id="3" name="Shape 269"/>
          <p:cNvSpPr/>
          <p:nvPr/>
        </p:nvSpPr>
        <p:spPr>
          <a:xfrm>
            <a:off x="549676" y="1442507"/>
            <a:ext cx="8187924" cy="4271362"/>
          </a:xfrm>
          <a:prstGeom prst="rect">
            <a:avLst/>
          </a:prstGeom>
          <a:noFill/>
          <a:ln>
            <a:noFill/>
          </a:ln>
        </p:spPr>
        <p:txBody>
          <a:bodyPr lIns="91425" tIns="45700" rIns="91425" bIns="45700" anchor="t" anchorCtr="0">
            <a:noAutofit/>
          </a:bodyPr>
          <a:lstStyle/>
          <a:p>
            <a:pPr>
              <a:lnSpc>
                <a:spcPct val="104999"/>
              </a:lnSpc>
              <a:buClr>
                <a:srgbClr val="002897"/>
              </a:buClr>
              <a:buSzPct val="70000"/>
            </a:pPr>
            <a:br>
              <a:rPr lang="en-US" sz="2600" b="1" dirty="0">
                <a:latin typeface="Avenir LT Std 45 Book" pitchFamily="34" charset="0"/>
                <a:ea typeface="Avenir"/>
                <a:cs typeface="Avenir"/>
                <a:sym typeface="Avenir"/>
              </a:rPr>
            </a:b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endParaRPr lang="en-US" sz="2400" dirty="0">
              <a:latin typeface="Avenir LT Std 45 Book"/>
              <a:ea typeface="Avenir"/>
              <a:cs typeface="Avenir"/>
              <a:sym typeface="Avenir"/>
            </a:endParaRPr>
          </a:p>
          <a:p>
            <a:pPr>
              <a:lnSpc>
                <a:spcPct val="104999"/>
              </a:lnSpc>
              <a:buClr>
                <a:srgbClr val="002897"/>
              </a:buClr>
              <a:buSzPct val="70000"/>
            </a:pPr>
            <a:r>
              <a:rPr lang="en-US" sz="4400" dirty="0">
                <a:solidFill>
                  <a:srgbClr val="313A95"/>
                </a:solidFill>
                <a:latin typeface="Impact" panose="020B0806030902050204" pitchFamily="34" charset="0"/>
                <a:ea typeface="Avenir"/>
                <a:cs typeface="Avenir"/>
                <a:sym typeface="Avenir"/>
              </a:rPr>
              <a:t>How can Memphis 3.0 achieve equity and opportunity?</a:t>
            </a:r>
          </a:p>
        </p:txBody>
      </p:sp>
    </p:spTree>
    <p:extLst>
      <p:ext uri="{BB962C8B-B14F-4D97-AF65-F5344CB8AC3E}">
        <p14:creationId xmlns:p14="http://schemas.microsoft.com/office/powerpoint/2010/main" val="316380615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4105</TotalTime>
  <Words>2187</Words>
  <Application>Microsoft Office PowerPoint</Application>
  <PresentationFormat>On-screen Show (4:3)</PresentationFormat>
  <Paragraphs>324</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Avenir</vt:lpstr>
      <vt:lpstr>Avenir Book</vt:lpstr>
      <vt:lpstr>Avenir LT Std 45 Book</vt:lpstr>
      <vt:lpstr>Calibri</vt:lpstr>
      <vt:lpstr>Impact</vt:lpstr>
      <vt:lpstr>Noto Sans Symbols</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Heather Scott</cp:lastModifiedBy>
  <cp:revision>182</cp:revision>
  <cp:lastPrinted>2017-06-22T17:53:32Z</cp:lastPrinted>
  <dcterms:created xsi:type="dcterms:W3CDTF">2017-01-24T21:16:14Z</dcterms:created>
  <dcterms:modified xsi:type="dcterms:W3CDTF">2017-07-11T14:43:25Z</dcterms:modified>
</cp:coreProperties>
</file>