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12" r:id="rId3"/>
    <p:sldId id="260" r:id="rId4"/>
    <p:sldId id="269" r:id="rId5"/>
    <p:sldId id="270" r:id="rId6"/>
    <p:sldId id="261" r:id="rId7"/>
    <p:sldId id="264" r:id="rId8"/>
    <p:sldId id="271" r:id="rId9"/>
    <p:sldId id="272" r:id="rId10"/>
    <p:sldId id="265" r:id="rId11"/>
    <p:sldId id="266" r:id="rId12"/>
    <p:sldId id="267" r:id="rId13"/>
    <p:sldId id="268" r:id="rId14"/>
    <p:sldId id="273" r:id="rId15"/>
    <p:sldId id="275" r:id="rId16"/>
    <p:sldId id="274" r:id="rId17"/>
    <p:sldId id="276" r:id="rId18"/>
    <p:sldId id="31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6" autoAdjust="0"/>
    <p:restoredTop sz="86410" autoAdjust="0"/>
  </p:normalViewPr>
  <p:slideViewPr>
    <p:cSldViewPr>
      <p:cViewPr varScale="1">
        <p:scale>
          <a:sx n="63" d="100"/>
          <a:sy n="63" d="100"/>
        </p:scale>
        <p:origin x="1944" y="38"/>
      </p:cViewPr>
      <p:guideLst>
        <p:guide orient="horz" pos="2160"/>
        <p:guide pos="2880"/>
      </p:guideLst>
    </p:cSldViewPr>
  </p:slideViewPr>
  <p:outlineViewPr>
    <p:cViewPr>
      <p:scale>
        <a:sx n="33" d="100"/>
        <a:sy n="33" d="100"/>
      </p:scale>
      <p:origin x="0" y="-1716"/>
    </p:cViewPr>
  </p:outlineViewPr>
  <p:notesTextViewPr>
    <p:cViewPr>
      <p:scale>
        <a:sx n="1" d="1"/>
        <a:sy n="1" d="1"/>
      </p:scale>
      <p:origin x="0" y="0"/>
    </p:cViewPr>
  </p:notesTextViewPr>
  <p:notesViewPr>
    <p:cSldViewPr>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164E8-F609-4548-872F-C16DF953575F}" type="doc">
      <dgm:prSet loTypeId="urn:microsoft.com/office/officeart/2005/8/layout/process2" loCatId="process" qsTypeId="urn:microsoft.com/office/officeart/2005/8/quickstyle/simple1" qsCatId="simple" csTypeId="urn:microsoft.com/office/officeart/2005/8/colors/accent1_2" csCatId="accent1" phldr="1"/>
      <dgm:spPr/>
    </dgm:pt>
    <dgm:pt modelId="{70B51850-8F12-4DFC-A420-AADB507B5004}">
      <dgm:prSet phldrT="[Text]" custT="1"/>
      <dgm:spPr>
        <a:ln w="63500">
          <a:solidFill>
            <a:schemeClr val="bg1"/>
          </a:solidFill>
        </a:ln>
        <a:effectLst>
          <a:outerShdw blurRad="50800" dist="38100" dir="2700000" algn="tl" rotWithShape="0">
            <a:prstClr val="black">
              <a:alpha val="40000"/>
            </a:prstClr>
          </a:outerShdw>
        </a:effectLst>
      </dgm:spPr>
      <dgm:t>
        <a:bodyPr/>
        <a:lstStyle/>
        <a:p>
          <a:r>
            <a:rPr lang="en-US" sz="1800" dirty="0"/>
            <a:t>Transit-Walkability Collaborative</a:t>
          </a:r>
        </a:p>
      </dgm:t>
    </dgm:pt>
    <dgm:pt modelId="{568AD0E6-C8E6-46D5-8357-58BA1F1FFF9E}" type="parTrans" cxnId="{2143FE27-6DDA-4C86-ABEB-69BF65EF1FFA}">
      <dgm:prSet/>
      <dgm:spPr/>
      <dgm:t>
        <a:bodyPr/>
        <a:lstStyle/>
        <a:p>
          <a:endParaRPr lang="en-US"/>
        </a:p>
      </dgm:t>
    </dgm:pt>
    <dgm:pt modelId="{84814FF6-D64F-47A8-B9D8-157B97632297}" type="sibTrans" cxnId="{2143FE27-6DDA-4C86-ABEB-69BF65EF1FFA}">
      <dgm:prSet/>
      <dgm:spPr/>
      <dgm:t>
        <a:bodyPr/>
        <a:lstStyle/>
        <a:p>
          <a:endParaRPr lang="en-US" dirty="0"/>
        </a:p>
      </dgm:t>
    </dgm:pt>
    <dgm:pt modelId="{D30776BA-E475-48CC-B129-61DB4B1A81E3}">
      <dgm:prSet phldrT="[Text]" custT="1"/>
      <dgm:spPr>
        <a:ln w="63500">
          <a:solidFill>
            <a:schemeClr val="bg1"/>
          </a:solidFill>
        </a:ln>
        <a:effectLst>
          <a:outerShdw blurRad="50800" dist="38100" dir="2700000" algn="tl" rotWithShape="0">
            <a:prstClr val="black">
              <a:alpha val="40000"/>
            </a:prstClr>
          </a:outerShdw>
        </a:effectLst>
      </dgm:spPr>
      <dgm:t>
        <a:bodyPr/>
        <a:lstStyle/>
        <a:p>
          <a:r>
            <a:rPr lang="en-US" sz="1800" dirty="0"/>
            <a:t>Next Steps &amp; Questions </a:t>
          </a:r>
        </a:p>
      </dgm:t>
    </dgm:pt>
    <dgm:pt modelId="{82068554-CE14-41D4-BE4F-5B9AA7D6870E}" type="sibTrans" cxnId="{2E655B3D-9BE1-495C-9CED-8CA678C05879}">
      <dgm:prSet/>
      <dgm:spPr/>
      <dgm:t>
        <a:bodyPr/>
        <a:lstStyle/>
        <a:p>
          <a:endParaRPr lang="en-US"/>
        </a:p>
      </dgm:t>
    </dgm:pt>
    <dgm:pt modelId="{7A7A02BF-34C8-47DB-A948-73B1895CEC5B}" type="parTrans" cxnId="{2E655B3D-9BE1-495C-9CED-8CA678C05879}">
      <dgm:prSet/>
      <dgm:spPr/>
      <dgm:t>
        <a:bodyPr/>
        <a:lstStyle/>
        <a:p>
          <a:endParaRPr lang="en-US"/>
        </a:p>
      </dgm:t>
    </dgm:pt>
    <dgm:pt modelId="{C5C59FB1-3B13-42AD-8632-9227673BA7F2}">
      <dgm:prSet phldrT="[Text]" custT="1"/>
      <dgm:spPr>
        <a:ln w="63500">
          <a:solidFill>
            <a:schemeClr val="bg1"/>
          </a:solidFill>
        </a:ln>
        <a:effectLst>
          <a:outerShdw blurRad="50800" dist="38100" dir="2700000" algn="tl" rotWithShape="0">
            <a:prstClr val="black">
              <a:alpha val="40000"/>
            </a:prstClr>
          </a:outerShdw>
        </a:effectLst>
      </dgm:spPr>
      <dgm:t>
        <a:bodyPr/>
        <a:lstStyle/>
        <a:p>
          <a:r>
            <a:rPr lang="en-US" sz="1800" dirty="0"/>
            <a:t>Benefits of Walkable, Transit, Rich communities </a:t>
          </a:r>
        </a:p>
      </dgm:t>
    </dgm:pt>
    <dgm:pt modelId="{9395015F-2390-4914-8E97-F39E42948810}" type="parTrans" cxnId="{9DDE155D-819A-47A6-8070-FB649E666F21}">
      <dgm:prSet/>
      <dgm:spPr/>
      <dgm:t>
        <a:bodyPr/>
        <a:lstStyle/>
        <a:p>
          <a:endParaRPr lang="en-US"/>
        </a:p>
      </dgm:t>
    </dgm:pt>
    <dgm:pt modelId="{2AE5BF5C-7B99-4BD1-9378-7B51A09344B0}" type="sibTrans" cxnId="{9DDE155D-819A-47A6-8070-FB649E666F21}">
      <dgm:prSet/>
      <dgm:spPr/>
      <dgm:t>
        <a:bodyPr/>
        <a:lstStyle/>
        <a:p>
          <a:endParaRPr lang="en-US" dirty="0"/>
        </a:p>
      </dgm:t>
    </dgm:pt>
    <dgm:pt modelId="{DC06C30D-B441-4278-AC6F-70E2D2E2B366}">
      <dgm:prSet phldrT="[Text]" custT="1"/>
      <dgm:spPr>
        <a:ln w="63500">
          <a:solidFill>
            <a:schemeClr val="bg1"/>
          </a:solidFill>
        </a:ln>
        <a:effectLst>
          <a:outerShdw blurRad="50800" dist="38100" dir="2700000" algn="tl" rotWithShape="0">
            <a:prstClr val="black">
              <a:alpha val="40000"/>
            </a:prstClr>
          </a:outerShdw>
        </a:effectLst>
      </dgm:spPr>
      <dgm:t>
        <a:bodyPr/>
        <a:lstStyle/>
        <a:p>
          <a:r>
            <a:rPr lang="en-US" sz="1800" dirty="0"/>
            <a:t>Programmatic &amp; Policy Strategies for Promoting Walkable, Transit Rich Communities</a:t>
          </a:r>
        </a:p>
      </dgm:t>
    </dgm:pt>
    <dgm:pt modelId="{7798159A-B042-4C84-8E39-49FF83F14993}" type="parTrans" cxnId="{535B3E13-173E-44D7-AD0F-D5B8DF3B9FA2}">
      <dgm:prSet/>
      <dgm:spPr/>
      <dgm:t>
        <a:bodyPr/>
        <a:lstStyle/>
        <a:p>
          <a:endParaRPr lang="en-US"/>
        </a:p>
      </dgm:t>
    </dgm:pt>
    <dgm:pt modelId="{0595FA96-1E1A-40D0-AB38-C75C531C7B05}" type="sibTrans" cxnId="{535B3E13-173E-44D7-AD0F-D5B8DF3B9FA2}">
      <dgm:prSet/>
      <dgm:spPr/>
      <dgm:t>
        <a:bodyPr/>
        <a:lstStyle/>
        <a:p>
          <a:endParaRPr lang="en-US" dirty="0"/>
        </a:p>
      </dgm:t>
    </dgm:pt>
    <dgm:pt modelId="{9CD7BDC4-6BD9-4068-8A75-A9BEF55913E8}" type="pres">
      <dgm:prSet presAssocID="{6C6164E8-F609-4548-872F-C16DF953575F}" presName="linearFlow" presStyleCnt="0">
        <dgm:presLayoutVars>
          <dgm:resizeHandles val="exact"/>
        </dgm:presLayoutVars>
      </dgm:prSet>
      <dgm:spPr/>
    </dgm:pt>
    <dgm:pt modelId="{9CC66853-5DDD-4F48-A177-6C2E4F3F3F60}" type="pres">
      <dgm:prSet presAssocID="{70B51850-8F12-4DFC-A420-AADB507B5004}" presName="node" presStyleLbl="node1" presStyleIdx="0" presStyleCnt="4" custScaleX="258468" custScaleY="82606" custLinFactNeighborY="26613">
        <dgm:presLayoutVars>
          <dgm:bulletEnabled val="1"/>
        </dgm:presLayoutVars>
      </dgm:prSet>
      <dgm:spPr/>
    </dgm:pt>
    <dgm:pt modelId="{9BB19F89-A60D-482C-8A6F-2EE9D4AC0338}" type="pres">
      <dgm:prSet presAssocID="{84814FF6-D64F-47A8-B9D8-157B97632297}" presName="sibTrans" presStyleLbl="sibTrans2D1" presStyleIdx="0" presStyleCnt="3"/>
      <dgm:spPr/>
    </dgm:pt>
    <dgm:pt modelId="{6F8E8BAD-4985-4F20-BFD0-9EEE2E34CAC8}" type="pres">
      <dgm:prSet presAssocID="{84814FF6-D64F-47A8-B9D8-157B97632297}" presName="connectorText" presStyleLbl="sibTrans2D1" presStyleIdx="0" presStyleCnt="3"/>
      <dgm:spPr/>
    </dgm:pt>
    <dgm:pt modelId="{CBD2C203-8A9F-4FC5-9119-652936915577}" type="pres">
      <dgm:prSet presAssocID="{C5C59FB1-3B13-42AD-8632-9227673BA7F2}" presName="node" presStyleLbl="node1" presStyleIdx="1" presStyleCnt="4" custScaleX="262236" custScaleY="92178">
        <dgm:presLayoutVars>
          <dgm:bulletEnabled val="1"/>
        </dgm:presLayoutVars>
      </dgm:prSet>
      <dgm:spPr/>
    </dgm:pt>
    <dgm:pt modelId="{3422CB31-F6A6-4816-AABF-DC864DBF378F}" type="pres">
      <dgm:prSet presAssocID="{2AE5BF5C-7B99-4BD1-9378-7B51A09344B0}" presName="sibTrans" presStyleLbl="sibTrans2D1" presStyleIdx="1" presStyleCnt="3"/>
      <dgm:spPr/>
    </dgm:pt>
    <dgm:pt modelId="{308086B7-0652-42CA-9FFA-A17D11B30FC4}" type="pres">
      <dgm:prSet presAssocID="{2AE5BF5C-7B99-4BD1-9378-7B51A09344B0}" presName="connectorText" presStyleLbl="sibTrans2D1" presStyleIdx="1" presStyleCnt="3"/>
      <dgm:spPr/>
    </dgm:pt>
    <dgm:pt modelId="{77D84BCE-CD68-44B4-8270-81E314B43154}" type="pres">
      <dgm:prSet presAssocID="{DC06C30D-B441-4278-AC6F-70E2D2E2B366}" presName="node" presStyleLbl="node1" presStyleIdx="2" presStyleCnt="4" custScaleX="264556" custScaleY="98933">
        <dgm:presLayoutVars>
          <dgm:bulletEnabled val="1"/>
        </dgm:presLayoutVars>
      </dgm:prSet>
      <dgm:spPr/>
    </dgm:pt>
    <dgm:pt modelId="{9180572F-7937-42DA-BA9D-08406227146C}" type="pres">
      <dgm:prSet presAssocID="{0595FA96-1E1A-40D0-AB38-C75C531C7B05}" presName="sibTrans" presStyleLbl="sibTrans2D1" presStyleIdx="2" presStyleCnt="3"/>
      <dgm:spPr/>
    </dgm:pt>
    <dgm:pt modelId="{47B67D29-51E6-4D91-9EB8-412D338D09D2}" type="pres">
      <dgm:prSet presAssocID="{0595FA96-1E1A-40D0-AB38-C75C531C7B05}" presName="connectorText" presStyleLbl="sibTrans2D1" presStyleIdx="2" presStyleCnt="3"/>
      <dgm:spPr/>
    </dgm:pt>
    <dgm:pt modelId="{66BDD73D-3764-48B7-9FC1-A1673CBDA8AC}" type="pres">
      <dgm:prSet presAssocID="{D30776BA-E475-48CC-B129-61DB4B1A81E3}" presName="node" presStyleLbl="node1" presStyleIdx="3" presStyleCnt="4" custScaleX="264556" custScaleY="96613" custLinFactNeighborY="9140">
        <dgm:presLayoutVars>
          <dgm:bulletEnabled val="1"/>
        </dgm:presLayoutVars>
      </dgm:prSet>
      <dgm:spPr/>
    </dgm:pt>
  </dgm:ptLst>
  <dgm:cxnLst>
    <dgm:cxn modelId="{19E42F04-53CA-4348-97DA-11C1A28A8E72}" type="presOf" srcId="{0595FA96-1E1A-40D0-AB38-C75C531C7B05}" destId="{9180572F-7937-42DA-BA9D-08406227146C}" srcOrd="0" destOrd="0" presId="urn:microsoft.com/office/officeart/2005/8/layout/process2"/>
    <dgm:cxn modelId="{535B3E13-173E-44D7-AD0F-D5B8DF3B9FA2}" srcId="{6C6164E8-F609-4548-872F-C16DF953575F}" destId="{DC06C30D-B441-4278-AC6F-70E2D2E2B366}" srcOrd="2" destOrd="0" parTransId="{7798159A-B042-4C84-8E39-49FF83F14993}" sibTransId="{0595FA96-1E1A-40D0-AB38-C75C531C7B05}"/>
    <dgm:cxn modelId="{2143FE27-6DDA-4C86-ABEB-69BF65EF1FFA}" srcId="{6C6164E8-F609-4548-872F-C16DF953575F}" destId="{70B51850-8F12-4DFC-A420-AADB507B5004}" srcOrd="0" destOrd="0" parTransId="{568AD0E6-C8E6-46D5-8357-58BA1F1FFF9E}" sibTransId="{84814FF6-D64F-47A8-B9D8-157B97632297}"/>
    <dgm:cxn modelId="{7E29002A-0839-42AC-997C-EF44C0BC59F7}" type="presOf" srcId="{84814FF6-D64F-47A8-B9D8-157B97632297}" destId="{9BB19F89-A60D-482C-8A6F-2EE9D4AC0338}" srcOrd="0" destOrd="0" presId="urn:microsoft.com/office/officeart/2005/8/layout/process2"/>
    <dgm:cxn modelId="{35B0732C-0629-4FE7-B651-72B6316E8456}" type="presOf" srcId="{70B51850-8F12-4DFC-A420-AADB507B5004}" destId="{9CC66853-5DDD-4F48-A177-6C2E4F3F3F60}" srcOrd="0" destOrd="0" presId="urn:microsoft.com/office/officeart/2005/8/layout/process2"/>
    <dgm:cxn modelId="{2E655B3D-9BE1-495C-9CED-8CA678C05879}" srcId="{6C6164E8-F609-4548-872F-C16DF953575F}" destId="{D30776BA-E475-48CC-B129-61DB4B1A81E3}" srcOrd="3" destOrd="0" parTransId="{7A7A02BF-34C8-47DB-A948-73B1895CEC5B}" sibTransId="{82068554-CE14-41D4-BE4F-5B9AA7D6870E}"/>
    <dgm:cxn modelId="{9DDE155D-819A-47A6-8070-FB649E666F21}" srcId="{6C6164E8-F609-4548-872F-C16DF953575F}" destId="{C5C59FB1-3B13-42AD-8632-9227673BA7F2}" srcOrd="1" destOrd="0" parTransId="{9395015F-2390-4914-8E97-F39E42948810}" sibTransId="{2AE5BF5C-7B99-4BD1-9378-7B51A09344B0}"/>
    <dgm:cxn modelId="{C0B28460-284D-4A0C-B58D-41F0B38BB1FA}" type="presOf" srcId="{C5C59FB1-3B13-42AD-8632-9227673BA7F2}" destId="{CBD2C203-8A9F-4FC5-9119-652936915577}" srcOrd="0" destOrd="0" presId="urn:microsoft.com/office/officeart/2005/8/layout/process2"/>
    <dgm:cxn modelId="{F5B78E66-2587-4DD4-A443-248CFE783CD3}" type="presOf" srcId="{D30776BA-E475-48CC-B129-61DB4B1A81E3}" destId="{66BDD73D-3764-48B7-9FC1-A1673CBDA8AC}" srcOrd="0" destOrd="0" presId="urn:microsoft.com/office/officeart/2005/8/layout/process2"/>
    <dgm:cxn modelId="{5AAC5D67-199C-48D9-8C14-5CDB2D17B13A}" type="presOf" srcId="{2AE5BF5C-7B99-4BD1-9378-7B51A09344B0}" destId="{3422CB31-F6A6-4816-AABF-DC864DBF378F}" srcOrd="0" destOrd="0" presId="urn:microsoft.com/office/officeart/2005/8/layout/process2"/>
    <dgm:cxn modelId="{C053736D-316F-47E6-8EFE-ECB1850E4F23}" type="presOf" srcId="{2AE5BF5C-7B99-4BD1-9378-7B51A09344B0}" destId="{308086B7-0652-42CA-9FFA-A17D11B30FC4}" srcOrd="1" destOrd="0" presId="urn:microsoft.com/office/officeart/2005/8/layout/process2"/>
    <dgm:cxn modelId="{B1E0934D-26D7-48AC-AA02-7D0F65F3B101}" type="presOf" srcId="{0595FA96-1E1A-40D0-AB38-C75C531C7B05}" destId="{47B67D29-51E6-4D91-9EB8-412D338D09D2}" srcOrd="1" destOrd="0" presId="urn:microsoft.com/office/officeart/2005/8/layout/process2"/>
    <dgm:cxn modelId="{6060E989-7AFD-4836-B786-15363C9D87C7}" type="presOf" srcId="{DC06C30D-B441-4278-AC6F-70E2D2E2B366}" destId="{77D84BCE-CD68-44B4-8270-81E314B43154}" srcOrd="0" destOrd="0" presId="urn:microsoft.com/office/officeart/2005/8/layout/process2"/>
    <dgm:cxn modelId="{A9B207C3-F734-40A2-A923-AE2B35A68D5E}" type="presOf" srcId="{84814FF6-D64F-47A8-B9D8-157B97632297}" destId="{6F8E8BAD-4985-4F20-BFD0-9EEE2E34CAC8}" srcOrd="1" destOrd="0" presId="urn:microsoft.com/office/officeart/2005/8/layout/process2"/>
    <dgm:cxn modelId="{633C13EF-CAF6-42F0-A88E-CE0C987B5519}" type="presOf" srcId="{6C6164E8-F609-4548-872F-C16DF953575F}" destId="{9CD7BDC4-6BD9-4068-8A75-A9BEF55913E8}" srcOrd="0" destOrd="0" presId="urn:microsoft.com/office/officeart/2005/8/layout/process2"/>
    <dgm:cxn modelId="{0BF7AFAF-4A66-4756-A458-274BDB2AD9A0}" type="presParOf" srcId="{9CD7BDC4-6BD9-4068-8A75-A9BEF55913E8}" destId="{9CC66853-5DDD-4F48-A177-6C2E4F3F3F60}" srcOrd="0" destOrd="0" presId="urn:microsoft.com/office/officeart/2005/8/layout/process2"/>
    <dgm:cxn modelId="{79E5C909-28F3-46F7-857F-51AB998ABACE}" type="presParOf" srcId="{9CD7BDC4-6BD9-4068-8A75-A9BEF55913E8}" destId="{9BB19F89-A60D-482C-8A6F-2EE9D4AC0338}" srcOrd="1" destOrd="0" presId="urn:microsoft.com/office/officeart/2005/8/layout/process2"/>
    <dgm:cxn modelId="{5EC5DDF0-4C69-4518-B5B5-D70B26EE4578}" type="presParOf" srcId="{9BB19F89-A60D-482C-8A6F-2EE9D4AC0338}" destId="{6F8E8BAD-4985-4F20-BFD0-9EEE2E34CAC8}" srcOrd="0" destOrd="0" presId="urn:microsoft.com/office/officeart/2005/8/layout/process2"/>
    <dgm:cxn modelId="{18D670D7-57ED-42C6-8C26-2AB9D526961E}" type="presParOf" srcId="{9CD7BDC4-6BD9-4068-8A75-A9BEF55913E8}" destId="{CBD2C203-8A9F-4FC5-9119-652936915577}" srcOrd="2" destOrd="0" presId="urn:microsoft.com/office/officeart/2005/8/layout/process2"/>
    <dgm:cxn modelId="{32DD7CF5-91E3-4D8E-83E7-0AEEC5D89A6E}" type="presParOf" srcId="{9CD7BDC4-6BD9-4068-8A75-A9BEF55913E8}" destId="{3422CB31-F6A6-4816-AABF-DC864DBF378F}" srcOrd="3" destOrd="0" presId="urn:microsoft.com/office/officeart/2005/8/layout/process2"/>
    <dgm:cxn modelId="{EF917216-C013-4502-9AD0-4D0E0884E2EB}" type="presParOf" srcId="{3422CB31-F6A6-4816-AABF-DC864DBF378F}" destId="{308086B7-0652-42CA-9FFA-A17D11B30FC4}" srcOrd="0" destOrd="0" presId="urn:microsoft.com/office/officeart/2005/8/layout/process2"/>
    <dgm:cxn modelId="{91E7DB8D-E0F5-485E-A4D6-64E5AB2F3F15}" type="presParOf" srcId="{9CD7BDC4-6BD9-4068-8A75-A9BEF55913E8}" destId="{77D84BCE-CD68-44B4-8270-81E314B43154}" srcOrd="4" destOrd="0" presId="urn:microsoft.com/office/officeart/2005/8/layout/process2"/>
    <dgm:cxn modelId="{0875DAE7-6D3B-4B58-8C60-57A4A036E1AD}" type="presParOf" srcId="{9CD7BDC4-6BD9-4068-8A75-A9BEF55913E8}" destId="{9180572F-7937-42DA-BA9D-08406227146C}" srcOrd="5" destOrd="0" presId="urn:microsoft.com/office/officeart/2005/8/layout/process2"/>
    <dgm:cxn modelId="{D160EDF7-3FB8-4747-8E61-4049DC111671}" type="presParOf" srcId="{9180572F-7937-42DA-BA9D-08406227146C}" destId="{47B67D29-51E6-4D91-9EB8-412D338D09D2}" srcOrd="0" destOrd="0" presId="urn:microsoft.com/office/officeart/2005/8/layout/process2"/>
    <dgm:cxn modelId="{011A2DDE-E00D-445A-9152-F865E3355AE1}" type="presParOf" srcId="{9CD7BDC4-6BD9-4068-8A75-A9BEF55913E8}" destId="{66BDD73D-3764-48B7-9FC1-A1673CBDA8AC}"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66853-5DDD-4F48-A177-6C2E4F3F3F60}">
      <dsp:nvSpPr>
        <dsp:cNvPr id="0" name=""/>
        <dsp:cNvSpPr/>
      </dsp:nvSpPr>
      <dsp:spPr>
        <a:xfrm>
          <a:off x="59124" y="133519"/>
          <a:ext cx="8111351" cy="809527"/>
        </a:xfrm>
        <a:prstGeom prst="roundRect">
          <a:avLst>
            <a:gd name="adj" fmla="val 10000"/>
          </a:avLst>
        </a:prstGeom>
        <a:solidFill>
          <a:schemeClr val="accent1">
            <a:hueOff val="0"/>
            <a:satOff val="0"/>
            <a:lumOff val="0"/>
            <a:alphaOff val="0"/>
          </a:schemeClr>
        </a:solidFill>
        <a:ln w="635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Transit-Walkability Collaborative</a:t>
          </a:r>
        </a:p>
      </dsp:txBody>
      <dsp:txXfrm>
        <a:off x="82834" y="157229"/>
        <a:ext cx="8063931" cy="762107"/>
      </dsp:txXfrm>
    </dsp:sp>
    <dsp:sp modelId="{9BB19F89-A60D-482C-8A6F-2EE9D4AC0338}">
      <dsp:nvSpPr>
        <dsp:cNvPr id="0" name=""/>
        <dsp:cNvSpPr/>
      </dsp:nvSpPr>
      <dsp:spPr>
        <a:xfrm rot="5400000">
          <a:off x="3979953" y="902345"/>
          <a:ext cx="269693" cy="440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3982502" y="987995"/>
        <a:ext cx="264596" cy="188785"/>
      </dsp:txXfrm>
    </dsp:sp>
    <dsp:sp modelId="{CBD2C203-8A9F-4FC5-9119-652936915577}">
      <dsp:nvSpPr>
        <dsp:cNvPr id="0" name=""/>
        <dsp:cNvSpPr/>
      </dsp:nvSpPr>
      <dsp:spPr>
        <a:xfrm>
          <a:off x="0" y="1302638"/>
          <a:ext cx="8229600" cy="903332"/>
        </a:xfrm>
        <a:prstGeom prst="roundRect">
          <a:avLst>
            <a:gd name="adj" fmla="val 10000"/>
          </a:avLst>
        </a:prstGeom>
        <a:solidFill>
          <a:schemeClr val="accent1">
            <a:hueOff val="0"/>
            <a:satOff val="0"/>
            <a:lumOff val="0"/>
            <a:alphaOff val="0"/>
          </a:schemeClr>
        </a:solidFill>
        <a:ln w="635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Benefits of Walkable, Transit, Rich communities </a:t>
          </a:r>
        </a:p>
      </dsp:txBody>
      <dsp:txXfrm>
        <a:off x="26458" y="1329096"/>
        <a:ext cx="8176684" cy="850416"/>
      </dsp:txXfrm>
    </dsp:sp>
    <dsp:sp modelId="{3422CB31-F6A6-4816-AABF-DC864DBF378F}">
      <dsp:nvSpPr>
        <dsp:cNvPr id="0" name=""/>
        <dsp:cNvSpPr/>
      </dsp:nvSpPr>
      <dsp:spPr>
        <a:xfrm rot="5400000">
          <a:off x="3931052" y="2230470"/>
          <a:ext cx="367495" cy="440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3982502" y="2267219"/>
        <a:ext cx="264596" cy="257247"/>
      </dsp:txXfrm>
    </dsp:sp>
    <dsp:sp modelId="{77D84BCE-CD68-44B4-8270-81E314B43154}">
      <dsp:nvSpPr>
        <dsp:cNvPr id="0" name=""/>
        <dsp:cNvSpPr/>
      </dsp:nvSpPr>
      <dsp:spPr>
        <a:xfrm>
          <a:off x="-36403" y="2695964"/>
          <a:ext cx="8302407" cy="969530"/>
        </a:xfrm>
        <a:prstGeom prst="roundRect">
          <a:avLst>
            <a:gd name="adj" fmla="val 10000"/>
          </a:avLst>
        </a:prstGeom>
        <a:solidFill>
          <a:schemeClr val="accent1">
            <a:hueOff val="0"/>
            <a:satOff val="0"/>
            <a:lumOff val="0"/>
            <a:alphaOff val="0"/>
          </a:schemeClr>
        </a:solidFill>
        <a:ln w="635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Programmatic &amp; Policy Strategies for Promoting Walkable, Transit Rich Communities</a:t>
          </a:r>
        </a:p>
      </dsp:txBody>
      <dsp:txXfrm>
        <a:off x="-8006" y="2724361"/>
        <a:ext cx="8245613" cy="912736"/>
      </dsp:txXfrm>
    </dsp:sp>
    <dsp:sp modelId="{9180572F-7937-42DA-BA9D-08406227146C}">
      <dsp:nvSpPr>
        <dsp:cNvPr id="0" name=""/>
        <dsp:cNvSpPr/>
      </dsp:nvSpPr>
      <dsp:spPr>
        <a:xfrm rot="5400000">
          <a:off x="3929883" y="3691552"/>
          <a:ext cx="369833" cy="4409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3982502" y="3727132"/>
        <a:ext cx="264596" cy="258883"/>
      </dsp:txXfrm>
    </dsp:sp>
    <dsp:sp modelId="{66BDD73D-3764-48B7-9FC1-A1673CBDA8AC}">
      <dsp:nvSpPr>
        <dsp:cNvPr id="0" name=""/>
        <dsp:cNvSpPr/>
      </dsp:nvSpPr>
      <dsp:spPr>
        <a:xfrm>
          <a:off x="-36403" y="4158605"/>
          <a:ext cx="8302407" cy="946794"/>
        </a:xfrm>
        <a:prstGeom prst="roundRect">
          <a:avLst>
            <a:gd name="adj" fmla="val 10000"/>
          </a:avLst>
        </a:prstGeom>
        <a:solidFill>
          <a:schemeClr val="accent1">
            <a:hueOff val="0"/>
            <a:satOff val="0"/>
            <a:lumOff val="0"/>
            <a:alphaOff val="0"/>
          </a:schemeClr>
        </a:solidFill>
        <a:ln w="635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Next Steps &amp; Questions </a:t>
          </a:r>
        </a:p>
      </dsp:txBody>
      <dsp:txXfrm>
        <a:off x="-8672" y="4186336"/>
        <a:ext cx="8246945" cy="8913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0B79F-DD16-442C-8564-C835E1A85C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2F604B-861D-4D0A-8B9B-BF442B1E10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96B73B-70E7-4152-AE67-31739F2C0AA7}" type="datetimeFigureOut">
              <a:rPr lang="en-US" smtClean="0"/>
              <a:t>7/11/2017</a:t>
            </a:fld>
            <a:endParaRPr lang="en-US"/>
          </a:p>
        </p:txBody>
      </p:sp>
      <p:sp>
        <p:nvSpPr>
          <p:cNvPr id="4" name="Footer Placeholder 3">
            <a:extLst>
              <a:ext uri="{FF2B5EF4-FFF2-40B4-BE49-F238E27FC236}">
                <a16:creationId xmlns:a16="http://schemas.microsoft.com/office/drawing/2014/main" id="{31D6768D-EA57-455C-A06E-27F626F53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66E1A1-2810-47F0-9374-BA198C80D3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35ACCB-01C9-4B0E-ADC4-7F7CF55875AC}" type="slidenum">
              <a:rPr lang="en-US" smtClean="0"/>
              <a:t>‹#›</a:t>
            </a:fld>
            <a:endParaRPr lang="en-US"/>
          </a:p>
        </p:txBody>
      </p:sp>
    </p:spTree>
    <p:extLst>
      <p:ext uri="{BB962C8B-B14F-4D97-AF65-F5344CB8AC3E}">
        <p14:creationId xmlns:p14="http://schemas.microsoft.com/office/powerpoint/2010/main" val="2882344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5147A-EA15-4EE7-AADE-3DD0468F3ACA}" type="datetimeFigureOut">
              <a:rPr lang="en-US" smtClean="0"/>
              <a:t>7/11/2017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BA130-FC3F-4523-984C-318CF04D80A0}" type="slidenum">
              <a:rPr lang="en-US" smtClean="0"/>
              <a:t>‹#›</a:t>
            </a:fld>
            <a:endParaRPr lang="en-US"/>
          </a:p>
        </p:txBody>
      </p:sp>
    </p:spTree>
    <p:extLst>
      <p:ext uri="{BB962C8B-B14F-4D97-AF65-F5344CB8AC3E}">
        <p14:creationId xmlns:p14="http://schemas.microsoft.com/office/powerpoint/2010/main" val="183541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Transit-Walkability Collaborative consists of national, state-level, and local leaders in the walkability and public transit advocacy movements who recognize the synergies between these two transportation modes and the benefits of collaboration.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p:txBody>
      </p:sp>
      <p:sp>
        <p:nvSpPr>
          <p:cNvPr id="4" name="Slide Number Placeholder 3"/>
          <p:cNvSpPr>
            <a:spLocks noGrp="1"/>
          </p:cNvSpPr>
          <p:nvPr>
            <p:ph type="sldNum" sz="quarter" idx="10"/>
          </p:nvPr>
        </p:nvSpPr>
        <p:spPr/>
        <p:txBody>
          <a:bodyPr/>
          <a:lstStyle/>
          <a:p>
            <a:fld id="{FAAFDEED-72FD-438A-8DC6-9871BC0F577C}" type="slidenum">
              <a:rPr lang="en-US" smtClean="0"/>
              <a:t>3</a:t>
            </a:fld>
            <a:endParaRPr lang="en-US" dirty="0"/>
          </a:p>
        </p:txBody>
      </p:sp>
    </p:spTree>
    <p:extLst>
      <p:ext uri="{BB962C8B-B14F-4D97-AF65-F5344CB8AC3E}">
        <p14:creationId xmlns:p14="http://schemas.microsoft.com/office/powerpoint/2010/main" val="2655692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1" indent="-342900">
              <a:buFont typeface="+mj-lt"/>
              <a:buAutoNum type="arabicPeriod" startAt="3"/>
            </a:pPr>
            <a:r>
              <a:rPr lang="en-US" sz="2000" b="1" dirty="0"/>
              <a:t>Quality of Life Benefits - </a:t>
            </a:r>
            <a:r>
              <a:rPr lang="en-US" dirty="0"/>
              <a:t>Walkable transit-rich communities are livable communities - while many residents drive for some journeys, diverse mobility options improve quality of life in many ways.</a:t>
            </a:r>
            <a:endParaRPr lang="en-US" sz="2000" dirty="0"/>
          </a:p>
          <a:p>
            <a:pPr marL="1314450" lvl="2" indent="-400050">
              <a:buFont typeface="+mj-lt"/>
              <a:buAutoNum type="romanLcPeriod"/>
            </a:pPr>
            <a:r>
              <a:rPr lang="en-US" dirty="0"/>
              <a:t>More people walking provide “</a:t>
            </a:r>
            <a:r>
              <a:rPr lang="en-US" b="1" dirty="0"/>
              <a:t>eyes on the street</a:t>
            </a:r>
            <a:r>
              <a:rPr lang="en-US" dirty="0"/>
              <a:t>”, which reduces crime.</a:t>
            </a:r>
            <a:endParaRPr lang="en-US" sz="2000" dirty="0"/>
          </a:p>
          <a:p>
            <a:pPr marL="1314450" lvl="2" indent="-400050">
              <a:buFont typeface="+mj-lt"/>
              <a:buAutoNum type="romanLcPeriod"/>
            </a:pPr>
            <a:r>
              <a:rPr lang="en-US" dirty="0"/>
              <a:t>Walkable neighborhoods with shops, restaurants, and parks </a:t>
            </a:r>
            <a:r>
              <a:rPr lang="en-US" b="1" dirty="0"/>
              <a:t>give residents many meet</a:t>
            </a:r>
            <a:r>
              <a:rPr lang="en-US" dirty="0"/>
              <a:t>, increasing social capital.</a:t>
            </a:r>
            <a:endParaRPr lang="en-US" sz="2000" dirty="0"/>
          </a:p>
          <a:p>
            <a:pPr marL="1314450" lvl="2" indent="-400050">
              <a:buFont typeface="+mj-lt"/>
              <a:buAutoNum type="romanLcPeriod"/>
            </a:pPr>
            <a:r>
              <a:rPr lang="en-US" dirty="0"/>
              <a:t>Walkability and transit provide </a:t>
            </a:r>
            <a:r>
              <a:rPr lang="en-US" b="1" dirty="0"/>
              <a:t>mobility independence </a:t>
            </a:r>
            <a:r>
              <a:rPr lang="en-US" dirty="0"/>
              <a:t>for adolescents, seniors, and people with disabilities, reducing chauffeuring burdens.</a:t>
            </a:r>
            <a:endParaRPr lang="en-US" sz="2000" dirty="0"/>
          </a:p>
          <a:p>
            <a:pPr marL="1314450" lvl="2" indent="-400050">
              <a:buFont typeface="+mj-lt"/>
              <a:buAutoNum type="romanLcPeriod"/>
            </a:pPr>
            <a:r>
              <a:rPr lang="en-US" dirty="0"/>
              <a:t>Walking for pleasure or exercise is a highly-rated, </a:t>
            </a:r>
            <a:r>
              <a:rPr lang="en-US" b="1" dirty="0"/>
              <a:t>quality-of-life benefit</a:t>
            </a:r>
            <a:r>
              <a:rPr lang="en-US" dirty="0"/>
              <a:t> of livable communities.</a:t>
            </a:r>
            <a:endParaRPr lang="en-US" sz="2000" dirty="0"/>
          </a:p>
        </p:txBody>
      </p:sp>
      <p:sp>
        <p:nvSpPr>
          <p:cNvPr id="4" name="Slide Number Placeholder 3"/>
          <p:cNvSpPr>
            <a:spLocks noGrp="1"/>
          </p:cNvSpPr>
          <p:nvPr>
            <p:ph type="sldNum" sz="quarter" idx="10"/>
          </p:nvPr>
        </p:nvSpPr>
        <p:spPr/>
        <p:txBody>
          <a:bodyPr/>
          <a:lstStyle/>
          <a:p>
            <a:fld id="{FB05917B-B1E6-49DD-A43B-9BC8793E28D8}"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2000" b="1" dirty="0"/>
              <a:t>1. Community planning and ordinance development</a:t>
            </a:r>
            <a:endParaRPr lang="en-US" dirty="0"/>
          </a:p>
          <a:p>
            <a:pPr marL="742950" lvl="2" indent="-285750">
              <a:buFont typeface="Arial" panose="020B0604020202020204" pitchFamily="34" charset="0"/>
              <a:buChar char="•"/>
            </a:pPr>
            <a:r>
              <a:rPr lang="en-US" dirty="0"/>
              <a:t>Comprehensive planning</a:t>
            </a:r>
          </a:p>
          <a:p>
            <a:pPr marL="742950" lvl="2" indent="-285750">
              <a:buFont typeface="Arial" panose="020B0604020202020204" pitchFamily="34" charset="0"/>
              <a:buChar char="•"/>
            </a:pPr>
            <a:r>
              <a:rPr lang="en-US" dirty="0"/>
              <a:t>Pedestrian planning </a:t>
            </a:r>
          </a:p>
          <a:p>
            <a:pPr marL="742950" lvl="2" indent="-285750">
              <a:buFont typeface="Arial" panose="020B0604020202020204" pitchFamily="34" charset="0"/>
              <a:buChar char="•"/>
            </a:pPr>
            <a:r>
              <a:rPr lang="en-US" dirty="0"/>
              <a:t>SRTS planning</a:t>
            </a:r>
          </a:p>
          <a:p>
            <a:pPr marL="742950" lvl="2" indent="-285750">
              <a:buFont typeface="Arial" panose="020B0604020202020204" pitchFamily="34" charset="0"/>
              <a:buChar char="•"/>
            </a:pPr>
            <a:r>
              <a:rPr lang="en-US" dirty="0"/>
              <a:t>Lot sizes</a:t>
            </a:r>
          </a:p>
          <a:p>
            <a:pPr marL="742950" lvl="2" indent="-285750">
              <a:buFont typeface="Arial" panose="020B0604020202020204" pitchFamily="34" charset="0"/>
              <a:buChar char="•"/>
            </a:pPr>
            <a:r>
              <a:rPr lang="en-US" dirty="0"/>
              <a:t>Setbacks</a:t>
            </a:r>
          </a:p>
          <a:p>
            <a:pPr marL="742950" lvl="2" indent="-285750">
              <a:buFont typeface="Arial" panose="020B0604020202020204" pitchFamily="34" charset="0"/>
              <a:buChar char="•"/>
            </a:pPr>
            <a:r>
              <a:rPr lang="en-US" dirty="0"/>
              <a:t>Building height</a:t>
            </a:r>
          </a:p>
          <a:p>
            <a:pPr marL="742950" lvl="2" indent="-285750">
              <a:buFont typeface="Arial" panose="020B0604020202020204" pitchFamily="34" charset="0"/>
              <a:buChar char="•"/>
            </a:pPr>
            <a:r>
              <a:rPr lang="en-US" dirty="0"/>
              <a:t>Orientation to street </a:t>
            </a:r>
          </a:p>
        </p:txBody>
      </p:sp>
      <p:sp>
        <p:nvSpPr>
          <p:cNvPr id="4" name="Slide Number Placeholder 3"/>
          <p:cNvSpPr>
            <a:spLocks noGrp="1"/>
          </p:cNvSpPr>
          <p:nvPr>
            <p:ph type="sldNum" sz="quarter" idx="10"/>
          </p:nvPr>
        </p:nvSpPr>
        <p:spPr/>
        <p:txBody>
          <a:bodyPr/>
          <a:lstStyle/>
          <a:p>
            <a:fld id="{FB05917B-B1E6-49DD-A43B-9BC8793E28D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86964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2. Complete Streets policies</a:t>
            </a:r>
          </a:p>
        </p:txBody>
      </p:sp>
      <p:sp>
        <p:nvSpPr>
          <p:cNvPr id="4" name="Slide Number Placeholder 3"/>
          <p:cNvSpPr>
            <a:spLocks noGrp="1"/>
          </p:cNvSpPr>
          <p:nvPr>
            <p:ph type="sldNum" sz="quarter" idx="10"/>
          </p:nvPr>
        </p:nvSpPr>
        <p:spPr/>
        <p:txBody>
          <a:bodyPr/>
          <a:lstStyle/>
          <a:p>
            <a:fld id="{FAAFDEED-72FD-438A-8DC6-9871BC0F577C}" type="slidenum">
              <a:rPr lang="en-US" smtClean="0"/>
              <a:t>14</a:t>
            </a:fld>
            <a:endParaRPr lang="en-US" dirty="0"/>
          </a:p>
        </p:txBody>
      </p:sp>
    </p:spTree>
    <p:extLst>
      <p:ext uri="{BB962C8B-B14F-4D97-AF65-F5344CB8AC3E}">
        <p14:creationId xmlns:p14="http://schemas.microsoft.com/office/powerpoint/2010/main" val="270904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50" rtl="0" eaLnBrk="1" fontAlgn="auto" latinLnBrk="0" hangingPunct="1">
              <a:lnSpc>
                <a:spcPct val="100000"/>
              </a:lnSpc>
              <a:spcBef>
                <a:spcPts val="0"/>
              </a:spcBef>
              <a:spcAft>
                <a:spcPts val="0"/>
              </a:spcAft>
              <a:buClrTx/>
              <a:buSzTx/>
              <a:buFont typeface="Arial" pitchFamily="34" charset="0"/>
              <a:buNone/>
              <a:tabLst/>
              <a:defRPr/>
            </a:pPr>
            <a:r>
              <a:rPr lang="en-US" sz="1400" b="1" dirty="0"/>
              <a:t>3. Development policies </a:t>
            </a:r>
            <a:r>
              <a:rPr lang="en-US" dirty="0"/>
              <a:t>– parking, traffic/VMT impact studies, density</a:t>
            </a:r>
            <a:endParaRPr lang="en-US" sz="1400" dirty="0"/>
          </a:p>
        </p:txBody>
      </p:sp>
      <p:sp>
        <p:nvSpPr>
          <p:cNvPr id="4" name="Slide Number Placeholder 3"/>
          <p:cNvSpPr>
            <a:spLocks noGrp="1"/>
          </p:cNvSpPr>
          <p:nvPr>
            <p:ph type="sldNum" sz="quarter" idx="10"/>
          </p:nvPr>
        </p:nvSpPr>
        <p:spPr/>
        <p:txBody>
          <a:bodyPr/>
          <a:lstStyle/>
          <a:p>
            <a:fld id="{FB05917B-B1E6-49DD-A43B-9BC8793E28D8}"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50" rtl="0" eaLnBrk="1" fontAlgn="auto" latinLnBrk="0" hangingPunct="1">
              <a:lnSpc>
                <a:spcPct val="100000"/>
              </a:lnSpc>
              <a:spcBef>
                <a:spcPts val="0"/>
              </a:spcBef>
              <a:spcAft>
                <a:spcPts val="0"/>
              </a:spcAft>
              <a:buClrTx/>
              <a:buSzTx/>
              <a:buFont typeface="Arial" pitchFamily="34" charset="0"/>
              <a:buNone/>
              <a:tabLst/>
              <a:defRPr/>
            </a:pPr>
            <a:r>
              <a:rPr lang="en-US" sz="1200" b="1" dirty="0"/>
              <a:t>4. TOD and mixed-use zoning and mixed income housing </a:t>
            </a:r>
          </a:p>
          <a:p>
            <a:pPr defTabSz="914350">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fld id="{FB05917B-B1E6-49DD-A43B-9BC8793E28D8}"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fld id="{FB05917B-B1E6-49DD-A43B-9BC8793E28D8}"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Transit-Walkability Collaborative exists to:</a:t>
            </a:r>
          </a:p>
          <a:p>
            <a:pPr marL="342900" indent="-342900">
              <a:buFont typeface="+mj-lt"/>
              <a:buAutoNum type="arabicPeriod"/>
            </a:pPr>
            <a:r>
              <a:rPr lang="en-US" dirty="0"/>
              <a:t>Promote the </a:t>
            </a:r>
            <a:r>
              <a:rPr lang="en-US" b="1" dirty="0"/>
              <a:t>benefits of walkable, transit-rich communities</a:t>
            </a:r>
            <a:r>
              <a:rPr lang="en-US" dirty="0"/>
              <a:t>;</a:t>
            </a:r>
          </a:p>
          <a:p>
            <a:pPr marL="342900" indent="-342900">
              <a:buFont typeface="+mj-lt"/>
              <a:buAutoNum type="arabicPeriod"/>
            </a:pPr>
            <a:r>
              <a:rPr lang="en-US" dirty="0"/>
              <a:t>Bring together transit and walkability advocates at the </a:t>
            </a:r>
            <a:r>
              <a:rPr lang="en-US" b="1" dirty="0"/>
              <a:t>local, state, and national level</a:t>
            </a:r>
            <a:r>
              <a:rPr lang="en-US" dirty="0"/>
              <a:t>;</a:t>
            </a:r>
          </a:p>
          <a:p>
            <a:pPr marL="342900" indent="-342900">
              <a:buFont typeface="+mj-lt"/>
              <a:buAutoNum type="arabicPeriod"/>
            </a:pPr>
            <a:r>
              <a:rPr lang="en-US" dirty="0"/>
              <a:t>Identify and implement </a:t>
            </a:r>
            <a:r>
              <a:rPr lang="en-US" b="1" dirty="0"/>
              <a:t>programs and policies</a:t>
            </a:r>
            <a:r>
              <a:rPr lang="en-US" dirty="0"/>
              <a:t> that simultaneously expand walkability and transit services in communities across the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shared goals are to 1) </a:t>
            </a:r>
            <a:r>
              <a:rPr lang="en-US" b="1" dirty="0"/>
              <a:t>improve public health, safety, and transportation equity</a:t>
            </a:r>
            <a:r>
              <a:rPr lang="en-US" dirty="0"/>
              <a:t>, by 2) develop complementary planning efforts, 3) increase funding for active and public transportation, and 4) support transit-oriented development that is designed to benefit existing residents and neighborhoods.</a:t>
            </a:r>
          </a:p>
          <a:p>
            <a:endParaRPr lang="en-US" dirty="0"/>
          </a:p>
        </p:txBody>
      </p:sp>
      <p:sp>
        <p:nvSpPr>
          <p:cNvPr id="4" name="Slide Number Placeholder 3"/>
          <p:cNvSpPr>
            <a:spLocks noGrp="1"/>
          </p:cNvSpPr>
          <p:nvPr>
            <p:ph type="sldNum" sz="quarter" idx="10"/>
          </p:nvPr>
        </p:nvSpPr>
        <p:spPr/>
        <p:txBody>
          <a:bodyPr/>
          <a:lstStyle/>
          <a:p>
            <a:pPr defTabSz="914350">
              <a:defRPr/>
            </a:pPr>
            <a:fld id="{FAAFDEED-72FD-438A-8DC6-9871BC0F577C}" type="slidenum">
              <a:rPr lang="en-US">
                <a:solidFill>
                  <a:prstClr val="black"/>
                </a:solidFill>
                <a:latin typeface="Calibri"/>
              </a:rPr>
              <a:pPr defTabSz="914350">
                <a:defRPr/>
              </a:pPr>
              <a:t>4</a:t>
            </a:fld>
            <a:endParaRPr lang="en-US" dirty="0">
              <a:solidFill>
                <a:prstClr val="black"/>
              </a:solidFill>
              <a:latin typeface="Calibri"/>
            </a:endParaRPr>
          </a:p>
        </p:txBody>
      </p:sp>
    </p:spTree>
    <p:extLst>
      <p:ext uri="{BB962C8B-B14F-4D97-AF65-F5344CB8AC3E}">
        <p14:creationId xmlns:p14="http://schemas.microsoft.com/office/powerpoint/2010/main" val="259209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Recognizing that walkability and transit advocacy complement each other and accomplish common goals neither can achieve on its own, </a:t>
            </a:r>
            <a:r>
              <a:rPr lang="en-US" b="1" dirty="0"/>
              <a:t>America Walks </a:t>
            </a:r>
            <a:r>
              <a:rPr lang="en-US" dirty="0"/>
              <a:t>convened partners from these two movements in early 2016. After meeting regularly meeting for about 9 months, the organizations formally established the </a:t>
            </a:r>
            <a:r>
              <a:rPr lang="en-US" b="1" dirty="0"/>
              <a:t>Transit-Walkability Collaborative</a:t>
            </a:r>
            <a:r>
              <a:rPr lang="en-US" dirty="0"/>
              <a:t>.</a:t>
            </a:r>
          </a:p>
          <a:p>
            <a:endParaRPr lang="en-US" dirty="0"/>
          </a:p>
        </p:txBody>
      </p:sp>
      <p:sp>
        <p:nvSpPr>
          <p:cNvPr id="4" name="Slide Number Placeholder 3"/>
          <p:cNvSpPr>
            <a:spLocks noGrp="1"/>
          </p:cNvSpPr>
          <p:nvPr>
            <p:ph type="sldNum" sz="quarter" idx="10"/>
          </p:nvPr>
        </p:nvSpPr>
        <p:spPr/>
        <p:txBody>
          <a:bodyPr/>
          <a:lstStyle/>
          <a:p>
            <a:pPr defTabSz="914350">
              <a:defRPr/>
            </a:pPr>
            <a:fld id="{FAAFDEED-72FD-438A-8DC6-9871BC0F577C}" type="slidenum">
              <a:rPr lang="en-US">
                <a:solidFill>
                  <a:prstClr val="black"/>
                </a:solidFill>
                <a:latin typeface="Calibri"/>
              </a:rPr>
              <a:pPr defTabSz="914350">
                <a:defRPr/>
              </a:pPr>
              <a:t>5</a:t>
            </a:fld>
            <a:endParaRPr lang="en-US" dirty="0">
              <a:solidFill>
                <a:prstClr val="black"/>
              </a:solidFill>
              <a:latin typeface="Calibri"/>
            </a:endParaRPr>
          </a:p>
        </p:txBody>
      </p:sp>
    </p:spTree>
    <p:extLst>
      <p:ext uri="{BB962C8B-B14F-4D97-AF65-F5344CB8AC3E}">
        <p14:creationId xmlns:p14="http://schemas.microsoft.com/office/powerpoint/2010/main" val="2599122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Center for Transportation Excellence, www.cfte.org</a:t>
            </a:r>
          </a:p>
          <a:p>
            <a:pPr marL="342900" indent="-342900">
              <a:buFont typeface="+mj-lt"/>
              <a:buAutoNum type="arabicPeriod"/>
            </a:pPr>
            <a:r>
              <a:rPr lang="en-US" dirty="0"/>
              <a:t>American Public Transportation Association, www.apta.com/</a:t>
            </a:r>
          </a:p>
          <a:p>
            <a:pPr marL="342900" indent="-342900">
              <a:buFont typeface="+mj-lt"/>
              <a:buAutoNum type="arabicPeriod"/>
            </a:pPr>
            <a:r>
              <a:rPr lang="en-US" dirty="0"/>
              <a:t>National Association of Public Transportation Advocates, www.publictransportation.org/NAPTA/</a:t>
            </a:r>
          </a:p>
          <a:p>
            <a:pPr marL="342900" indent="-342900">
              <a:buFont typeface="+mj-lt"/>
              <a:buAutoNum type="arabicPeriod"/>
            </a:pPr>
            <a:r>
              <a:rPr lang="en-US" dirty="0"/>
              <a:t>Victoria Transportation Policy Institute, www.vtpi.org/</a:t>
            </a:r>
          </a:p>
          <a:p>
            <a:pPr marL="342900" indent="-342900">
              <a:buFont typeface="+mj-lt"/>
              <a:buAutoNum type="arabicPeriod"/>
            </a:pPr>
            <a:r>
              <a:rPr lang="en-US" dirty="0"/>
              <a:t>Circulate San Diego, www.circulatesd.org/</a:t>
            </a:r>
          </a:p>
          <a:p>
            <a:pPr marL="342900" indent="-342900">
              <a:buFont typeface="+mj-lt"/>
              <a:buAutoNum type="arabicPeriod"/>
            </a:pPr>
            <a:r>
              <a:rPr lang="en-US" dirty="0" err="1"/>
              <a:t>WalkDenver</a:t>
            </a:r>
            <a:r>
              <a:rPr lang="en-US" dirty="0"/>
              <a:t>, www.walkdenver.org/</a:t>
            </a:r>
          </a:p>
          <a:p>
            <a:pPr marL="342900" indent="-342900">
              <a:buFont typeface="+mj-lt"/>
              <a:buAutoNum type="arabicPeriod"/>
            </a:pPr>
            <a:r>
              <a:rPr lang="en-US" dirty="0"/>
              <a:t>Indiana Citizens' Alliance for Transit, www.indianacat.org/</a:t>
            </a:r>
          </a:p>
          <a:p>
            <a:pPr marL="342900" indent="-342900">
              <a:buFont typeface="+mj-lt"/>
              <a:buAutoNum type="arabicPeriod"/>
            </a:pPr>
            <a:r>
              <a:rPr lang="en-US" dirty="0" err="1"/>
              <a:t>WalkBoston</a:t>
            </a:r>
            <a:r>
              <a:rPr lang="en-US" dirty="0"/>
              <a:t>, www.walkboston.org/</a:t>
            </a:r>
          </a:p>
          <a:p>
            <a:pPr marL="342900" indent="-342900">
              <a:buFont typeface="+mj-lt"/>
              <a:buAutoNum type="arabicPeriod"/>
            </a:pPr>
            <a:r>
              <a:rPr lang="en-US" dirty="0"/>
              <a:t>America Walks, http://americawalks.org</a:t>
            </a:r>
          </a:p>
        </p:txBody>
      </p:sp>
      <p:sp>
        <p:nvSpPr>
          <p:cNvPr id="4" name="Slide Number Placeholder 3"/>
          <p:cNvSpPr>
            <a:spLocks noGrp="1"/>
          </p:cNvSpPr>
          <p:nvPr>
            <p:ph type="sldNum" sz="quarter" idx="10"/>
          </p:nvPr>
        </p:nvSpPr>
        <p:spPr/>
        <p:txBody>
          <a:bodyPr/>
          <a:lstStyle/>
          <a:p>
            <a:fld id="{EFBBA130-FC3F-4523-984C-318CF04D80A0}" type="slidenum">
              <a:rPr lang="en-US" smtClean="0"/>
              <a:t>6</a:t>
            </a:fld>
            <a:endParaRPr lang="en-US"/>
          </a:p>
        </p:txBody>
      </p:sp>
    </p:spTree>
    <p:extLst>
      <p:ext uri="{BB962C8B-B14F-4D97-AF65-F5344CB8AC3E}">
        <p14:creationId xmlns:p14="http://schemas.microsoft.com/office/powerpoint/2010/main" val="277468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mj-lt"/>
              <a:buAutoNum type="arabicPeriod"/>
            </a:pPr>
            <a:r>
              <a:rPr lang="en-US" sz="1400" b="1" dirty="0"/>
              <a:t>Research</a:t>
            </a:r>
            <a:r>
              <a:rPr lang="en-US" dirty="0"/>
              <a:t> - Current state of the field and best practices in collaboration between transit and walkability advocates will be understood and used to inform strategy.</a:t>
            </a:r>
          </a:p>
          <a:p>
            <a:pPr marL="342900" indent="-342900">
              <a:buFont typeface="+mj-lt"/>
              <a:buAutoNum type="arabicPeriod"/>
            </a:pPr>
            <a:r>
              <a:rPr lang="en-US" sz="1400" b="1" dirty="0"/>
              <a:t>Communications - </a:t>
            </a:r>
            <a:r>
              <a:rPr lang="en-US" dirty="0"/>
              <a:t>Public perceptions will continue to change such that transit, walkability, and social equity are highly valued by residents and decision-makers.</a:t>
            </a:r>
          </a:p>
          <a:p>
            <a:pPr marL="342900" indent="-342900">
              <a:buFont typeface="+mj-lt"/>
              <a:buAutoNum type="arabicPeriod"/>
            </a:pPr>
            <a:r>
              <a:rPr lang="en-US" sz="1400" b="1" dirty="0"/>
              <a:t>Capacity Building - </a:t>
            </a:r>
            <a:r>
              <a:rPr lang="en-US" dirty="0"/>
              <a:t>Local and state-level transit and walkability advocates will expand their ability to collaborate effectively and accomplish their shared goals.</a:t>
            </a:r>
          </a:p>
          <a:p>
            <a:pPr marL="342900" indent="-342900">
              <a:buFont typeface="+mj-lt"/>
              <a:buAutoNum type="arabicPeriod"/>
            </a:pPr>
            <a:r>
              <a:rPr lang="en-US" sz="1400" b="1" dirty="0"/>
              <a:t>Policy Change - </a:t>
            </a:r>
            <a:r>
              <a:rPr lang="en-US" dirty="0"/>
              <a:t>Federal, state, and local investment in walkable communities, quality transit systems, and transportation equity will increase.</a:t>
            </a:r>
          </a:p>
        </p:txBody>
      </p:sp>
      <p:sp>
        <p:nvSpPr>
          <p:cNvPr id="4" name="Slide Number Placeholder 3"/>
          <p:cNvSpPr>
            <a:spLocks noGrp="1"/>
          </p:cNvSpPr>
          <p:nvPr>
            <p:ph type="sldNum" sz="quarter" idx="10"/>
          </p:nvPr>
        </p:nvSpPr>
        <p:spPr/>
        <p:txBody>
          <a:bodyPr/>
          <a:lstStyle/>
          <a:p>
            <a:fld id="{FB05917B-B1E6-49DD-A43B-9BC8793E28D8}"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chemeClr val="bg1"/>
                </a:solidFill>
                <a:latin typeface="Tw Cen MT Condensed" panose="020B0606020104020203" pitchFamily="34" charset="0"/>
              </a:rPr>
              <a:t>Why do walkability and transit advocacy complement each other</a:t>
            </a:r>
          </a:p>
          <a:p>
            <a:pPr marL="342900" indent="-342900">
              <a:buFont typeface="+mj-lt"/>
              <a:buAutoNum type="arabicPeriod"/>
            </a:pPr>
            <a:r>
              <a:rPr lang="en-US" dirty="0"/>
              <a:t>Quality public transit service benefits communities by </a:t>
            </a:r>
            <a:r>
              <a:rPr lang="en-US" b="1" dirty="0"/>
              <a:t>providing safe, affordable, and convenient mobility</a:t>
            </a:r>
            <a:r>
              <a:rPr lang="en-US" dirty="0"/>
              <a:t> for everyone.</a:t>
            </a:r>
            <a:endParaRPr lang="en-US" sz="1400" dirty="0"/>
          </a:p>
          <a:p>
            <a:pPr marL="342900" indent="-342900">
              <a:buFont typeface="+mj-lt"/>
              <a:buAutoNum type="arabicPeriod"/>
            </a:pPr>
            <a:r>
              <a:rPr lang="en-US" dirty="0"/>
              <a:t>Walkable communities </a:t>
            </a:r>
            <a:r>
              <a:rPr lang="en-US" b="1" dirty="0"/>
              <a:t>encourage high rates of walking, which improves health, safety, environmental conditions, and quality of life</a:t>
            </a:r>
            <a:r>
              <a:rPr lang="en-US" dirty="0"/>
              <a:t> for everyone.</a:t>
            </a:r>
            <a:endParaRPr lang="en-US" sz="1400" dirty="0"/>
          </a:p>
          <a:p>
            <a:pPr marL="342900" indent="-342900">
              <a:buFont typeface="+mj-lt"/>
              <a:buAutoNum type="arabicPeriod"/>
            </a:pPr>
            <a:r>
              <a:rPr lang="en-US" dirty="0"/>
              <a:t>By emphasizing and integrating these two modes of transportation, local officials </a:t>
            </a:r>
            <a:r>
              <a:rPr lang="en-US" b="1" dirty="0"/>
              <a:t>create safe, affordable, and enjoyable neighborhoods</a:t>
            </a:r>
            <a:r>
              <a:rPr lang="en-US" dirty="0"/>
              <a:t>, whose residents complete their daily activities while owning fewer vehicles and driving less often.</a:t>
            </a:r>
            <a:endParaRPr lang="en-US" sz="1400" dirty="0"/>
          </a:p>
          <a:p>
            <a:pPr marL="342900" indent="-342900">
              <a:buFont typeface="+mj-lt"/>
              <a:buAutoNum type="arabicPeriod"/>
            </a:pPr>
            <a:r>
              <a:rPr lang="en-US" dirty="0"/>
              <a:t>By providing a variety of viable transportation options, communities </a:t>
            </a:r>
            <a:r>
              <a:rPr lang="en-US" b="1" dirty="0"/>
              <a:t>stimulate higher participation in active and public transportation, leading to many benefits including fewer traffic fatalities, significant public and private-sector cost savings, reduced air pollution and greenhouse gas emissions, higher levels of physical activity</a:t>
            </a:r>
            <a:r>
              <a:rPr lang="en-US" dirty="0"/>
              <a:t>, and a better quality of life - especially for low-income families.</a:t>
            </a:r>
            <a:endParaRPr lang="en-US" sz="1400" dirty="0"/>
          </a:p>
          <a:p>
            <a:endParaRPr lang="en-US" dirty="0"/>
          </a:p>
        </p:txBody>
      </p:sp>
      <p:sp>
        <p:nvSpPr>
          <p:cNvPr id="4" name="Slide Number Placeholder 3"/>
          <p:cNvSpPr>
            <a:spLocks noGrp="1"/>
          </p:cNvSpPr>
          <p:nvPr>
            <p:ph type="sldNum" sz="quarter" idx="10"/>
          </p:nvPr>
        </p:nvSpPr>
        <p:spPr/>
        <p:txBody>
          <a:bodyPr/>
          <a:lstStyle/>
          <a:p>
            <a:fld id="{FAAFDEED-72FD-438A-8DC6-9871BC0F577C}" type="slidenum">
              <a:rPr lang="en-US" smtClean="0"/>
              <a:t>8</a:t>
            </a:fld>
            <a:endParaRPr lang="en-US"/>
          </a:p>
        </p:txBody>
      </p:sp>
    </p:spTree>
    <p:extLst>
      <p:ext uri="{BB962C8B-B14F-4D97-AF65-F5344CB8AC3E}">
        <p14:creationId xmlns:p14="http://schemas.microsoft.com/office/powerpoint/2010/main" val="2343623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5"/>
            </a:pPr>
            <a:r>
              <a:rPr lang="en-US" dirty="0"/>
              <a:t>Programs and policies that increase investment in transit service and walkability are complementary because these </a:t>
            </a:r>
            <a:r>
              <a:rPr lang="en-US" b="1" dirty="0"/>
              <a:t>two modes are effective at different scales </a:t>
            </a:r>
            <a:r>
              <a:rPr lang="en-US" dirty="0"/>
              <a:t>- the neighborhood level for walking, and the community level for transit.</a:t>
            </a:r>
          </a:p>
          <a:p>
            <a:pPr marL="342900" indent="-342900">
              <a:buFont typeface="+mj-lt"/>
              <a:buAutoNum type="arabicPeriod" startAt="5"/>
            </a:pPr>
            <a:r>
              <a:rPr lang="en-US" dirty="0"/>
              <a:t>Because the vast majority of </a:t>
            </a:r>
            <a:r>
              <a:rPr lang="en-US" b="1" dirty="0"/>
              <a:t>transit rides start and end with a walk</a:t>
            </a:r>
            <a:r>
              <a:rPr lang="en-US" dirty="0"/>
              <a:t>, coordinating efforts to improve both modes simultaneously leads to safe and accessible connections to transit and empowers people to live well without a car.</a:t>
            </a:r>
          </a:p>
          <a:p>
            <a:pPr marL="342900" indent="-342900">
              <a:buFont typeface="+mj-lt"/>
              <a:buAutoNum type="arabicPeriod" startAt="5"/>
            </a:pPr>
            <a:r>
              <a:rPr lang="en-US" dirty="0"/>
              <a:t>Walkability and transit advocacy complement each other and </a:t>
            </a:r>
            <a:r>
              <a:rPr lang="en-US" b="1" dirty="0"/>
              <a:t>accomplish common goals neither can achieve on its own</a:t>
            </a:r>
            <a:r>
              <a:rPr lang="en-US" dirty="0"/>
              <a:t>.</a:t>
            </a:r>
          </a:p>
          <a:p>
            <a:endParaRPr lang="en-US" dirty="0"/>
          </a:p>
        </p:txBody>
      </p:sp>
      <p:sp>
        <p:nvSpPr>
          <p:cNvPr id="4" name="Slide Number Placeholder 3"/>
          <p:cNvSpPr>
            <a:spLocks noGrp="1"/>
          </p:cNvSpPr>
          <p:nvPr>
            <p:ph type="sldNum" sz="quarter" idx="10"/>
          </p:nvPr>
        </p:nvSpPr>
        <p:spPr/>
        <p:txBody>
          <a:bodyPr/>
          <a:lstStyle/>
          <a:p>
            <a:fld id="{FAAFDEED-72FD-438A-8DC6-9871BC0F577C}" type="slidenum">
              <a:rPr lang="en-US" smtClean="0"/>
              <a:t>9</a:t>
            </a:fld>
            <a:endParaRPr lang="en-US"/>
          </a:p>
        </p:txBody>
      </p:sp>
    </p:spTree>
    <p:extLst>
      <p:ext uri="{BB962C8B-B14F-4D97-AF65-F5344CB8AC3E}">
        <p14:creationId xmlns:p14="http://schemas.microsoft.com/office/powerpoint/2010/main" val="11314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1" indent="-342900">
              <a:buFont typeface="+mj-lt"/>
              <a:buAutoNum type="arabicPeriod"/>
            </a:pPr>
            <a:r>
              <a:rPr lang="en-US" sz="2000" b="1" dirty="0"/>
              <a:t>Community Safety and Health Benefits </a:t>
            </a:r>
            <a:r>
              <a:rPr lang="en-US" dirty="0"/>
              <a:t>- Vehicle ownership in walkable, transit-rich communities is 50% lower than in automobile-oriented areas. Driving less and relying more on public transportation helps residents build physical activity into their daily lives and greatly reduces their risk of being killed or injured in traffic crashes.</a:t>
            </a:r>
            <a:endParaRPr lang="en-US" sz="2000" dirty="0"/>
          </a:p>
          <a:p>
            <a:pPr marL="1314450" lvl="2" indent="-400050">
              <a:buFont typeface="+mj-lt"/>
              <a:buAutoNum type="romanLcPeriod"/>
            </a:pPr>
            <a:r>
              <a:rPr lang="en-US" dirty="0"/>
              <a:t>Public transit is </a:t>
            </a:r>
            <a:r>
              <a:rPr lang="en-US" b="1" dirty="0"/>
              <a:t>ten times safer per mile</a:t>
            </a:r>
            <a:r>
              <a:rPr lang="en-US" dirty="0"/>
              <a:t> than traveling by car.</a:t>
            </a:r>
            <a:endParaRPr lang="en-US" sz="2000" dirty="0"/>
          </a:p>
          <a:p>
            <a:pPr marL="1314450" lvl="2" indent="-400050">
              <a:buFont typeface="+mj-lt"/>
              <a:buAutoNum type="romanLcPeriod"/>
            </a:pPr>
            <a:r>
              <a:rPr lang="en-US" dirty="0"/>
              <a:t>People who walk for local errands and use public transit are more likely to achieve the U.S. Surgeon General’s </a:t>
            </a:r>
            <a:r>
              <a:rPr lang="en-US" b="1" dirty="0"/>
              <a:t>physical activity targets</a:t>
            </a:r>
            <a:r>
              <a:rPr lang="en-US" dirty="0"/>
              <a:t>.</a:t>
            </a:r>
            <a:endParaRPr lang="en-US" sz="2000" dirty="0"/>
          </a:p>
          <a:p>
            <a:pPr marL="1314450" lvl="2" indent="-400050">
              <a:buFont typeface="+mj-lt"/>
              <a:buAutoNum type="romanLcPeriod"/>
            </a:pPr>
            <a:r>
              <a:rPr lang="en-US" dirty="0"/>
              <a:t>Residents of these communities </a:t>
            </a:r>
            <a:r>
              <a:rPr lang="en-US" b="1" dirty="0"/>
              <a:t>inhale about half as much air pollution</a:t>
            </a:r>
            <a:r>
              <a:rPr lang="en-US" dirty="0"/>
              <a:t> as those in automobile-oriented communities.</a:t>
            </a:r>
            <a:endParaRPr lang="en-US" sz="2000" dirty="0"/>
          </a:p>
        </p:txBody>
      </p:sp>
      <p:sp>
        <p:nvSpPr>
          <p:cNvPr id="4" name="Slide Number Placeholder 3"/>
          <p:cNvSpPr>
            <a:spLocks noGrp="1"/>
          </p:cNvSpPr>
          <p:nvPr>
            <p:ph type="sldNum" sz="quarter" idx="10"/>
          </p:nvPr>
        </p:nvSpPr>
        <p:spPr/>
        <p:txBody>
          <a:bodyPr/>
          <a:lstStyle/>
          <a:p>
            <a:fld id="{FB05917B-B1E6-49DD-A43B-9BC8793E28D8}"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1" indent="-342900">
              <a:buFont typeface="+mj-lt"/>
              <a:buAutoNum type="arabicPeriod" startAt="2"/>
            </a:pPr>
            <a:r>
              <a:rPr lang="en-US" sz="2000" b="1" dirty="0"/>
              <a:t>Economic and Equity Benefits </a:t>
            </a:r>
            <a:r>
              <a:rPr lang="en-US" dirty="0"/>
              <a:t>- Policies that lead to walkable, transit-rich communities (known in some sectors as "transit-oriented development” or TOD) strengthen local economic development, create opportunities for disadvantaged residents, and enhance community resilience.</a:t>
            </a:r>
            <a:endParaRPr lang="en-US" sz="2000" dirty="0"/>
          </a:p>
          <a:p>
            <a:pPr marL="1314450" lvl="2" indent="-400050">
              <a:buFont typeface="+mj-lt"/>
              <a:buAutoNum type="romanLcPeriod"/>
            </a:pPr>
            <a:r>
              <a:rPr lang="en-US" dirty="0"/>
              <a:t>TOD </a:t>
            </a:r>
            <a:r>
              <a:rPr lang="en-US" b="1" dirty="0"/>
              <a:t>increases worker availability</a:t>
            </a:r>
            <a:r>
              <a:rPr lang="en-US" dirty="0"/>
              <a:t>, business productivity, and growth.</a:t>
            </a:r>
            <a:endParaRPr lang="en-US" sz="2000" dirty="0"/>
          </a:p>
          <a:p>
            <a:pPr marL="1314450" lvl="2" indent="-400050">
              <a:buFont typeface="+mj-lt"/>
              <a:buAutoNum type="romanLcPeriod"/>
            </a:pPr>
            <a:r>
              <a:rPr lang="en-US" dirty="0"/>
              <a:t>Lower-income residents have better </a:t>
            </a:r>
            <a:r>
              <a:rPr lang="en-US" b="1" dirty="0"/>
              <a:t>access to employment</a:t>
            </a:r>
            <a:r>
              <a:rPr lang="en-US" dirty="0"/>
              <a:t> in TOD and greater economic opportunity.</a:t>
            </a:r>
            <a:endParaRPr lang="en-US" sz="2000" dirty="0"/>
          </a:p>
          <a:p>
            <a:pPr marL="1314450" lvl="2" indent="-400050">
              <a:buFont typeface="+mj-lt"/>
              <a:buAutoNum type="romanLcPeriod"/>
            </a:pPr>
            <a:r>
              <a:rPr lang="en-US" dirty="0"/>
              <a:t>Walking, cycling and transit can </a:t>
            </a:r>
            <a:r>
              <a:rPr lang="en-US" b="1" dirty="0"/>
              <a:t>eliminate the household expense of one car, saving $4,000 - $6,000 annually</a:t>
            </a:r>
            <a:r>
              <a:rPr lang="en-US" dirty="0"/>
              <a:t>. As a result, residents have more money to spend on local goods and services, increasing local economic activity in their community.</a:t>
            </a:r>
            <a:endParaRPr lang="en-US" sz="2000" dirty="0"/>
          </a:p>
          <a:p>
            <a:pPr marL="1314450" lvl="2" indent="-400050">
              <a:buFont typeface="+mj-lt"/>
              <a:buAutoNum type="romanLcPeriod"/>
            </a:pPr>
            <a:r>
              <a:rPr lang="en-US" dirty="0"/>
              <a:t>Walkability and transit improvements </a:t>
            </a:r>
            <a:r>
              <a:rPr lang="en-US" b="1" dirty="0"/>
              <a:t>make communities more attractive</a:t>
            </a:r>
            <a:r>
              <a:rPr lang="en-US" dirty="0"/>
              <a:t> and accessible to residents and business customers.</a:t>
            </a:r>
            <a:endParaRPr lang="en-US" sz="2000" dirty="0"/>
          </a:p>
          <a:p>
            <a:pPr marL="1314450" lvl="2" indent="-400050">
              <a:buFont typeface="+mj-lt"/>
              <a:buAutoNum type="romanLcPeriod"/>
            </a:pPr>
            <a:r>
              <a:rPr lang="en-US" dirty="0"/>
              <a:t>TOD </a:t>
            </a:r>
            <a:r>
              <a:rPr lang="en-US" b="1" dirty="0"/>
              <a:t>reduces the number of parking spaces </a:t>
            </a:r>
            <a:r>
              <a:rPr lang="en-US" dirty="0"/>
              <a:t>businesses must subsidize.</a:t>
            </a:r>
            <a:endParaRPr lang="en-US" sz="2000" dirty="0"/>
          </a:p>
          <a:p>
            <a:pPr marL="1314450" lvl="2" indent="-400050">
              <a:buFont typeface="+mj-lt"/>
              <a:buAutoNum type="romanLcPeriod"/>
            </a:pPr>
            <a:r>
              <a:rPr lang="en-US" dirty="0"/>
              <a:t>Compact development </a:t>
            </a:r>
            <a:r>
              <a:rPr lang="en-US" b="1" dirty="0"/>
              <a:t>increases economic productivity, leading to job creation, higher tax revenues</a:t>
            </a:r>
            <a:r>
              <a:rPr lang="en-US" dirty="0"/>
              <a:t>, and more government investment in the community.</a:t>
            </a:r>
            <a:endParaRPr lang="en-US" sz="2000" dirty="0"/>
          </a:p>
          <a:p>
            <a:pPr marL="1314450" lvl="2" indent="-400050">
              <a:buFont typeface="+mj-lt"/>
              <a:buAutoNum type="romanLcPeriod"/>
            </a:pPr>
            <a:r>
              <a:rPr lang="en-US" dirty="0"/>
              <a:t>Residents are able to </a:t>
            </a:r>
            <a:r>
              <a:rPr lang="en-US" b="1" dirty="0"/>
              <a:t>“age in place”</a:t>
            </a:r>
            <a:r>
              <a:rPr lang="en-US" dirty="0"/>
              <a:t> and maintain their independence.</a:t>
            </a:r>
            <a:endParaRPr lang="en-US" sz="2000" dirty="0"/>
          </a:p>
        </p:txBody>
      </p:sp>
      <p:sp>
        <p:nvSpPr>
          <p:cNvPr id="4" name="Slide Number Placeholder 3"/>
          <p:cNvSpPr>
            <a:spLocks noGrp="1"/>
          </p:cNvSpPr>
          <p:nvPr>
            <p:ph type="sldNum" sz="quarter" idx="10"/>
          </p:nvPr>
        </p:nvSpPr>
        <p:spPr/>
        <p:txBody>
          <a:bodyPr/>
          <a:lstStyle/>
          <a:p>
            <a:fld id="{FB05917B-B1E6-49DD-A43B-9BC8793E28D8}" type="slidenum">
              <a:rPr 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47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2AB87-2D0F-414B-9568-4A1F33AFBD34}" type="datetimeFigureOut">
              <a:rPr lang="en-US" smtClean="0"/>
              <a:t>7/11/2017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32CFAD-4F64-4595-8110-7467596D9E1C}" type="slidenum">
              <a:rPr lang="en-US" smtClean="0"/>
              <a:t>‹#›</a:t>
            </a:fld>
            <a:endParaRPr lang="en-US"/>
          </a:p>
        </p:txBody>
      </p:sp>
    </p:spTree>
    <p:extLst>
      <p:ext uri="{BB962C8B-B14F-4D97-AF65-F5344CB8AC3E}">
        <p14:creationId xmlns:p14="http://schemas.microsoft.com/office/powerpoint/2010/main" val="276615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2AB87-2D0F-414B-9568-4A1F33AFBD34}" type="datetimeFigureOut">
              <a:rPr lang="en-US" smtClean="0"/>
              <a:t>7/11/2017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32CFAD-4F64-4595-8110-7467596D9E1C}" type="slidenum">
              <a:rPr lang="en-US" smtClean="0"/>
              <a:t>‹#›</a:t>
            </a:fld>
            <a:endParaRPr lang="en-US"/>
          </a:p>
        </p:txBody>
      </p:sp>
    </p:spTree>
    <p:extLst>
      <p:ext uri="{BB962C8B-B14F-4D97-AF65-F5344CB8AC3E}">
        <p14:creationId xmlns:p14="http://schemas.microsoft.com/office/powerpoint/2010/main" val="385450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2AB87-2D0F-414B-9568-4A1F33AFBD34}" type="datetimeFigureOut">
              <a:rPr lang="en-US" smtClean="0"/>
              <a:t>7/11/2017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32CFAD-4F64-4595-8110-7467596D9E1C}" type="slidenum">
              <a:rPr lang="en-US" smtClean="0"/>
              <a:t>‹#›</a:t>
            </a:fld>
            <a:endParaRPr lang="en-US"/>
          </a:p>
        </p:txBody>
      </p:sp>
    </p:spTree>
    <p:extLst>
      <p:ext uri="{BB962C8B-B14F-4D97-AF65-F5344CB8AC3E}">
        <p14:creationId xmlns:p14="http://schemas.microsoft.com/office/powerpoint/2010/main" val="265198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2AB87-2D0F-414B-9568-4A1F33AFBD34}" type="datetimeFigureOut">
              <a:rPr lang="en-US" smtClean="0"/>
              <a:t>7/11/2017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32CFAD-4F64-4595-8110-7467596D9E1C}" type="slidenum">
              <a:rPr lang="en-US" smtClean="0"/>
              <a:t>‹#›</a:t>
            </a:fld>
            <a:endParaRPr lang="en-US"/>
          </a:p>
        </p:txBody>
      </p:sp>
    </p:spTree>
    <p:extLst>
      <p:ext uri="{BB962C8B-B14F-4D97-AF65-F5344CB8AC3E}">
        <p14:creationId xmlns:p14="http://schemas.microsoft.com/office/powerpoint/2010/main" val="25622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842AB87-2D0F-414B-9568-4A1F33AFBD34}" type="datetimeFigureOut">
              <a:rPr lang="en-US" smtClean="0"/>
              <a:t>7/11/2017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F32CFAD-4F64-4595-8110-7467596D9E1C}" type="slidenum">
              <a:rPr lang="en-US" smtClean="0"/>
              <a:t>‹#›</a:t>
            </a:fld>
            <a:endParaRPr lang="en-US"/>
          </a:p>
        </p:txBody>
      </p:sp>
    </p:spTree>
    <p:extLst>
      <p:ext uri="{BB962C8B-B14F-4D97-AF65-F5344CB8AC3E}">
        <p14:creationId xmlns:p14="http://schemas.microsoft.com/office/powerpoint/2010/main" val="87659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842AB87-2D0F-414B-9568-4A1F33AFBD34}" type="datetimeFigureOut">
              <a:rPr lang="en-US" smtClean="0"/>
              <a:t>7/11/2017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F32CFAD-4F64-4595-8110-7467596D9E1C}" type="slidenum">
              <a:rPr lang="en-US" smtClean="0"/>
              <a:t>‹#›</a:t>
            </a:fld>
            <a:endParaRPr lang="en-US"/>
          </a:p>
        </p:txBody>
      </p:sp>
    </p:spTree>
    <p:extLst>
      <p:ext uri="{BB962C8B-B14F-4D97-AF65-F5344CB8AC3E}">
        <p14:creationId xmlns:p14="http://schemas.microsoft.com/office/powerpoint/2010/main" val="257982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842AB87-2D0F-414B-9568-4A1F33AFBD34}" type="datetimeFigureOut">
              <a:rPr lang="en-US" smtClean="0"/>
              <a:t>7/11/2017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F32CFAD-4F64-4595-8110-7467596D9E1C}" type="slidenum">
              <a:rPr lang="en-US" smtClean="0"/>
              <a:t>‹#›</a:t>
            </a:fld>
            <a:endParaRPr lang="en-US"/>
          </a:p>
        </p:txBody>
      </p:sp>
    </p:spTree>
    <p:extLst>
      <p:ext uri="{BB962C8B-B14F-4D97-AF65-F5344CB8AC3E}">
        <p14:creationId xmlns:p14="http://schemas.microsoft.com/office/powerpoint/2010/main" val="184150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842AB87-2D0F-414B-9568-4A1F33AFBD34}" type="datetimeFigureOut">
              <a:rPr lang="en-US" smtClean="0"/>
              <a:t>7/11/2017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F32CFAD-4F64-4595-8110-7467596D9E1C}" type="slidenum">
              <a:rPr lang="en-US" smtClean="0"/>
              <a:t>‹#›</a:t>
            </a:fld>
            <a:endParaRPr lang="en-US"/>
          </a:p>
        </p:txBody>
      </p:sp>
    </p:spTree>
    <p:extLst>
      <p:ext uri="{BB962C8B-B14F-4D97-AF65-F5344CB8AC3E}">
        <p14:creationId xmlns:p14="http://schemas.microsoft.com/office/powerpoint/2010/main" val="278350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842AB87-2D0F-414B-9568-4A1F33AFBD34}" type="datetimeFigureOut">
              <a:rPr lang="en-US" smtClean="0"/>
              <a:t>7/11/2017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F32CFAD-4F64-4595-8110-7467596D9E1C}" type="slidenum">
              <a:rPr lang="en-US" smtClean="0"/>
              <a:t>‹#›</a:t>
            </a:fld>
            <a:endParaRPr lang="en-US"/>
          </a:p>
        </p:txBody>
      </p:sp>
    </p:spTree>
    <p:extLst>
      <p:ext uri="{BB962C8B-B14F-4D97-AF65-F5344CB8AC3E}">
        <p14:creationId xmlns:p14="http://schemas.microsoft.com/office/powerpoint/2010/main" val="284587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842AB87-2D0F-414B-9568-4A1F33AFBD34}" type="datetimeFigureOut">
              <a:rPr lang="en-US" smtClean="0"/>
              <a:t>7/11/2017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F32CFAD-4F64-4595-8110-7467596D9E1C}" type="slidenum">
              <a:rPr lang="en-US" smtClean="0"/>
              <a:t>‹#›</a:t>
            </a:fld>
            <a:endParaRPr lang="en-US"/>
          </a:p>
        </p:txBody>
      </p:sp>
    </p:spTree>
    <p:extLst>
      <p:ext uri="{BB962C8B-B14F-4D97-AF65-F5344CB8AC3E}">
        <p14:creationId xmlns:p14="http://schemas.microsoft.com/office/powerpoint/2010/main" val="59554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272213"/>
            <a:ext cx="6400800" cy="4333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p>
        </p:txBody>
      </p:sp>
      <p:sp>
        <p:nvSpPr>
          <p:cNvPr id="8" name="Rectangle 7"/>
          <p:cNvSpPr/>
          <p:nvPr userDrawn="1"/>
        </p:nvSpPr>
        <p:spPr bwMode="auto">
          <a:xfrm>
            <a:off x="6400801" y="6272214"/>
            <a:ext cx="2716823" cy="43338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6"/>
          <p:cNvSpPr txBox="1">
            <a:spLocks noChangeArrowheads="1"/>
          </p:cNvSpPr>
          <p:nvPr userDrawn="1"/>
        </p:nvSpPr>
        <p:spPr bwMode="auto">
          <a:xfrm>
            <a:off x="6324600" y="6058019"/>
            <a:ext cx="3276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5000" dirty="0">
                <a:solidFill>
                  <a:schemeClr val="bg1"/>
                </a:solidFill>
                <a:latin typeface="Tw Cen MT Condensed Extra Bold" panose="020B0803020202020204" pitchFamily="34" charset="0"/>
              </a:rPr>
              <a:t>APBP 2017</a:t>
            </a:r>
          </a:p>
        </p:txBody>
      </p:sp>
    </p:spTree>
    <p:extLst>
      <p:ext uri="{BB962C8B-B14F-4D97-AF65-F5344CB8AC3E}">
        <p14:creationId xmlns:p14="http://schemas.microsoft.com/office/powerpoint/2010/main" val="252951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mericawalks.org/the-transit-walkability-collaborative-an-inter-modal-strategy-for-creating-strong-neighborhoods-webinar-april-18-201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6324600" y="5055284"/>
            <a:ext cx="3214254" cy="974071"/>
          </a:xfrm>
          <a:prstGeom prst="rect">
            <a:avLst/>
          </a:prstGeom>
          <a:noFill/>
          <a:ln w="9525">
            <a:noFill/>
            <a:miter lim="800000"/>
            <a:headEnd/>
            <a:tailEnd/>
          </a:ln>
        </p:spPr>
        <p:txBody>
          <a:bodyPr>
            <a:normAutofit lnSpcReduction="10000"/>
          </a:bodyPr>
          <a:lstStyle/>
          <a:p>
            <a:pPr fontAlgn="auto">
              <a:spcBef>
                <a:spcPts val="0"/>
              </a:spcBef>
              <a:spcAft>
                <a:spcPts val="0"/>
              </a:spcAft>
              <a:buFont typeface="Arial" pitchFamily="-109" charset="0"/>
              <a:buNone/>
              <a:defRPr/>
            </a:pPr>
            <a:r>
              <a:rPr lang="en-US" sz="2000" b="1" dirty="0">
                <a:solidFill>
                  <a:schemeClr val="bg1">
                    <a:lumMod val="65000"/>
                  </a:schemeClr>
                </a:solidFill>
                <a:ea typeface="Arial Black" pitchFamily="-109" charset="0"/>
                <a:cs typeface="Arial" pitchFamily="34" charset="0"/>
              </a:rPr>
              <a:t>Allan Henderson</a:t>
            </a:r>
          </a:p>
          <a:p>
            <a:pPr fontAlgn="auto">
              <a:spcBef>
                <a:spcPts val="0"/>
              </a:spcBef>
              <a:spcAft>
                <a:spcPts val="0"/>
              </a:spcAft>
              <a:defRPr/>
            </a:pPr>
            <a:r>
              <a:rPr lang="en-US" sz="2000" b="1" dirty="0">
                <a:solidFill>
                  <a:schemeClr val="bg1">
                    <a:lumMod val="65000"/>
                  </a:schemeClr>
                </a:solidFill>
                <a:ea typeface="Arial Black" pitchFamily="-109" charset="0"/>
                <a:cs typeface="Arial" pitchFamily="34" charset="0"/>
              </a:rPr>
              <a:t>SRTS Program Manager</a:t>
            </a:r>
          </a:p>
          <a:p>
            <a:pPr fontAlgn="auto">
              <a:spcBef>
                <a:spcPts val="0"/>
              </a:spcBef>
              <a:spcAft>
                <a:spcPts val="0"/>
              </a:spcAft>
              <a:buFont typeface="Arial" pitchFamily="-109" charset="0"/>
              <a:buNone/>
              <a:defRPr/>
            </a:pPr>
            <a:r>
              <a:rPr lang="en-US" sz="2000" b="1" dirty="0">
                <a:solidFill>
                  <a:schemeClr val="bg1">
                    <a:lumMod val="65000"/>
                  </a:schemeClr>
                </a:solidFill>
                <a:ea typeface="Arial Black" pitchFamily="-109" charset="0"/>
                <a:cs typeface="Arial" pitchFamily="34" charset="0"/>
              </a:rPr>
              <a:t>Health by Design</a:t>
            </a:r>
            <a:endParaRPr lang="en-US" sz="2000" dirty="0">
              <a:solidFill>
                <a:srgbClr val="7F7F7F"/>
              </a:solidFill>
              <a:ea typeface="Arial Black" pitchFamily="-109" charset="0"/>
              <a:cs typeface="Arial Black" pitchFamily="-109" charset="0"/>
            </a:endParaRPr>
          </a:p>
        </p:txBody>
      </p:sp>
      <p:sp>
        <p:nvSpPr>
          <p:cNvPr id="5" name="Rectangle 4"/>
          <p:cNvSpPr/>
          <p:nvPr/>
        </p:nvSpPr>
        <p:spPr>
          <a:xfrm>
            <a:off x="0" y="6096000"/>
            <a:ext cx="9144000" cy="7953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baseline="-25000" dirty="0"/>
          </a:p>
        </p:txBody>
      </p:sp>
      <p:sp>
        <p:nvSpPr>
          <p:cNvPr id="6" name="TextBox 1"/>
          <p:cNvSpPr txBox="1">
            <a:spLocks noChangeArrowheads="1"/>
          </p:cNvSpPr>
          <p:nvPr/>
        </p:nvSpPr>
        <p:spPr bwMode="auto">
          <a:xfrm>
            <a:off x="0" y="622929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000" dirty="0">
                <a:solidFill>
                  <a:schemeClr val="accent5">
                    <a:lumMod val="60000"/>
                    <a:lumOff val="40000"/>
                  </a:schemeClr>
                </a:solidFill>
                <a:latin typeface="+mn-lt"/>
              </a:rPr>
              <a:t>APBP Professional Development Seminar	  Memphis, Tennessee      June 26-29, 2017</a:t>
            </a:r>
            <a:endParaRPr lang="en-US" altLang="en-US" sz="2000" dirty="0">
              <a:solidFill>
                <a:schemeClr val="bg1"/>
              </a:solidFill>
              <a:latin typeface="+mn-lt"/>
            </a:endParaRPr>
          </a:p>
        </p:txBody>
      </p:sp>
      <p:sp>
        <p:nvSpPr>
          <p:cNvPr id="21" name="Title 1"/>
          <p:cNvSpPr txBox="1">
            <a:spLocks/>
          </p:cNvSpPr>
          <p:nvPr/>
        </p:nvSpPr>
        <p:spPr>
          <a:xfrm>
            <a:off x="762000" y="2514600"/>
            <a:ext cx="7398327" cy="609599"/>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ts val="5000"/>
              </a:lnSpc>
              <a:spcAft>
                <a:spcPts val="0"/>
              </a:spcAft>
              <a:defRPr/>
            </a:pPr>
            <a:r>
              <a:rPr lang="en-US" sz="6600" b="1" dirty="0">
                <a:solidFill>
                  <a:schemeClr val="accent5">
                    <a:lumMod val="60000"/>
                    <a:lumOff val="40000"/>
                  </a:schemeClr>
                </a:solidFill>
                <a:latin typeface="Tw Cen MT Condensed" panose="020B0606020104020203" pitchFamily="34" charset="0"/>
                <a:ea typeface="Arial Black" pitchFamily="-109" charset="0"/>
                <a:cs typeface="Arial Black" pitchFamily="-109" charset="0"/>
              </a:rPr>
              <a:t>Creating healthy, sustainable, equitable communities by maximizing the synergies between walkability and quality public transit</a:t>
            </a:r>
          </a:p>
        </p:txBody>
      </p:sp>
    </p:spTree>
    <p:extLst>
      <p:ext uri="{BB962C8B-B14F-4D97-AF65-F5344CB8AC3E}">
        <p14:creationId xmlns:p14="http://schemas.microsoft.com/office/powerpoint/2010/main" val="3615156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215F50-4F10-4744-99E0-006AEBACE9DD}"/>
              </a:ext>
            </a:extLst>
          </p:cNvPr>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a:extLst>
              <a:ext uri="{FF2B5EF4-FFF2-40B4-BE49-F238E27FC236}">
                <a16:creationId xmlns:a16="http://schemas.microsoft.com/office/drawing/2014/main" id="{960D07E4-45CF-4A43-8AB1-FB91F12566EA}"/>
              </a:ext>
            </a:extLst>
          </p:cNvPr>
          <p:cNvSpPr txBox="1"/>
          <p:nvPr/>
        </p:nvSpPr>
        <p:spPr>
          <a:xfrm>
            <a:off x="533400" y="1066800"/>
            <a:ext cx="8077200" cy="2893100"/>
          </a:xfrm>
          <a:prstGeom prst="rect">
            <a:avLst/>
          </a:prstGeom>
          <a:noFill/>
        </p:spPr>
        <p:txBody>
          <a:bodyPr wrap="square" rtlCol="0">
            <a:spAutoFit/>
          </a:bodyPr>
          <a:lstStyle/>
          <a:p>
            <a:pPr marL="342900" lvl="1" indent="-342900">
              <a:buFont typeface="+mj-lt"/>
              <a:buAutoNum type="arabicPeriod"/>
            </a:pPr>
            <a:r>
              <a:rPr lang="en-US" sz="2000" b="1" dirty="0"/>
              <a:t>Community Safety and Health Benefits </a:t>
            </a:r>
            <a:r>
              <a:rPr lang="en-US" dirty="0"/>
              <a:t>- Vehicle ownership in walkable, transit-rich communities is 50% lower than in automobile-oriented areas. Driving less and relying more on public transportation helps residents build physical activity into their daily lives and greatly reduces their risk of being killed or injured in traffic crashes.</a:t>
            </a:r>
            <a:endParaRPr lang="en-US" sz="2000" dirty="0"/>
          </a:p>
          <a:p>
            <a:pPr marL="1314450" lvl="2" indent="-400050">
              <a:buFont typeface="+mj-lt"/>
              <a:buAutoNum type="romanLcPeriod"/>
            </a:pPr>
            <a:r>
              <a:rPr lang="en-US" dirty="0"/>
              <a:t>Public transit is </a:t>
            </a:r>
            <a:r>
              <a:rPr lang="en-US" b="1" dirty="0"/>
              <a:t>ten times safer per mile</a:t>
            </a:r>
            <a:r>
              <a:rPr lang="en-US" dirty="0"/>
              <a:t> than traveling by car.</a:t>
            </a:r>
            <a:endParaRPr lang="en-US" sz="2000" dirty="0"/>
          </a:p>
          <a:p>
            <a:pPr marL="1314450" lvl="2" indent="-400050">
              <a:buFont typeface="+mj-lt"/>
              <a:buAutoNum type="romanLcPeriod"/>
            </a:pPr>
            <a:r>
              <a:rPr lang="en-US" dirty="0"/>
              <a:t>People who walk for local errands and use public transit are more likely to achieve the U.S. Surgeon General’s </a:t>
            </a:r>
            <a:r>
              <a:rPr lang="en-US" b="1" dirty="0"/>
              <a:t>physical activity targets</a:t>
            </a:r>
            <a:r>
              <a:rPr lang="en-US" dirty="0"/>
              <a:t>.</a:t>
            </a:r>
            <a:endParaRPr lang="en-US" sz="2000" dirty="0"/>
          </a:p>
          <a:p>
            <a:pPr marL="1314450" lvl="2" indent="-400050">
              <a:buFont typeface="+mj-lt"/>
              <a:buAutoNum type="romanLcPeriod"/>
            </a:pPr>
            <a:r>
              <a:rPr lang="en-US" dirty="0"/>
              <a:t>Residents of these communities </a:t>
            </a:r>
            <a:r>
              <a:rPr lang="en-US" b="1" dirty="0"/>
              <a:t>inhale about half as much air pollution</a:t>
            </a:r>
            <a:r>
              <a:rPr lang="en-US" dirty="0"/>
              <a:t> as those in automobile-oriented communities.</a:t>
            </a:r>
            <a:endParaRPr lang="en-US" sz="2000" dirty="0"/>
          </a:p>
        </p:txBody>
      </p:sp>
      <p:sp>
        <p:nvSpPr>
          <p:cNvPr id="10" name="Title 1">
            <a:extLst>
              <a:ext uri="{FF2B5EF4-FFF2-40B4-BE49-F238E27FC236}">
                <a16:creationId xmlns:a16="http://schemas.microsoft.com/office/drawing/2014/main" id="{D84C3A3B-BC50-427B-A518-52BC232594E6}"/>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What are the benefits of walkable, transit rich communities?</a:t>
            </a:r>
            <a:endParaRPr lang="en-US" alt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59077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DAFF7E-C477-45DD-B77F-BD731DA78926}"/>
              </a:ext>
            </a:extLst>
          </p:cNvPr>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a:extLst>
              <a:ext uri="{FF2B5EF4-FFF2-40B4-BE49-F238E27FC236}">
                <a16:creationId xmlns:a16="http://schemas.microsoft.com/office/drawing/2014/main" id="{18DEE283-0F24-4301-92CD-C9075C6B359C}"/>
              </a:ext>
            </a:extLst>
          </p:cNvPr>
          <p:cNvSpPr txBox="1"/>
          <p:nvPr/>
        </p:nvSpPr>
        <p:spPr>
          <a:xfrm>
            <a:off x="533400" y="838200"/>
            <a:ext cx="8077200" cy="5078313"/>
          </a:xfrm>
          <a:prstGeom prst="rect">
            <a:avLst/>
          </a:prstGeom>
          <a:noFill/>
        </p:spPr>
        <p:txBody>
          <a:bodyPr wrap="square" rtlCol="0">
            <a:spAutoFit/>
          </a:bodyPr>
          <a:lstStyle/>
          <a:p>
            <a:pPr marL="342900" lvl="1" indent="-342900">
              <a:buFont typeface="+mj-lt"/>
              <a:buAutoNum type="arabicPeriod" startAt="2"/>
            </a:pPr>
            <a:r>
              <a:rPr lang="en-US" sz="2000" b="1" dirty="0"/>
              <a:t>Economic and Equity Benefits </a:t>
            </a:r>
            <a:r>
              <a:rPr lang="en-US" dirty="0"/>
              <a:t>- Policies that lead to walkable, transit-rich communities (known in some sectors as "transit-oriented development” or TOD) strengthen local economic development, create opportunities for disadvantaged residents, and enhance community resilience.</a:t>
            </a:r>
            <a:endParaRPr lang="en-US" sz="2000" dirty="0"/>
          </a:p>
          <a:p>
            <a:pPr marL="1314450" lvl="2" indent="-400050">
              <a:buFont typeface="+mj-lt"/>
              <a:buAutoNum type="romanLcPeriod"/>
            </a:pPr>
            <a:r>
              <a:rPr lang="en-US" dirty="0"/>
              <a:t>TOD </a:t>
            </a:r>
            <a:r>
              <a:rPr lang="en-US" b="1" dirty="0"/>
              <a:t>increases worker availability</a:t>
            </a:r>
            <a:r>
              <a:rPr lang="en-US" dirty="0"/>
              <a:t>, business productivity, and growth.</a:t>
            </a:r>
            <a:endParaRPr lang="en-US" sz="2000" dirty="0"/>
          </a:p>
          <a:p>
            <a:pPr marL="1314450" lvl="2" indent="-400050">
              <a:buFont typeface="+mj-lt"/>
              <a:buAutoNum type="romanLcPeriod"/>
            </a:pPr>
            <a:r>
              <a:rPr lang="en-US" dirty="0"/>
              <a:t>Lower-income residents have better </a:t>
            </a:r>
            <a:r>
              <a:rPr lang="en-US" b="1" dirty="0"/>
              <a:t>access to employment</a:t>
            </a:r>
            <a:r>
              <a:rPr lang="en-US" dirty="0"/>
              <a:t> in TOD and greater economic opportunity.</a:t>
            </a:r>
            <a:endParaRPr lang="en-US" sz="2000" dirty="0"/>
          </a:p>
          <a:p>
            <a:pPr marL="1314450" lvl="2" indent="-400050">
              <a:buFont typeface="+mj-lt"/>
              <a:buAutoNum type="romanLcPeriod"/>
            </a:pPr>
            <a:r>
              <a:rPr lang="en-US" dirty="0"/>
              <a:t>Walking, cycling and transit can </a:t>
            </a:r>
            <a:r>
              <a:rPr lang="en-US" b="1" dirty="0"/>
              <a:t>eliminate the household expense of one car, saving $4,000 - $6,000 annually</a:t>
            </a:r>
            <a:r>
              <a:rPr lang="en-US" dirty="0"/>
              <a:t>. As a result, residents have more money to spend on local goods and services, increasing local economic activity in their community.</a:t>
            </a:r>
            <a:endParaRPr lang="en-US" sz="2000" dirty="0"/>
          </a:p>
          <a:p>
            <a:pPr marL="1314450" lvl="2" indent="-400050">
              <a:buFont typeface="+mj-lt"/>
              <a:buAutoNum type="romanLcPeriod"/>
            </a:pPr>
            <a:r>
              <a:rPr lang="en-US" dirty="0"/>
              <a:t>Walkability and transit improvements </a:t>
            </a:r>
            <a:r>
              <a:rPr lang="en-US" b="1" dirty="0"/>
              <a:t>make communities more attractive</a:t>
            </a:r>
            <a:r>
              <a:rPr lang="en-US" dirty="0"/>
              <a:t> and accessible to residents and business customers.</a:t>
            </a:r>
            <a:endParaRPr lang="en-US" sz="2000" dirty="0"/>
          </a:p>
          <a:p>
            <a:pPr marL="1314450" lvl="2" indent="-400050">
              <a:buFont typeface="+mj-lt"/>
              <a:buAutoNum type="romanLcPeriod"/>
            </a:pPr>
            <a:r>
              <a:rPr lang="en-US" dirty="0"/>
              <a:t>TOD </a:t>
            </a:r>
            <a:r>
              <a:rPr lang="en-US" b="1" dirty="0"/>
              <a:t>reduces the number of parking spaces </a:t>
            </a:r>
            <a:r>
              <a:rPr lang="en-US" dirty="0"/>
              <a:t>businesses must subsidize.</a:t>
            </a:r>
            <a:endParaRPr lang="en-US" sz="2000" dirty="0"/>
          </a:p>
          <a:p>
            <a:pPr marL="1314450" lvl="2" indent="-400050">
              <a:buFont typeface="+mj-lt"/>
              <a:buAutoNum type="romanLcPeriod"/>
            </a:pPr>
            <a:r>
              <a:rPr lang="en-US" dirty="0"/>
              <a:t>Compact development </a:t>
            </a:r>
            <a:r>
              <a:rPr lang="en-US" b="1" dirty="0"/>
              <a:t>increases economic productivity, leading to job creation, higher tax revenues</a:t>
            </a:r>
            <a:r>
              <a:rPr lang="en-US" dirty="0"/>
              <a:t>, and more government investment in the community.</a:t>
            </a:r>
            <a:endParaRPr lang="en-US" sz="2000" dirty="0"/>
          </a:p>
          <a:p>
            <a:pPr marL="1314450" lvl="2" indent="-400050">
              <a:buFont typeface="+mj-lt"/>
              <a:buAutoNum type="romanLcPeriod"/>
            </a:pPr>
            <a:r>
              <a:rPr lang="en-US" dirty="0"/>
              <a:t>Residents are able to </a:t>
            </a:r>
            <a:r>
              <a:rPr lang="en-US" b="1" dirty="0"/>
              <a:t>“age in place”</a:t>
            </a:r>
            <a:r>
              <a:rPr lang="en-US" dirty="0"/>
              <a:t> and maintain their independence.</a:t>
            </a:r>
            <a:endParaRPr lang="en-US" sz="2000" dirty="0"/>
          </a:p>
        </p:txBody>
      </p:sp>
      <p:sp>
        <p:nvSpPr>
          <p:cNvPr id="9" name="Title 1">
            <a:extLst>
              <a:ext uri="{FF2B5EF4-FFF2-40B4-BE49-F238E27FC236}">
                <a16:creationId xmlns:a16="http://schemas.microsoft.com/office/drawing/2014/main" id="{047408EE-E769-4976-8EC1-23C9543060B0}"/>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What are the benefits of walkable, transit rich communities?</a:t>
            </a:r>
            <a:endParaRPr lang="en-US" alt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63834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7653F3-AF78-41D8-A1A2-6A8901C2471A}"/>
              </a:ext>
            </a:extLst>
          </p:cNvPr>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a:extLst>
              <a:ext uri="{FF2B5EF4-FFF2-40B4-BE49-F238E27FC236}">
                <a16:creationId xmlns:a16="http://schemas.microsoft.com/office/drawing/2014/main" id="{0D7CCC4F-17F8-4D1E-B9CB-61F731C98326}"/>
              </a:ext>
            </a:extLst>
          </p:cNvPr>
          <p:cNvSpPr txBox="1"/>
          <p:nvPr/>
        </p:nvSpPr>
        <p:spPr>
          <a:xfrm>
            <a:off x="533400" y="1066800"/>
            <a:ext cx="8077200" cy="3416320"/>
          </a:xfrm>
          <a:prstGeom prst="rect">
            <a:avLst/>
          </a:prstGeom>
          <a:noFill/>
        </p:spPr>
        <p:txBody>
          <a:bodyPr wrap="square" rtlCol="0">
            <a:spAutoFit/>
          </a:bodyPr>
          <a:lstStyle/>
          <a:p>
            <a:pPr marL="342900" lvl="1" indent="-342900">
              <a:buFont typeface="+mj-lt"/>
              <a:buAutoNum type="arabicPeriod" startAt="3"/>
            </a:pPr>
            <a:r>
              <a:rPr lang="en-US" sz="2000" b="1" dirty="0"/>
              <a:t>Quality of Life Benefits - </a:t>
            </a:r>
            <a:r>
              <a:rPr lang="en-US" dirty="0"/>
              <a:t>Walkable transit-rich communities are livable communities - while many residents drive for some journeys, diverse mobility options improve quality of life in many ways.</a:t>
            </a:r>
            <a:endParaRPr lang="en-US" sz="2000" dirty="0"/>
          </a:p>
          <a:p>
            <a:pPr marL="1314450" lvl="2" indent="-400050">
              <a:buFont typeface="+mj-lt"/>
              <a:buAutoNum type="romanLcPeriod"/>
            </a:pPr>
            <a:r>
              <a:rPr lang="en-US" dirty="0"/>
              <a:t>More people walking provide “</a:t>
            </a:r>
            <a:r>
              <a:rPr lang="en-US" b="1" dirty="0"/>
              <a:t>eyes on the street</a:t>
            </a:r>
            <a:r>
              <a:rPr lang="en-US" dirty="0"/>
              <a:t>”, which reduces crime.</a:t>
            </a:r>
            <a:endParaRPr lang="en-US" sz="2000" dirty="0"/>
          </a:p>
          <a:p>
            <a:pPr marL="1314450" lvl="2" indent="-400050">
              <a:buFont typeface="+mj-lt"/>
              <a:buAutoNum type="romanLcPeriod"/>
            </a:pPr>
            <a:r>
              <a:rPr lang="en-US" dirty="0"/>
              <a:t>Walkable neighborhoods with shops, restaurants, and parks </a:t>
            </a:r>
            <a:r>
              <a:rPr lang="en-US" b="1" dirty="0"/>
              <a:t>give residents many meet</a:t>
            </a:r>
            <a:r>
              <a:rPr lang="en-US" dirty="0"/>
              <a:t>, increasing social capital.</a:t>
            </a:r>
            <a:endParaRPr lang="en-US" sz="2000" dirty="0"/>
          </a:p>
          <a:p>
            <a:pPr marL="1314450" lvl="2" indent="-400050">
              <a:buFont typeface="+mj-lt"/>
              <a:buAutoNum type="romanLcPeriod"/>
            </a:pPr>
            <a:r>
              <a:rPr lang="en-US" dirty="0"/>
              <a:t>Walkability and transit provide </a:t>
            </a:r>
            <a:r>
              <a:rPr lang="en-US" b="1" dirty="0"/>
              <a:t>mobility independence </a:t>
            </a:r>
            <a:r>
              <a:rPr lang="en-US" dirty="0"/>
              <a:t>for adolescents, seniors, and people with disabilities, reducing chauffeuring burdens.</a:t>
            </a:r>
            <a:endParaRPr lang="en-US" sz="2000" dirty="0"/>
          </a:p>
          <a:p>
            <a:pPr marL="1314450" lvl="2" indent="-400050">
              <a:buFont typeface="+mj-lt"/>
              <a:buAutoNum type="romanLcPeriod"/>
            </a:pPr>
            <a:r>
              <a:rPr lang="en-US" dirty="0"/>
              <a:t>Walking for pleasure or exercise is a highly-rated, </a:t>
            </a:r>
            <a:r>
              <a:rPr lang="en-US" b="1" dirty="0"/>
              <a:t>quality-of-life benefit</a:t>
            </a:r>
            <a:r>
              <a:rPr lang="en-US" dirty="0"/>
              <a:t> of livable communities.</a:t>
            </a:r>
            <a:endParaRPr lang="en-US" sz="2000" dirty="0"/>
          </a:p>
        </p:txBody>
      </p:sp>
      <p:sp>
        <p:nvSpPr>
          <p:cNvPr id="9" name="Title 1">
            <a:extLst>
              <a:ext uri="{FF2B5EF4-FFF2-40B4-BE49-F238E27FC236}">
                <a16:creationId xmlns:a16="http://schemas.microsoft.com/office/drawing/2014/main" id="{4A8FB121-1570-44EB-AB7C-4F951B69B82E}"/>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What are the benefits of walkable, transit rich communities?</a:t>
            </a:r>
            <a:endParaRPr lang="en-US" alt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62056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004CD3-F562-473C-A69A-1629C0621CEE}"/>
              </a:ext>
            </a:extLst>
          </p:cNvPr>
          <p:cNvSpPr/>
          <p:nvPr/>
        </p:nvSpPr>
        <p:spPr>
          <a:xfrm>
            <a:off x="-76200" y="152400"/>
            <a:ext cx="9296400" cy="990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1">
            <a:extLst>
              <a:ext uri="{FF2B5EF4-FFF2-40B4-BE49-F238E27FC236}">
                <a16:creationId xmlns:a16="http://schemas.microsoft.com/office/drawing/2014/main" id="{79E217A0-89CF-4316-B124-1B5B758246B3}"/>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Programmatic and Policy Strategies for promoting walkable, transit rich communities</a:t>
            </a:r>
            <a:endParaRPr lang="en-US" altLang="en-US" sz="2800" dirty="0">
              <a:solidFill>
                <a:schemeClr val="bg1"/>
              </a:solidFill>
              <a:latin typeface="Tw Cen MT Condensed" panose="020B0606020104020203" pitchFamily="34" charset="0"/>
            </a:endParaRPr>
          </a:p>
        </p:txBody>
      </p:sp>
      <p:sp>
        <p:nvSpPr>
          <p:cNvPr id="4" name="TextBox 3">
            <a:extLst>
              <a:ext uri="{FF2B5EF4-FFF2-40B4-BE49-F238E27FC236}">
                <a16:creationId xmlns:a16="http://schemas.microsoft.com/office/drawing/2014/main" id="{262D1685-C315-4E81-B7E2-41A9E94E8EC6}"/>
              </a:ext>
            </a:extLst>
          </p:cNvPr>
          <p:cNvSpPr txBox="1"/>
          <p:nvPr/>
        </p:nvSpPr>
        <p:spPr>
          <a:xfrm>
            <a:off x="381000" y="1219200"/>
            <a:ext cx="8077200" cy="2339102"/>
          </a:xfrm>
          <a:prstGeom prst="rect">
            <a:avLst/>
          </a:prstGeom>
          <a:noFill/>
        </p:spPr>
        <p:txBody>
          <a:bodyPr wrap="square" rtlCol="0">
            <a:spAutoFit/>
          </a:bodyPr>
          <a:lstStyle/>
          <a:p>
            <a:pPr marL="0" lvl="1"/>
            <a:r>
              <a:rPr lang="en-US" sz="2000" b="1" dirty="0"/>
              <a:t>1. Community planning and ordinance development</a:t>
            </a:r>
            <a:endParaRPr lang="en-US" dirty="0"/>
          </a:p>
          <a:p>
            <a:pPr marL="742950" lvl="2" indent="-285750">
              <a:buFont typeface="Arial" panose="020B0604020202020204" pitchFamily="34" charset="0"/>
              <a:buChar char="•"/>
            </a:pPr>
            <a:r>
              <a:rPr lang="en-US" dirty="0"/>
              <a:t>Comprehensive planning</a:t>
            </a:r>
          </a:p>
          <a:p>
            <a:pPr marL="742950" lvl="2" indent="-285750">
              <a:buFont typeface="Arial" panose="020B0604020202020204" pitchFamily="34" charset="0"/>
              <a:buChar char="•"/>
            </a:pPr>
            <a:r>
              <a:rPr lang="en-US" dirty="0"/>
              <a:t>Pedestrian planning </a:t>
            </a:r>
          </a:p>
          <a:p>
            <a:pPr marL="742950" lvl="2" indent="-285750">
              <a:buFont typeface="Arial" panose="020B0604020202020204" pitchFamily="34" charset="0"/>
              <a:buChar char="•"/>
            </a:pPr>
            <a:r>
              <a:rPr lang="en-US" dirty="0"/>
              <a:t>SRTS planning</a:t>
            </a:r>
          </a:p>
          <a:p>
            <a:pPr marL="742950" lvl="2" indent="-285750">
              <a:buFont typeface="Arial" panose="020B0604020202020204" pitchFamily="34" charset="0"/>
              <a:buChar char="•"/>
            </a:pPr>
            <a:r>
              <a:rPr lang="en-US" dirty="0"/>
              <a:t>Lot sizes</a:t>
            </a:r>
          </a:p>
          <a:p>
            <a:pPr marL="742950" lvl="2" indent="-285750">
              <a:buFont typeface="Arial" panose="020B0604020202020204" pitchFamily="34" charset="0"/>
              <a:buChar char="•"/>
            </a:pPr>
            <a:r>
              <a:rPr lang="en-US" dirty="0"/>
              <a:t>Setbacks</a:t>
            </a:r>
          </a:p>
          <a:p>
            <a:pPr marL="742950" lvl="2" indent="-285750">
              <a:buFont typeface="Arial" panose="020B0604020202020204" pitchFamily="34" charset="0"/>
              <a:buChar char="•"/>
            </a:pPr>
            <a:r>
              <a:rPr lang="en-US" dirty="0"/>
              <a:t>Building height</a:t>
            </a:r>
          </a:p>
          <a:p>
            <a:pPr marL="742950" lvl="2" indent="-285750">
              <a:buFont typeface="Arial" panose="020B0604020202020204" pitchFamily="34" charset="0"/>
              <a:buChar char="•"/>
            </a:pPr>
            <a:r>
              <a:rPr lang="en-US" dirty="0"/>
              <a:t>Orientation to street </a:t>
            </a:r>
          </a:p>
        </p:txBody>
      </p:sp>
      <p:sp>
        <p:nvSpPr>
          <p:cNvPr id="7" name="TextBox 6">
            <a:extLst>
              <a:ext uri="{FF2B5EF4-FFF2-40B4-BE49-F238E27FC236}">
                <a16:creationId xmlns:a16="http://schemas.microsoft.com/office/drawing/2014/main" id="{181AB250-7E59-44D9-B586-4CFAEEEEAACB}"/>
              </a:ext>
            </a:extLst>
          </p:cNvPr>
          <p:cNvSpPr txBox="1"/>
          <p:nvPr/>
        </p:nvSpPr>
        <p:spPr>
          <a:xfrm>
            <a:off x="3886200" y="5819001"/>
            <a:ext cx="5105400" cy="276999"/>
          </a:xfrm>
          <a:prstGeom prst="rect">
            <a:avLst/>
          </a:prstGeom>
          <a:noFill/>
        </p:spPr>
        <p:txBody>
          <a:bodyPr wrap="square" rtlCol="0">
            <a:spAutoFit/>
          </a:bodyPr>
          <a:lstStyle/>
          <a:p>
            <a:pPr algn="r"/>
            <a:r>
              <a:rPr lang="en-US" sz="1200" i="1" dirty="0"/>
              <a:t>Photo Location: Washington D.C.</a:t>
            </a:r>
          </a:p>
        </p:txBody>
      </p:sp>
      <p:pic>
        <p:nvPicPr>
          <p:cNvPr id="11" name="Picture 10" descr="A group of people riding on the back of a bicycle&#10;&#10;Description generated with very high confidence">
            <a:extLst>
              <a:ext uri="{FF2B5EF4-FFF2-40B4-BE49-F238E27FC236}">
                <a16:creationId xmlns:a16="http://schemas.microsoft.com/office/drawing/2014/main" id="{0D97EF9E-BC89-4A51-A0CC-19E28E7D6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861" y="2605246"/>
            <a:ext cx="4861560" cy="3243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481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495901-72B9-4D2D-8476-19FC3DEAEE9F}"/>
              </a:ext>
            </a:extLst>
          </p:cNvPr>
          <p:cNvSpPr/>
          <p:nvPr/>
        </p:nvSpPr>
        <p:spPr>
          <a:xfrm>
            <a:off x="-76200" y="152400"/>
            <a:ext cx="9296400" cy="990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a:extLst>
              <a:ext uri="{FF2B5EF4-FFF2-40B4-BE49-F238E27FC236}">
                <a16:creationId xmlns:a16="http://schemas.microsoft.com/office/drawing/2014/main" id="{19ED5A5C-C523-45C5-9FAC-BDB1819A89A3}"/>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Programmatic and Policy Strategies for promoting walkable, transit rich communities</a:t>
            </a:r>
            <a:endParaRPr lang="en-US" altLang="en-US" sz="2800" dirty="0">
              <a:solidFill>
                <a:schemeClr val="bg1"/>
              </a:solidFill>
              <a:latin typeface="Tw Cen MT Condensed" panose="020B0606020104020203" pitchFamily="34" charset="0"/>
            </a:endParaRPr>
          </a:p>
        </p:txBody>
      </p:sp>
      <p:sp>
        <p:nvSpPr>
          <p:cNvPr id="9" name="TextBox 8">
            <a:extLst>
              <a:ext uri="{FF2B5EF4-FFF2-40B4-BE49-F238E27FC236}">
                <a16:creationId xmlns:a16="http://schemas.microsoft.com/office/drawing/2014/main" id="{E08055DD-F37C-4A90-AA72-B1822F12DEBF}"/>
              </a:ext>
            </a:extLst>
          </p:cNvPr>
          <p:cNvSpPr txBox="1"/>
          <p:nvPr/>
        </p:nvSpPr>
        <p:spPr>
          <a:xfrm>
            <a:off x="533400" y="1307068"/>
            <a:ext cx="8077200" cy="400110"/>
          </a:xfrm>
          <a:prstGeom prst="rect">
            <a:avLst/>
          </a:prstGeom>
          <a:noFill/>
        </p:spPr>
        <p:txBody>
          <a:bodyPr wrap="square" rtlCol="0">
            <a:spAutoFit/>
          </a:bodyPr>
          <a:lstStyle/>
          <a:p>
            <a:pPr marL="0" lvl="1"/>
            <a:r>
              <a:rPr lang="en-US" sz="2000" b="1" dirty="0"/>
              <a:t>2. Complete Streets policies</a:t>
            </a:r>
          </a:p>
        </p:txBody>
      </p:sp>
      <p:pic>
        <p:nvPicPr>
          <p:cNvPr id="3" name="Picture 2">
            <a:extLst>
              <a:ext uri="{FF2B5EF4-FFF2-40B4-BE49-F238E27FC236}">
                <a16:creationId xmlns:a16="http://schemas.microsoft.com/office/drawing/2014/main" id="{DF718F47-4508-4046-94AB-31D42D50E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773478"/>
            <a:ext cx="4953000" cy="3941522"/>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CE7ACC1-12AA-46D1-A665-D30A447CFB0F}"/>
              </a:ext>
            </a:extLst>
          </p:cNvPr>
          <p:cNvSpPr txBox="1"/>
          <p:nvPr/>
        </p:nvSpPr>
        <p:spPr>
          <a:xfrm>
            <a:off x="1828800" y="5718313"/>
            <a:ext cx="5105400" cy="276999"/>
          </a:xfrm>
          <a:prstGeom prst="rect">
            <a:avLst/>
          </a:prstGeom>
          <a:noFill/>
        </p:spPr>
        <p:txBody>
          <a:bodyPr wrap="square" rtlCol="0">
            <a:spAutoFit/>
          </a:bodyPr>
          <a:lstStyle/>
          <a:p>
            <a:pPr algn="r"/>
            <a:r>
              <a:rPr lang="en-US" sz="1200" i="1" dirty="0"/>
              <a:t>Graphic courtesy of: Active Living Research</a:t>
            </a:r>
          </a:p>
        </p:txBody>
      </p:sp>
    </p:spTree>
    <p:extLst>
      <p:ext uri="{BB962C8B-B14F-4D97-AF65-F5344CB8AC3E}">
        <p14:creationId xmlns:p14="http://schemas.microsoft.com/office/powerpoint/2010/main" val="4666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FD6EBD-4FFD-4722-809E-7A6E7D3E4CE7}"/>
              </a:ext>
            </a:extLst>
          </p:cNvPr>
          <p:cNvSpPr/>
          <p:nvPr/>
        </p:nvSpPr>
        <p:spPr>
          <a:xfrm>
            <a:off x="-76200" y="152400"/>
            <a:ext cx="9296400" cy="990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itle 1">
            <a:extLst>
              <a:ext uri="{FF2B5EF4-FFF2-40B4-BE49-F238E27FC236}">
                <a16:creationId xmlns:a16="http://schemas.microsoft.com/office/drawing/2014/main" id="{C89B3EB2-7B11-4723-8AF7-DFECC8B8A4D1}"/>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Programmatic and Policy Strategies for promoting walkable, transit rich communities</a:t>
            </a:r>
            <a:endParaRPr lang="en-US" altLang="en-US" sz="2800" dirty="0">
              <a:solidFill>
                <a:schemeClr val="bg1"/>
              </a:solidFill>
              <a:latin typeface="Tw Cen MT Condensed" panose="020B0606020104020203" pitchFamily="34" charset="0"/>
            </a:endParaRPr>
          </a:p>
        </p:txBody>
      </p:sp>
      <p:sp>
        <p:nvSpPr>
          <p:cNvPr id="4" name="TextBox 3">
            <a:extLst>
              <a:ext uri="{FF2B5EF4-FFF2-40B4-BE49-F238E27FC236}">
                <a16:creationId xmlns:a16="http://schemas.microsoft.com/office/drawing/2014/main" id="{8D59641B-B8D5-4926-9B6A-4AACCE9B3151}"/>
              </a:ext>
            </a:extLst>
          </p:cNvPr>
          <p:cNvSpPr txBox="1"/>
          <p:nvPr/>
        </p:nvSpPr>
        <p:spPr>
          <a:xfrm>
            <a:off x="533400" y="1524000"/>
            <a:ext cx="8077200" cy="400110"/>
          </a:xfrm>
          <a:prstGeom prst="rect">
            <a:avLst/>
          </a:prstGeom>
          <a:noFill/>
        </p:spPr>
        <p:txBody>
          <a:bodyPr wrap="square" rtlCol="0">
            <a:spAutoFit/>
          </a:bodyPr>
          <a:lstStyle/>
          <a:p>
            <a:pPr marL="0" lvl="1"/>
            <a:r>
              <a:rPr lang="en-US" sz="2000" b="1" dirty="0"/>
              <a:t>3. Development policies </a:t>
            </a:r>
            <a:r>
              <a:rPr lang="en-US" dirty="0"/>
              <a:t>– parking, traffic impact studies, density</a:t>
            </a:r>
            <a:endParaRPr lang="en-US" sz="2000" dirty="0"/>
          </a:p>
        </p:txBody>
      </p:sp>
      <p:pic>
        <p:nvPicPr>
          <p:cNvPr id="5" name="Picture 4" descr="\\iotnasp50pw.shared.state.in.us\isdh\Home\PeFritz\My Pictures\carmel-bike-rack_.jpg">
            <a:extLst>
              <a:ext uri="{FF2B5EF4-FFF2-40B4-BE49-F238E27FC236}">
                <a16:creationId xmlns:a16="http://schemas.microsoft.com/office/drawing/2014/main" id="{3ADEF82E-C6F3-4949-ADD3-DD30973CBDDA}"/>
              </a:ext>
            </a:extLst>
          </p:cNvPr>
          <p:cNvPicPr>
            <a:picLocks noChangeAspect="1" noChangeArrowheads="1"/>
          </p:cNvPicPr>
          <p:nvPr/>
        </p:nvPicPr>
        <p:blipFill rotWithShape="1">
          <a:blip r:embed="rId3" cstate="print"/>
          <a:srcRect l="12651"/>
          <a:stretch/>
        </p:blipFill>
        <p:spPr bwMode="auto">
          <a:xfrm>
            <a:off x="3101171" y="2209800"/>
            <a:ext cx="5512742" cy="281044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75A96C0-24BC-4DD5-8312-9249CE272F5E}"/>
              </a:ext>
            </a:extLst>
          </p:cNvPr>
          <p:cNvSpPr txBox="1"/>
          <p:nvPr/>
        </p:nvSpPr>
        <p:spPr>
          <a:xfrm>
            <a:off x="4318000" y="5029200"/>
            <a:ext cx="4292600" cy="276999"/>
          </a:xfrm>
          <a:prstGeom prst="rect">
            <a:avLst/>
          </a:prstGeom>
          <a:noFill/>
        </p:spPr>
        <p:txBody>
          <a:bodyPr wrap="square" rtlCol="0">
            <a:spAutoFit/>
          </a:bodyPr>
          <a:lstStyle/>
          <a:p>
            <a:pPr algn="r"/>
            <a:r>
              <a:rPr lang="en-US" sz="1200" i="1" dirty="0"/>
              <a:t>Photo Location: Carmel, IN</a:t>
            </a:r>
          </a:p>
        </p:txBody>
      </p:sp>
    </p:spTree>
    <p:extLst>
      <p:ext uri="{BB962C8B-B14F-4D97-AF65-F5344CB8AC3E}">
        <p14:creationId xmlns:p14="http://schemas.microsoft.com/office/powerpoint/2010/main" val="119676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A126EA-C0AA-44D2-A172-C21A45A8D5B6}"/>
              </a:ext>
            </a:extLst>
          </p:cNvPr>
          <p:cNvSpPr/>
          <p:nvPr/>
        </p:nvSpPr>
        <p:spPr>
          <a:xfrm>
            <a:off x="-76200" y="152400"/>
            <a:ext cx="9296400" cy="990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a:extLst>
              <a:ext uri="{FF2B5EF4-FFF2-40B4-BE49-F238E27FC236}">
                <a16:creationId xmlns:a16="http://schemas.microsoft.com/office/drawing/2014/main" id="{F474D8A5-AA32-4D12-BF87-D63145585420}"/>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Programmatic and Policy Strategies for promoting walkable, transit rich communities</a:t>
            </a:r>
            <a:endParaRPr lang="en-US" altLang="en-US" sz="2800" dirty="0">
              <a:solidFill>
                <a:schemeClr val="bg1"/>
              </a:solidFill>
              <a:latin typeface="Tw Cen MT Condensed" panose="020B0606020104020203" pitchFamily="34" charset="0"/>
            </a:endParaRPr>
          </a:p>
        </p:txBody>
      </p:sp>
      <p:sp>
        <p:nvSpPr>
          <p:cNvPr id="9" name="TextBox 8">
            <a:extLst>
              <a:ext uri="{FF2B5EF4-FFF2-40B4-BE49-F238E27FC236}">
                <a16:creationId xmlns:a16="http://schemas.microsoft.com/office/drawing/2014/main" id="{AF4470F3-EC39-4B10-A705-E20A7D4EC3F2}"/>
              </a:ext>
            </a:extLst>
          </p:cNvPr>
          <p:cNvSpPr txBox="1"/>
          <p:nvPr/>
        </p:nvSpPr>
        <p:spPr>
          <a:xfrm>
            <a:off x="533400" y="1524000"/>
            <a:ext cx="8077200" cy="400110"/>
          </a:xfrm>
          <a:prstGeom prst="rect">
            <a:avLst/>
          </a:prstGeom>
          <a:noFill/>
        </p:spPr>
        <p:txBody>
          <a:bodyPr wrap="square" rtlCol="0">
            <a:spAutoFit/>
          </a:bodyPr>
          <a:lstStyle/>
          <a:p>
            <a:pPr marL="0" lvl="1"/>
            <a:r>
              <a:rPr lang="en-US" sz="2000" b="1" dirty="0"/>
              <a:t>4. TOD and mixed-use zoning and mixed income housing </a:t>
            </a:r>
          </a:p>
        </p:txBody>
      </p:sp>
      <p:pic>
        <p:nvPicPr>
          <p:cNvPr id="3" name="Picture 2">
            <a:extLst>
              <a:ext uri="{FF2B5EF4-FFF2-40B4-BE49-F238E27FC236}">
                <a16:creationId xmlns:a16="http://schemas.microsoft.com/office/drawing/2014/main" id="{323E1066-081B-4493-B428-2063D00D4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225" y="2057400"/>
            <a:ext cx="6305550" cy="3390900"/>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B8B69CAE-E9B7-4310-8B18-261B866D6B81}"/>
              </a:ext>
            </a:extLst>
          </p:cNvPr>
          <p:cNvSpPr txBox="1"/>
          <p:nvPr/>
        </p:nvSpPr>
        <p:spPr>
          <a:xfrm>
            <a:off x="2619375" y="5486400"/>
            <a:ext cx="5105400" cy="276999"/>
          </a:xfrm>
          <a:prstGeom prst="rect">
            <a:avLst/>
          </a:prstGeom>
          <a:noFill/>
        </p:spPr>
        <p:txBody>
          <a:bodyPr wrap="square" rtlCol="0">
            <a:spAutoFit/>
          </a:bodyPr>
          <a:lstStyle/>
          <a:p>
            <a:pPr algn="r"/>
            <a:r>
              <a:rPr lang="en-US" sz="1200" i="1" dirty="0"/>
              <a:t>Graphic courtesy of: Treehugger.com</a:t>
            </a:r>
          </a:p>
        </p:txBody>
      </p:sp>
    </p:spTree>
    <p:extLst>
      <p:ext uri="{BB962C8B-B14F-4D97-AF65-F5344CB8AC3E}">
        <p14:creationId xmlns:p14="http://schemas.microsoft.com/office/powerpoint/2010/main" val="9544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CBABB0-DA28-473D-B53C-0C542D1628B7}"/>
              </a:ext>
            </a:extLst>
          </p:cNvPr>
          <p:cNvSpPr/>
          <p:nvPr/>
        </p:nvSpPr>
        <p:spPr>
          <a:xfrm>
            <a:off x="304800" y="914400"/>
            <a:ext cx="8534400" cy="646331"/>
          </a:xfrm>
          <a:prstGeom prst="rect">
            <a:avLst/>
          </a:prstGeom>
        </p:spPr>
        <p:txBody>
          <a:bodyPr wrap="square">
            <a:spAutoFit/>
          </a:bodyPr>
          <a:lstStyle/>
          <a:p>
            <a:r>
              <a:rPr lang="en-US" u="sng" dirty="0">
                <a:solidFill>
                  <a:srgbClr val="000000"/>
                </a:solidFill>
                <a:latin typeface="Calibri" panose="020F0502020204030204" pitchFamily="34" charset="0"/>
                <a:ea typeface="Times New Roman" panose="02020603050405020304" pitchFamily="18" charset="0"/>
                <a:hlinkClick r:id="rId3"/>
              </a:rPr>
              <a:t>http://americawalks.org/the-transit-walkability-collaborative-an-inter-modal-strategy-for-creating-strong-neighborhoods-webinar-april-18-2017/</a:t>
            </a:r>
            <a:endParaRPr lang="en-US" sz="2000" dirty="0">
              <a:effectLst/>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8A96B160-3204-4A4E-AE2D-45FC78C8F412}"/>
              </a:ext>
            </a:extLst>
          </p:cNvPr>
          <p:cNvSpPr/>
          <p:nvPr/>
        </p:nvSpPr>
        <p:spPr>
          <a:xfrm>
            <a:off x="-76200" y="152400"/>
            <a:ext cx="9296400"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itle 1">
            <a:extLst>
              <a:ext uri="{FF2B5EF4-FFF2-40B4-BE49-F238E27FC236}">
                <a16:creationId xmlns:a16="http://schemas.microsoft.com/office/drawing/2014/main" id="{169A147B-A326-4E97-A533-F92BA525829C}"/>
              </a:ext>
            </a:extLst>
          </p:cNvPr>
          <p:cNvSpPr>
            <a:spLocks noGrp="1"/>
          </p:cNvSpPr>
          <p:nvPr>
            <p:ph type="title"/>
          </p:nvPr>
        </p:nvSpPr>
        <p:spPr>
          <a:xfrm>
            <a:off x="0" y="1524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Next Steps</a:t>
            </a:r>
            <a:endParaRPr lang="en-US" altLang="en-US" sz="2800" dirty="0">
              <a:solidFill>
                <a:schemeClr val="bg1"/>
              </a:solidFill>
              <a:latin typeface="Tw Cen MT Condensed" panose="020B0606020104020203" pitchFamily="34" charset="0"/>
            </a:endParaRPr>
          </a:p>
        </p:txBody>
      </p:sp>
      <p:sp>
        <p:nvSpPr>
          <p:cNvPr id="5" name="Rectangle 4">
            <a:extLst>
              <a:ext uri="{FF2B5EF4-FFF2-40B4-BE49-F238E27FC236}">
                <a16:creationId xmlns:a16="http://schemas.microsoft.com/office/drawing/2014/main" id="{6A72076B-78A6-453D-9825-2DF0AA93461E}"/>
              </a:ext>
            </a:extLst>
          </p:cNvPr>
          <p:cNvSpPr/>
          <p:nvPr/>
        </p:nvSpPr>
        <p:spPr>
          <a:xfrm>
            <a:off x="-76200" y="3276600"/>
            <a:ext cx="9296400"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a:extLst>
              <a:ext uri="{FF2B5EF4-FFF2-40B4-BE49-F238E27FC236}">
                <a16:creationId xmlns:a16="http://schemas.microsoft.com/office/drawing/2014/main" id="{37DD49B1-6ADA-42F3-9AB7-21F6955A2F78}"/>
              </a:ext>
            </a:extLst>
          </p:cNvPr>
          <p:cNvSpPr txBox="1">
            <a:spLocks/>
          </p:cNvSpPr>
          <p:nvPr/>
        </p:nvSpPr>
        <p:spPr>
          <a:xfrm>
            <a:off x="0" y="3276600"/>
            <a:ext cx="8229600" cy="6096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600" dirty="0">
                <a:solidFill>
                  <a:schemeClr val="bg1"/>
                </a:solidFill>
                <a:latin typeface="Tw Cen MT Condensed" panose="020B0606020104020203" pitchFamily="34" charset="0"/>
              </a:rPr>
              <a:t>Questions</a:t>
            </a:r>
            <a:endParaRPr lang="en-US" altLang="en-US" sz="2800" dirty="0">
              <a:solidFill>
                <a:schemeClr val="bg1"/>
              </a:solidFill>
              <a:latin typeface="Tw Cen MT Condensed" panose="020B0606020104020203" pitchFamily="34" charset="0"/>
            </a:endParaRPr>
          </a:p>
        </p:txBody>
      </p:sp>
      <p:sp>
        <p:nvSpPr>
          <p:cNvPr id="7" name="TextBox 6">
            <a:extLst>
              <a:ext uri="{FF2B5EF4-FFF2-40B4-BE49-F238E27FC236}">
                <a16:creationId xmlns:a16="http://schemas.microsoft.com/office/drawing/2014/main" id="{D9714BCC-665A-496A-BD32-903BE783DFF2}"/>
              </a:ext>
            </a:extLst>
          </p:cNvPr>
          <p:cNvSpPr txBox="1"/>
          <p:nvPr/>
        </p:nvSpPr>
        <p:spPr>
          <a:xfrm>
            <a:off x="304800" y="4114800"/>
            <a:ext cx="8686800" cy="646331"/>
          </a:xfrm>
          <a:prstGeom prst="rect">
            <a:avLst/>
          </a:prstGeom>
          <a:noFill/>
        </p:spPr>
        <p:txBody>
          <a:bodyPr wrap="square" rtlCol="0">
            <a:spAutoFit/>
          </a:bodyPr>
          <a:lstStyle/>
          <a:p>
            <a:r>
              <a:rPr lang="en-US" dirty="0"/>
              <a:t>We have time for a few questions at this time, but have also reserved time at the end of all of the presentations for more questions and answers. </a:t>
            </a:r>
          </a:p>
        </p:txBody>
      </p:sp>
    </p:spTree>
    <p:extLst>
      <p:ext uri="{BB962C8B-B14F-4D97-AF65-F5344CB8AC3E}">
        <p14:creationId xmlns:p14="http://schemas.microsoft.com/office/powerpoint/2010/main" val="132539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itle 1"/>
          <p:cNvSpPr txBox="1">
            <a:spLocks/>
          </p:cNvSpPr>
          <p:nvPr/>
        </p:nvSpPr>
        <p:spPr bwMode="auto">
          <a:xfrm>
            <a:off x="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200" b="1" dirty="0">
                <a:solidFill>
                  <a:schemeClr val="bg1"/>
                </a:solidFill>
                <a:latin typeface="Tw Cen MT Condensed" panose="020B0606020104020203" pitchFamily="34" charset="0"/>
              </a:rPr>
              <a:t>CONTACT  INFORMATION</a:t>
            </a:r>
          </a:p>
        </p:txBody>
      </p:sp>
      <p:sp>
        <p:nvSpPr>
          <p:cNvPr id="4" name="Subtitle 2"/>
          <p:cNvSpPr txBox="1">
            <a:spLocks/>
          </p:cNvSpPr>
          <p:nvPr/>
        </p:nvSpPr>
        <p:spPr bwMode="auto">
          <a:xfrm>
            <a:off x="2752725" y="1295400"/>
            <a:ext cx="3638550" cy="3048000"/>
          </a:xfrm>
          <a:prstGeom prst="rect">
            <a:avLst/>
          </a:prstGeom>
          <a:noFill/>
          <a:ln w="9525">
            <a:noFill/>
            <a:miter lim="800000"/>
            <a:headEnd/>
            <a:tailEnd/>
          </a:ln>
        </p:spPr>
        <p:txBody>
          <a:bodyPr>
            <a:normAutofit/>
          </a:bodyPr>
          <a:lstStyle/>
          <a:p>
            <a:pPr fontAlgn="auto">
              <a:spcBef>
                <a:spcPts val="0"/>
              </a:spcBef>
              <a:spcAft>
                <a:spcPts val="0"/>
              </a:spcAft>
              <a:buFont typeface="Arial" pitchFamily="-109" charset="0"/>
              <a:buNone/>
              <a:defRPr/>
            </a:pPr>
            <a:r>
              <a:rPr lang="en-US" sz="2400" b="1" dirty="0">
                <a:latin typeface="+mn-lt"/>
                <a:ea typeface="Arial Black" pitchFamily="-109" charset="0"/>
                <a:cs typeface="Arial" pitchFamily="34" charset="0"/>
              </a:rPr>
              <a:t>Allan Henderson</a:t>
            </a:r>
          </a:p>
          <a:p>
            <a:pPr fontAlgn="auto">
              <a:spcBef>
                <a:spcPts val="0"/>
              </a:spcBef>
              <a:spcAft>
                <a:spcPts val="0"/>
              </a:spcAft>
              <a:buFont typeface="Arial" pitchFamily="-109" charset="0"/>
              <a:buNone/>
              <a:defRPr/>
            </a:pPr>
            <a:r>
              <a:rPr lang="en-US" sz="2400" b="1" dirty="0">
                <a:latin typeface="+mn-lt"/>
                <a:ea typeface="Arial Black" pitchFamily="-109" charset="0"/>
                <a:cs typeface="Arial" pitchFamily="34" charset="0"/>
              </a:rPr>
              <a:t>SRTS Program Manager</a:t>
            </a:r>
          </a:p>
          <a:p>
            <a:pPr fontAlgn="auto">
              <a:spcBef>
                <a:spcPts val="0"/>
              </a:spcBef>
              <a:spcAft>
                <a:spcPts val="0"/>
              </a:spcAft>
              <a:buFont typeface="Arial" pitchFamily="-109" charset="0"/>
              <a:buNone/>
              <a:defRPr/>
            </a:pPr>
            <a:r>
              <a:rPr lang="en-US" sz="2400" b="1" dirty="0">
                <a:latin typeface="+mn-lt"/>
                <a:ea typeface="Arial Black" pitchFamily="-109" charset="0"/>
                <a:cs typeface="Arial" pitchFamily="34" charset="0"/>
              </a:rPr>
              <a:t>Health by Design </a:t>
            </a:r>
          </a:p>
          <a:p>
            <a:pPr fontAlgn="auto">
              <a:spcBef>
                <a:spcPts val="0"/>
              </a:spcBef>
              <a:spcAft>
                <a:spcPts val="0"/>
              </a:spcAft>
              <a:buFont typeface="Arial" pitchFamily="-109" charset="0"/>
              <a:buNone/>
              <a:defRPr/>
            </a:pPr>
            <a:r>
              <a:rPr lang="en-US" sz="2400" b="1" dirty="0">
                <a:latin typeface="+mn-lt"/>
                <a:ea typeface="Arial Black" pitchFamily="-109" charset="0"/>
                <a:cs typeface="Arial" pitchFamily="34" charset="0"/>
              </a:rPr>
              <a:t>401 West Michigan Street</a:t>
            </a:r>
          </a:p>
          <a:p>
            <a:pPr fontAlgn="auto">
              <a:spcBef>
                <a:spcPts val="0"/>
              </a:spcBef>
              <a:spcAft>
                <a:spcPts val="0"/>
              </a:spcAft>
              <a:buFont typeface="Arial" pitchFamily="-109" charset="0"/>
              <a:buNone/>
              <a:defRPr/>
            </a:pPr>
            <a:r>
              <a:rPr lang="en-US" sz="2400" b="1" dirty="0">
                <a:latin typeface="+mn-lt"/>
                <a:ea typeface="Arial Black" pitchFamily="-109" charset="0"/>
                <a:cs typeface="Arial" pitchFamily="34" charset="0"/>
              </a:rPr>
              <a:t>Indianapolis, IN 46202</a:t>
            </a:r>
          </a:p>
          <a:p>
            <a:pPr fontAlgn="auto">
              <a:spcBef>
                <a:spcPts val="0"/>
              </a:spcBef>
              <a:spcAft>
                <a:spcPts val="0"/>
              </a:spcAft>
              <a:buFont typeface="Arial" pitchFamily="-109" charset="0"/>
              <a:buNone/>
              <a:defRPr/>
            </a:pPr>
            <a:r>
              <a:rPr lang="en-US" sz="2400" b="1" dirty="0">
                <a:latin typeface="+mn-lt"/>
                <a:ea typeface="Arial Black" pitchFamily="-109" charset="0"/>
                <a:cs typeface="Arial" pitchFamily="34" charset="0"/>
              </a:rPr>
              <a:t>(317) 352-3804 ahenderson@acsm.org</a:t>
            </a:r>
          </a:p>
        </p:txBody>
      </p:sp>
    </p:spTree>
    <p:extLst>
      <p:ext uri="{BB962C8B-B14F-4D97-AF65-F5344CB8AC3E}">
        <p14:creationId xmlns:p14="http://schemas.microsoft.com/office/powerpoint/2010/main" val="273841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itle 1"/>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Presentation Overview</a:t>
            </a:r>
            <a:endParaRPr lang="en-US" altLang="en-US" sz="2800" dirty="0">
              <a:solidFill>
                <a:schemeClr val="bg1"/>
              </a:solidFill>
              <a:latin typeface="Tw Cen MT Condensed" panose="020B0606020104020203" pitchFamily="34" charset="0"/>
            </a:endParaRPr>
          </a:p>
        </p:txBody>
      </p:sp>
      <p:graphicFrame>
        <p:nvGraphicFramePr>
          <p:cNvPr id="7" name="Diagram 6"/>
          <p:cNvGraphicFramePr/>
          <p:nvPr>
            <p:extLst>
              <p:ext uri="{D42A27DB-BD31-4B8C-83A1-F6EECF244321}">
                <p14:modId xmlns:p14="http://schemas.microsoft.com/office/powerpoint/2010/main" val="2511646208"/>
              </p:ext>
            </p:extLst>
          </p:nvPr>
        </p:nvGraphicFramePr>
        <p:xfrm>
          <a:off x="609600" y="762001"/>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64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95400"/>
            <a:ext cx="3505200" cy="4830763"/>
          </a:xfrm>
        </p:spPr>
        <p:txBody>
          <a:bodyPr>
            <a:normAutofit lnSpcReduction="10000"/>
          </a:bodyPr>
          <a:lstStyle/>
          <a:p>
            <a:pPr marL="0" indent="0">
              <a:spcBef>
                <a:spcPts val="0"/>
              </a:spcBef>
              <a:spcAft>
                <a:spcPts val="2400"/>
              </a:spcAft>
              <a:buNone/>
            </a:pPr>
            <a:r>
              <a:rPr lang="en-US" sz="2800" dirty="0">
                <a:solidFill>
                  <a:prstClr val="white"/>
                </a:solidFill>
                <a:latin typeface="Century Gothic"/>
                <a:cs typeface="Century Gothic"/>
              </a:rPr>
              <a:t>Moving from individual interventions to policy, systems and environmental (PSE) change:</a:t>
            </a:r>
          </a:p>
          <a:p>
            <a:pPr marL="0" indent="0">
              <a:spcBef>
                <a:spcPts val="0"/>
              </a:spcBef>
              <a:spcAft>
                <a:spcPts val="2400"/>
              </a:spcAft>
              <a:buNone/>
            </a:pPr>
            <a:endParaRPr lang="en-US" sz="2800" dirty="0">
              <a:solidFill>
                <a:prstClr val="white"/>
              </a:solidFill>
              <a:latin typeface="Century Gothic"/>
              <a:cs typeface="Century Gothic"/>
            </a:endParaRPr>
          </a:p>
          <a:p>
            <a:pPr marL="0" lvl="0" indent="0">
              <a:spcBef>
                <a:spcPts val="0"/>
              </a:spcBef>
              <a:spcAft>
                <a:spcPts val="2400"/>
              </a:spcAft>
              <a:buNone/>
            </a:pPr>
            <a:r>
              <a:rPr lang="en-US" sz="2800" i="1" dirty="0">
                <a:solidFill>
                  <a:prstClr val="white"/>
                </a:solidFill>
                <a:latin typeface="Century Gothic"/>
                <a:cs typeface="Century Gothic"/>
              </a:rPr>
              <a:t>Making the healthy choice the easy choice</a:t>
            </a:r>
          </a:p>
        </p:txBody>
      </p:sp>
      <p:sp>
        <p:nvSpPr>
          <p:cNvPr id="3" name="Rectangle 2">
            <a:extLst>
              <a:ext uri="{FF2B5EF4-FFF2-40B4-BE49-F238E27FC236}">
                <a16:creationId xmlns:a16="http://schemas.microsoft.com/office/drawing/2014/main" id="{3C910171-D131-4532-AB2D-9B1B2B5348A9}"/>
              </a:ext>
            </a:extLst>
          </p:cNvPr>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itle 1">
            <a:extLst>
              <a:ext uri="{FF2B5EF4-FFF2-40B4-BE49-F238E27FC236}">
                <a16:creationId xmlns:a16="http://schemas.microsoft.com/office/drawing/2014/main" id="{7BC64F5E-BA11-4E63-8D09-727D491A571B}"/>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What is the Transit-Walkability Collaborative </a:t>
            </a:r>
            <a:endParaRPr lang="en-US" altLang="en-US" sz="2800" dirty="0">
              <a:solidFill>
                <a:schemeClr val="bg1"/>
              </a:solidFill>
              <a:latin typeface="Tw Cen MT Condensed" panose="020B0606020104020203" pitchFamily="34" charset="0"/>
            </a:endParaRPr>
          </a:p>
        </p:txBody>
      </p:sp>
      <p:sp>
        <p:nvSpPr>
          <p:cNvPr id="2" name="TextBox 1">
            <a:extLst>
              <a:ext uri="{FF2B5EF4-FFF2-40B4-BE49-F238E27FC236}">
                <a16:creationId xmlns:a16="http://schemas.microsoft.com/office/drawing/2014/main" id="{3B31E7FA-C561-4592-92D0-F433741A2B0D}"/>
              </a:ext>
            </a:extLst>
          </p:cNvPr>
          <p:cNvSpPr txBox="1"/>
          <p:nvPr/>
        </p:nvSpPr>
        <p:spPr>
          <a:xfrm>
            <a:off x="533400" y="1066800"/>
            <a:ext cx="7924800" cy="1323439"/>
          </a:xfrm>
          <a:prstGeom prst="rect">
            <a:avLst/>
          </a:prstGeom>
          <a:noFill/>
        </p:spPr>
        <p:txBody>
          <a:bodyPr wrap="square" rtlCol="0">
            <a:spAutoFit/>
          </a:bodyPr>
          <a:lstStyle/>
          <a:p>
            <a:r>
              <a:rPr lang="en-US" sz="2000" dirty="0"/>
              <a:t>The Transit-Walkability Collaborative consists of national, state-level, and local leaders in the walkability and public transit advocacy movements who recognize the synergies between these two transportation modes and the benefits of collaboration. </a:t>
            </a:r>
          </a:p>
        </p:txBody>
      </p:sp>
      <p:pic>
        <p:nvPicPr>
          <p:cNvPr id="7" name="Picture 6">
            <a:extLst>
              <a:ext uri="{FF2B5EF4-FFF2-40B4-BE49-F238E27FC236}">
                <a16:creationId xmlns:a16="http://schemas.microsoft.com/office/drawing/2014/main" id="{9DD6DDB6-2250-4E84-9777-C78F6DA38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590800"/>
            <a:ext cx="4326073" cy="278725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9235C942-6C3F-4B0A-ABBF-A57E18C3A5E7}"/>
              </a:ext>
            </a:extLst>
          </p:cNvPr>
          <p:cNvSpPr txBox="1"/>
          <p:nvPr/>
        </p:nvSpPr>
        <p:spPr>
          <a:xfrm>
            <a:off x="4038600" y="5378058"/>
            <a:ext cx="4326073" cy="276999"/>
          </a:xfrm>
          <a:prstGeom prst="rect">
            <a:avLst/>
          </a:prstGeom>
          <a:noFill/>
        </p:spPr>
        <p:txBody>
          <a:bodyPr wrap="square" rtlCol="0">
            <a:spAutoFit/>
          </a:bodyPr>
          <a:lstStyle/>
          <a:p>
            <a:pPr algn="r"/>
            <a:r>
              <a:rPr lang="en-US" sz="1200" i="1" dirty="0"/>
              <a:t>Photo Location: Salt Lake City, UT </a:t>
            </a:r>
          </a:p>
        </p:txBody>
      </p:sp>
    </p:spTree>
    <p:extLst>
      <p:ext uri="{BB962C8B-B14F-4D97-AF65-F5344CB8AC3E}">
        <p14:creationId xmlns:p14="http://schemas.microsoft.com/office/powerpoint/2010/main" val="182636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C4D365-7B22-4652-B80A-D9F1996A1D2B}"/>
              </a:ext>
            </a:extLst>
          </p:cNvPr>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itle 1">
            <a:extLst>
              <a:ext uri="{FF2B5EF4-FFF2-40B4-BE49-F238E27FC236}">
                <a16:creationId xmlns:a16="http://schemas.microsoft.com/office/drawing/2014/main" id="{9E91790C-8CF9-48DE-912F-C323AF99DE46}"/>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What is the Transit-Walkability Collaborative </a:t>
            </a:r>
            <a:endParaRPr lang="en-US" altLang="en-US" sz="2800" dirty="0">
              <a:solidFill>
                <a:schemeClr val="bg1"/>
              </a:solidFill>
              <a:latin typeface="Tw Cen MT Condensed" panose="020B0606020104020203" pitchFamily="34" charset="0"/>
            </a:endParaRPr>
          </a:p>
        </p:txBody>
      </p:sp>
      <p:sp>
        <p:nvSpPr>
          <p:cNvPr id="4" name="TextBox 3">
            <a:extLst>
              <a:ext uri="{FF2B5EF4-FFF2-40B4-BE49-F238E27FC236}">
                <a16:creationId xmlns:a16="http://schemas.microsoft.com/office/drawing/2014/main" id="{22A3660F-2AAA-4F5E-BCF6-093952745DF5}"/>
              </a:ext>
            </a:extLst>
          </p:cNvPr>
          <p:cNvSpPr txBox="1"/>
          <p:nvPr/>
        </p:nvSpPr>
        <p:spPr>
          <a:xfrm>
            <a:off x="457200" y="838200"/>
            <a:ext cx="8382000" cy="1754326"/>
          </a:xfrm>
          <a:prstGeom prst="rect">
            <a:avLst/>
          </a:prstGeom>
          <a:noFill/>
        </p:spPr>
        <p:txBody>
          <a:bodyPr wrap="square" rtlCol="0">
            <a:spAutoFit/>
          </a:bodyPr>
          <a:lstStyle/>
          <a:p>
            <a:r>
              <a:rPr lang="en-US" dirty="0"/>
              <a:t>The Transit-Walkability Collaborative exists to:</a:t>
            </a:r>
          </a:p>
          <a:p>
            <a:pPr marL="342900" indent="-342900">
              <a:buFont typeface="+mj-lt"/>
              <a:buAutoNum type="arabicPeriod"/>
            </a:pPr>
            <a:r>
              <a:rPr lang="en-US" dirty="0"/>
              <a:t>Promote the </a:t>
            </a:r>
            <a:r>
              <a:rPr lang="en-US" b="1" dirty="0"/>
              <a:t>benefits of walkable, transit-rich communities</a:t>
            </a:r>
            <a:r>
              <a:rPr lang="en-US" dirty="0"/>
              <a:t>;</a:t>
            </a:r>
          </a:p>
          <a:p>
            <a:pPr marL="342900" indent="-342900">
              <a:buFont typeface="+mj-lt"/>
              <a:buAutoNum type="arabicPeriod"/>
            </a:pPr>
            <a:r>
              <a:rPr lang="en-US" dirty="0"/>
              <a:t>Bring together transit and walkability advocates at the </a:t>
            </a:r>
            <a:r>
              <a:rPr lang="en-US" b="1" dirty="0"/>
              <a:t>local, state, and national level</a:t>
            </a:r>
            <a:r>
              <a:rPr lang="en-US" dirty="0"/>
              <a:t>;</a:t>
            </a:r>
          </a:p>
          <a:p>
            <a:pPr marL="342900" indent="-342900">
              <a:buFont typeface="+mj-lt"/>
              <a:buAutoNum type="arabicPeriod"/>
            </a:pPr>
            <a:r>
              <a:rPr lang="en-US" dirty="0"/>
              <a:t>Identify and implement </a:t>
            </a:r>
            <a:r>
              <a:rPr lang="en-US" b="1" dirty="0"/>
              <a:t>programs and policies</a:t>
            </a:r>
            <a:r>
              <a:rPr lang="en-US" dirty="0"/>
              <a:t> that simultaneously expand walkability and transit services in communities across the U.S.  </a:t>
            </a:r>
          </a:p>
        </p:txBody>
      </p:sp>
      <p:pic>
        <p:nvPicPr>
          <p:cNvPr id="6" name="Picture 5">
            <a:extLst>
              <a:ext uri="{FF2B5EF4-FFF2-40B4-BE49-F238E27FC236}">
                <a16:creationId xmlns:a16="http://schemas.microsoft.com/office/drawing/2014/main" id="{64F1DC6F-EC1D-4CCA-BB06-7F829A9BF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048000"/>
            <a:ext cx="3923673" cy="261937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5667C66-0497-42E3-B211-5C0295F7EA90}"/>
              </a:ext>
            </a:extLst>
          </p:cNvPr>
          <p:cNvSpPr txBox="1"/>
          <p:nvPr/>
        </p:nvSpPr>
        <p:spPr>
          <a:xfrm>
            <a:off x="4648200" y="5667375"/>
            <a:ext cx="3923673" cy="276225"/>
          </a:xfrm>
          <a:prstGeom prst="rect">
            <a:avLst/>
          </a:prstGeom>
          <a:noFill/>
        </p:spPr>
        <p:txBody>
          <a:bodyPr wrap="square" rtlCol="0">
            <a:spAutoFit/>
          </a:bodyPr>
          <a:lstStyle/>
          <a:p>
            <a:pPr algn="r"/>
            <a:r>
              <a:rPr lang="en-US" sz="1200" i="1" dirty="0"/>
              <a:t>Photo Location: Vancouver, BC</a:t>
            </a:r>
          </a:p>
        </p:txBody>
      </p:sp>
      <p:sp>
        <p:nvSpPr>
          <p:cNvPr id="5" name="TextBox 4">
            <a:extLst>
              <a:ext uri="{FF2B5EF4-FFF2-40B4-BE49-F238E27FC236}">
                <a16:creationId xmlns:a16="http://schemas.microsoft.com/office/drawing/2014/main" id="{7186681C-F7CB-4743-B447-FF919D113F65}"/>
              </a:ext>
            </a:extLst>
          </p:cNvPr>
          <p:cNvSpPr txBox="1"/>
          <p:nvPr/>
        </p:nvSpPr>
        <p:spPr>
          <a:xfrm>
            <a:off x="419746" y="2592960"/>
            <a:ext cx="4114800" cy="2585323"/>
          </a:xfrm>
          <a:prstGeom prst="rect">
            <a:avLst/>
          </a:prstGeom>
          <a:noFill/>
        </p:spPr>
        <p:txBody>
          <a:bodyPr wrap="square" rtlCol="0">
            <a:spAutoFit/>
          </a:bodyPr>
          <a:lstStyle/>
          <a:p>
            <a:r>
              <a:rPr lang="en-US" dirty="0"/>
              <a:t>Our shared goals are to </a:t>
            </a:r>
            <a:r>
              <a:rPr lang="en-US" b="1" dirty="0"/>
              <a:t>improve public health, safety, and transportation equity</a:t>
            </a:r>
            <a:r>
              <a:rPr lang="en-US" dirty="0"/>
              <a:t>, by developing complementary planning efforts, increasing funding for active and public transportation, and supporting transit-oriented development that is designed to benefit existing residents and neighborhoods.</a:t>
            </a:r>
          </a:p>
          <a:p>
            <a:endParaRPr lang="en-US" dirty="0"/>
          </a:p>
        </p:txBody>
      </p:sp>
    </p:spTree>
    <p:extLst>
      <p:ext uri="{BB962C8B-B14F-4D97-AF65-F5344CB8AC3E}">
        <p14:creationId xmlns:p14="http://schemas.microsoft.com/office/powerpoint/2010/main" val="144493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F85ECA-697B-4700-9403-88A090A2B521}"/>
              </a:ext>
            </a:extLst>
          </p:cNvPr>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a:extLst>
              <a:ext uri="{FF2B5EF4-FFF2-40B4-BE49-F238E27FC236}">
                <a16:creationId xmlns:a16="http://schemas.microsoft.com/office/drawing/2014/main" id="{224D2536-C636-4E77-AE43-263E103CE6EB}"/>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History of the Transit-Walkability Collaborative </a:t>
            </a:r>
            <a:endParaRPr lang="en-US" altLang="en-US" sz="2800" dirty="0">
              <a:solidFill>
                <a:schemeClr val="bg1"/>
              </a:solidFill>
              <a:latin typeface="Tw Cen MT Condensed" panose="020B0606020104020203" pitchFamily="34" charset="0"/>
            </a:endParaRPr>
          </a:p>
        </p:txBody>
      </p:sp>
      <p:sp>
        <p:nvSpPr>
          <p:cNvPr id="8" name="TextBox 7">
            <a:extLst>
              <a:ext uri="{FF2B5EF4-FFF2-40B4-BE49-F238E27FC236}">
                <a16:creationId xmlns:a16="http://schemas.microsoft.com/office/drawing/2014/main" id="{42C747A8-B7EB-4011-B136-0F498960E560}"/>
              </a:ext>
            </a:extLst>
          </p:cNvPr>
          <p:cNvSpPr txBox="1"/>
          <p:nvPr/>
        </p:nvSpPr>
        <p:spPr>
          <a:xfrm>
            <a:off x="457200" y="838200"/>
            <a:ext cx="8382000" cy="1477328"/>
          </a:xfrm>
          <a:prstGeom prst="rect">
            <a:avLst/>
          </a:prstGeom>
          <a:noFill/>
        </p:spPr>
        <p:txBody>
          <a:bodyPr wrap="square" rtlCol="0">
            <a:spAutoFit/>
          </a:bodyPr>
          <a:lstStyle/>
          <a:p>
            <a:r>
              <a:rPr lang="en-US" dirty="0"/>
              <a:t>Recognizing that walkability and transit advocacy complement each other and accomplish common goals neither can achieve on its own, </a:t>
            </a:r>
            <a:r>
              <a:rPr lang="en-US" b="1" dirty="0"/>
              <a:t>America Walks </a:t>
            </a:r>
            <a:r>
              <a:rPr lang="en-US" dirty="0"/>
              <a:t>convened partners from these two movements in early 2016. After meeting regularly meeting for about 9 months, the organizations formally established the </a:t>
            </a:r>
            <a:r>
              <a:rPr lang="en-US" b="1" dirty="0"/>
              <a:t>Transit-Walkability Collaborative</a:t>
            </a:r>
            <a:r>
              <a:rPr lang="en-US" dirty="0"/>
              <a:t>.</a:t>
            </a:r>
          </a:p>
        </p:txBody>
      </p:sp>
      <p:sp>
        <p:nvSpPr>
          <p:cNvPr id="9" name="TextBox 8">
            <a:extLst>
              <a:ext uri="{FF2B5EF4-FFF2-40B4-BE49-F238E27FC236}">
                <a16:creationId xmlns:a16="http://schemas.microsoft.com/office/drawing/2014/main" id="{69DDFA0F-8100-4E8F-9A38-BD085A568C87}"/>
              </a:ext>
            </a:extLst>
          </p:cNvPr>
          <p:cNvSpPr txBox="1"/>
          <p:nvPr/>
        </p:nvSpPr>
        <p:spPr>
          <a:xfrm>
            <a:off x="4343401" y="5544917"/>
            <a:ext cx="4292600" cy="276999"/>
          </a:xfrm>
          <a:prstGeom prst="rect">
            <a:avLst/>
          </a:prstGeom>
          <a:noFill/>
        </p:spPr>
        <p:txBody>
          <a:bodyPr wrap="square" rtlCol="0">
            <a:spAutoFit/>
          </a:bodyPr>
          <a:lstStyle/>
          <a:p>
            <a:pPr algn="r"/>
            <a:r>
              <a:rPr lang="en-US" sz="1200" i="1" dirty="0"/>
              <a:t>Photo Location: Seattle, WA</a:t>
            </a:r>
          </a:p>
        </p:txBody>
      </p:sp>
      <p:pic>
        <p:nvPicPr>
          <p:cNvPr id="5" name="Picture 4" descr="A group of people walking on a city street&#10;&#10;Description generated with very high confidence">
            <a:extLst>
              <a:ext uri="{FF2B5EF4-FFF2-40B4-BE49-F238E27FC236}">
                <a16:creationId xmlns:a16="http://schemas.microsoft.com/office/drawing/2014/main" id="{DBE3AF7D-6720-47FD-880A-22ED9416F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544128"/>
            <a:ext cx="5235114" cy="3007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705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688225-9594-49F8-B3EF-33BA71488D00}"/>
              </a:ext>
            </a:extLst>
          </p:cNvPr>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itle 1">
            <a:extLst>
              <a:ext uri="{FF2B5EF4-FFF2-40B4-BE49-F238E27FC236}">
                <a16:creationId xmlns:a16="http://schemas.microsoft.com/office/drawing/2014/main" id="{997F31F8-676D-4BD2-BABE-40EC9A2BF4F6}"/>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Who is the Transit-Walkability Collaborative </a:t>
            </a:r>
            <a:endParaRPr lang="en-US" altLang="en-US" sz="2800" dirty="0">
              <a:solidFill>
                <a:schemeClr val="bg1"/>
              </a:solidFill>
              <a:latin typeface="Tw Cen MT Condensed" panose="020B0606020104020203" pitchFamily="34" charset="0"/>
            </a:endParaRPr>
          </a:p>
        </p:txBody>
      </p:sp>
      <p:pic>
        <p:nvPicPr>
          <p:cNvPr id="3" name="Picture 2" descr="A close up of a logo&#10;&#10;Description generated with high confidence">
            <a:extLst>
              <a:ext uri="{FF2B5EF4-FFF2-40B4-BE49-F238E27FC236}">
                <a16:creationId xmlns:a16="http://schemas.microsoft.com/office/drawing/2014/main" id="{048C539A-05A1-468C-BDD9-28DBF3293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634" y="1981200"/>
            <a:ext cx="4309366" cy="4267200"/>
          </a:xfrm>
          <a:prstGeom prst="rect">
            <a:avLst/>
          </a:prstGeom>
        </p:spPr>
      </p:pic>
      <p:sp>
        <p:nvSpPr>
          <p:cNvPr id="10" name="TextBox 9">
            <a:extLst>
              <a:ext uri="{FF2B5EF4-FFF2-40B4-BE49-F238E27FC236}">
                <a16:creationId xmlns:a16="http://schemas.microsoft.com/office/drawing/2014/main" id="{B5821BF3-C146-43BE-896F-D004E69DE046}"/>
              </a:ext>
            </a:extLst>
          </p:cNvPr>
          <p:cNvSpPr txBox="1"/>
          <p:nvPr/>
        </p:nvSpPr>
        <p:spPr>
          <a:xfrm>
            <a:off x="228600" y="1219200"/>
            <a:ext cx="8382000" cy="3139321"/>
          </a:xfrm>
          <a:prstGeom prst="rect">
            <a:avLst/>
          </a:prstGeom>
          <a:noFill/>
        </p:spPr>
        <p:txBody>
          <a:bodyPr wrap="square" rtlCol="0">
            <a:spAutoFit/>
          </a:bodyPr>
          <a:lstStyle/>
          <a:p>
            <a:pPr marL="342900" indent="-342900">
              <a:buFont typeface="+mj-lt"/>
              <a:buAutoNum type="arabicPeriod"/>
            </a:pPr>
            <a:r>
              <a:rPr lang="en-US" dirty="0"/>
              <a:t>Center for Transportation Excellence, www.cfte.org</a:t>
            </a:r>
          </a:p>
          <a:p>
            <a:pPr marL="342900" indent="-342900">
              <a:buFont typeface="+mj-lt"/>
              <a:buAutoNum type="arabicPeriod"/>
            </a:pPr>
            <a:r>
              <a:rPr lang="en-US" dirty="0"/>
              <a:t>American Public Transportation Association, www.apta.com/</a:t>
            </a:r>
          </a:p>
          <a:p>
            <a:pPr marL="342900" indent="-342900">
              <a:buFont typeface="+mj-lt"/>
              <a:buAutoNum type="arabicPeriod"/>
            </a:pPr>
            <a:r>
              <a:rPr lang="en-US" dirty="0"/>
              <a:t>National Association of Public Transportation Advocates, www.publictransportation.org/NAPTA/</a:t>
            </a:r>
          </a:p>
          <a:p>
            <a:pPr marL="342900" indent="-342900">
              <a:buFont typeface="+mj-lt"/>
              <a:buAutoNum type="arabicPeriod"/>
            </a:pPr>
            <a:r>
              <a:rPr lang="en-US" dirty="0"/>
              <a:t>Victoria Transportation Policy Institute, www.vtpi.org/</a:t>
            </a:r>
          </a:p>
          <a:p>
            <a:pPr marL="342900" indent="-342900">
              <a:buFont typeface="+mj-lt"/>
              <a:buAutoNum type="arabicPeriod"/>
            </a:pPr>
            <a:r>
              <a:rPr lang="en-US" dirty="0"/>
              <a:t>Circulate San Diego, www.circulatesd.org/</a:t>
            </a:r>
          </a:p>
          <a:p>
            <a:pPr marL="342900" indent="-342900">
              <a:buFont typeface="+mj-lt"/>
              <a:buAutoNum type="arabicPeriod"/>
            </a:pPr>
            <a:r>
              <a:rPr lang="en-US" dirty="0" err="1"/>
              <a:t>WalkDenver</a:t>
            </a:r>
            <a:r>
              <a:rPr lang="en-US" dirty="0"/>
              <a:t>, www.walkdenver.org/</a:t>
            </a:r>
          </a:p>
          <a:p>
            <a:pPr marL="342900" indent="-342900">
              <a:buFont typeface="+mj-lt"/>
              <a:buAutoNum type="arabicPeriod"/>
            </a:pPr>
            <a:r>
              <a:rPr lang="en-US" dirty="0"/>
              <a:t>Indiana Citizens' Alliance for Transit, www.indianacat.org/</a:t>
            </a:r>
          </a:p>
          <a:p>
            <a:pPr marL="342900" indent="-342900">
              <a:buFont typeface="+mj-lt"/>
              <a:buAutoNum type="arabicPeriod"/>
            </a:pPr>
            <a:r>
              <a:rPr lang="en-US" dirty="0" err="1"/>
              <a:t>WalkBoston</a:t>
            </a:r>
            <a:r>
              <a:rPr lang="en-US" dirty="0"/>
              <a:t>, www.walkboston.org/</a:t>
            </a:r>
          </a:p>
          <a:p>
            <a:pPr marL="342900" indent="-342900">
              <a:buFont typeface="+mj-lt"/>
              <a:buAutoNum type="arabicPeriod"/>
            </a:pPr>
            <a:r>
              <a:rPr lang="en-US" dirty="0"/>
              <a:t>America Walks, http://americawalks.org</a:t>
            </a:r>
          </a:p>
          <a:p>
            <a:endParaRPr lang="en-US" dirty="0"/>
          </a:p>
        </p:txBody>
      </p:sp>
      <p:sp>
        <p:nvSpPr>
          <p:cNvPr id="4" name="TextBox 3">
            <a:extLst>
              <a:ext uri="{FF2B5EF4-FFF2-40B4-BE49-F238E27FC236}">
                <a16:creationId xmlns:a16="http://schemas.microsoft.com/office/drawing/2014/main" id="{FAD4DD1F-2762-4217-A2A7-98F35880902D}"/>
              </a:ext>
            </a:extLst>
          </p:cNvPr>
          <p:cNvSpPr txBox="1"/>
          <p:nvPr/>
        </p:nvSpPr>
        <p:spPr>
          <a:xfrm>
            <a:off x="6341617" y="3494394"/>
            <a:ext cx="1295400" cy="830997"/>
          </a:xfrm>
          <a:prstGeom prst="rect">
            <a:avLst/>
          </a:prstGeom>
          <a:noFill/>
        </p:spPr>
        <p:txBody>
          <a:bodyPr wrap="square" rtlCol="0">
            <a:spAutoFit/>
          </a:bodyPr>
          <a:lstStyle/>
          <a:p>
            <a:pPr algn="ctr"/>
            <a:r>
              <a:rPr lang="en-US" sz="1600" dirty="0">
                <a:solidFill>
                  <a:schemeClr val="bg1"/>
                </a:solidFill>
              </a:rPr>
              <a:t>Transit-Walkability Collaborative</a:t>
            </a:r>
          </a:p>
        </p:txBody>
      </p:sp>
      <p:sp>
        <p:nvSpPr>
          <p:cNvPr id="7" name="TextBox 6">
            <a:extLst>
              <a:ext uri="{FF2B5EF4-FFF2-40B4-BE49-F238E27FC236}">
                <a16:creationId xmlns:a16="http://schemas.microsoft.com/office/drawing/2014/main" id="{C663C439-EDCD-4D32-A0CD-63B902C7E19B}"/>
              </a:ext>
            </a:extLst>
          </p:cNvPr>
          <p:cNvSpPr txBox="1"/>
          <p:nvPr/>
        </p:nvSpPr>
        <p:spPr>
          <a:xfrm>
            <a:off x="6172200" y="2297668"/>
            <a:ext cx="457200" cy="369332"/>
          </a:xfrm>
          <a:prstGeom prst="rect">
            <a:avLst/>
          </a:prstGeom>
          <a:noFill/>
        </p:spPr>
        <p:txBody>
          <a:bodyPr wrap="square" rtlCol="0">
            <a:spAutoFit/>
          </a:bodyPr>
          <a:lstStyle/>
          <a:p>
            <a:r>
              <a:rPr lang="en-US" dirty="0">
                <a:solidFill>
                  <a:schemeClr val="bg1"/>
                </a:solidFill>
              </a:rPr>
              <a:t>1.</a:t>
            </a:r>
          </a:p>
        </p:txBody>
      </p:sp>
      <p:sp>
        <p:nvSpPr>
          <p:cNvPr id="12" name="TextBox 11">
            <a:extLst>
              <a:ext uri="{FF2B5EF4-FFF2-40B4-BE49-F238E27FC236}">
                <a16:creationId xmlns:a16="http://schemas.microsoft.com/office/drawing/2014/main" id="{430C021B-86B5-4C16-B53F-4C9DC214500D}"/>
              </a:ext>
            </a:extLst>
          </p:cNvPr>
          <p:cNvSpPr txBox="1"/>
          <p:nvPr/>
        </p:nvSpPr>
        <p:spPr>
          <a:xfrm>
            <a:off x="7391400" y="2198994"/>
            <a:ext cx="457200" cy="369332"/>
          </a:xfrm>
          <a:prstGeom prst="rect">
            <a:avLst/>
          </a:prstGeom>
          <a:noFill/>
        </p:spPr>
        <p:txBody>
          <a:bodyPr wrap="square" rtlCol="0">
            <a:spAutoFit/>
          </a:bodyPr>
          <a:lstStyle/>
          <a:p>
            <a:r>
              <a:rPr lang="en-US" dirty="0">
                <a:solidFill>
                  <a:schemeClr val="bg1"/>
                </a:solidFill>
              </a:rPr>
              <a:t>2.</a:t>
            </a:r>
          </a:p>
        </p:txBody>
      </p:sp>
      <p:sp>
        <p:nvSpPr>
          <p:cNvPr id="13" name="TextBox 12">
            <a:extLst>
              <a:ext uri="{FF2B5EF4-FFF2-40B4-BE49-F238E27FC236}">
                <a16:creationId xmlns:a16="http://schemas.microsoft.com/office/drawing/2014/main" id="{7D9E32E9-6648-4872-8CBB-46A6D4840769}"/>
              </a:ext>
            </a:extLst>
          </p:cNvPr>
          <p:cNvSpPr txBox="1"/>
          <p:nvPr/>
        </p:nvSpPr>
        <p:spPr>
          <a:xfrm>
            <a:off x="8382000" y="2983468"/>
            <a:ext cx="457200" cy="369332"/>
          </a:xfrm>
          <a:prstGeom prst="rect">
            <a:avLst/>
          </a:prstGeom>
          <a:noFill/>
        </p:spPr>
        <p:txBody>
          <a:bodyPr wrap="square" rtlCol="0">
            <a:spAutoFit/>
          </a:bodyPr>
          <a:lstStyle/>
          <a:p>
            <a:r>
              <a:rPr lang="en-US" dirty="0">
                <a:solidFill>
                  <a:schemeClr val="bg1"/>
                </a:solidFill>
              </a:rPr>
              <a:t>3.</a:t>
            </a:r>
          </a:p>
        </p:txBody>
      </p:sp>
      <p:sp>
        <p:nvSpPr>
          <p:cNvPr id="14" name="TextBox 13">
            <a:extLst>
              <a:ext uri="{FF2B5EF4-FFF2-40B4-BE49-F238E27FC236}">
                <a16:creationId xmlns:a16="http://schemas.microsoft.com/office/drawing/2014/main" id="{6024F505-D2EF-49F3-AEE7-6371F74AD940}"/>
              </a:ext>
            </a:extLst>
          </p:cNvPr>
          <p:cNvSpPr txBox="1"/>
          <p:nvPr/>
        </p:nvSpPr>
        <p:spPr>
          <a:xfrm>
            <a:off x="5386632" y="4256394"/>
            <a:ext cx="457200" cy="369332"/>
          </a:xfrm>
          <a:prstGeom prst="rect">
            <a:avLst/>
          </a:prstGeom>
          <a:noFill/>
        </p:spPr>
        <p:txBody>
          <a:bodyPr wrap="square" rtlCol="0">
            <a:spAutoFit/>
          </a:bodyPr>
          <a:lstStyle/>
          <a:p>
            <a:r>
              <a:rPr lang="en-US" dirty="0">
                <a:solidFill>
                  <a:schemeClr val="bg1"/>
                </a:solidFill>
              </a:rPr>
              <a:t>8.</a:t>
            </a:r>
          </a:p>
        </p:txBody>
      </p:sp>
      <p:sp>
        <p:nvSpPr>
          <p:cNvPr id="15" name="TextBox 14">
            <a:extLst>
              <a:ext uri="{FF2B5EF4-FFF2-40B4-BE49-F238E27FC236}">
                <a16:creationId xmlns:a16="http://schemas.microsoft.com/office/drawing/2014/main" id="{E6C053CF-7306-49D5-88E0-0D624686972A}"/>
              </a:ext>
            </a:extLst>
          </p:cNvPr>
          <p:cNvSpPr txBox="1"/>
          <p:nvPr/>
        </p:nvSpPr>
        <p:spPr>
          <a:xfrm>
            <a:off x="5346047" y="3125062"/>
            <a:ext cx="457200" cy="369332"/>
          </a:xfrm>
          <a:prstGeom prst="rect">
            <a:avLst/>
          </a:prstGeom>
          <a:noFill/>
        </p:spPr>
        <p:txBody>
          <a:bodyPr wrap="square" rtlCol="0">
            <a:spAutoFit/>
          </a:bodyPr>
          <a:lstStyle/>
          <a:p>
            <a:r>
              <a:rPr lang="en-US" dirty="0">
                <a:solidFill>
                  <a:schemeClr val="bg1"/>
                </a:solidFill>
              </a:rPr>
              <a:t>9.</a:t>
            </a:r>
          </a:p>
        </p:txBody>
      </p:sp>
      <p:sp>
        <p:nvSpPr>
          <p:cNvPr id="16" name="TextBox 15">
            <a:extLst>
              <a:ext uri="{FF2B5EF4-FFF2-40B4-BE49-F238E27FC236}">
                <a16:creationId xmlns:a16="http://schemas.microsoft.com/office/drawing/2014/main" id="{67060214-7CC6-4D8C-886D-B963D4AC0FD0}"/>
              </a:ext>
            </a:extLst>
          </p:cNvPr>
          <p:cNvSpPr txBox="1"/>
          <p:nvPr/>
        </p:nvSpPr>
        <p:spPr>
          <a:xfrm>
            <a:off x="5958509" y="5124697"/>
            <a:ext cx="457200" cy="369332"/>
          </a:xfrm>
          <a:prstGeom prst="rect">
            <a:avLst/>
          </a:prstGeom>
          <a:noFill/>
        </p:spPr>
        <p:txBody>
          <a:bodyPr wrap="square" rtlCol="0">
            <a:spAutoFit/>
          </a:bodyPr>
          <a:lstStyle/>
          <a:p>
            <a:r>
              <a:rPr lang="en-US" dirty="0">
                <a:solidFill>
                  <a:schemeClr val="bg1"/>
                </a:solidFill>
              </a:rPr>
              <a:t>7.</a:t>
            </a:r>
          </a:p>
        </p:txBody>
      </p:sp>
      <p:sp>
        <p:nvSpPr>
          <p:cNvPr id="17" name="TextBox 16">
            <a:extLst>
              <a:ext uri="{FF2B5EF4-FFF2-40B4-BE49-F238E27FC236}">
                <a16:creationId xmlns:a16="http://schemas.microsoft.com/office/drawing/2014/main" id="{92580B89-53E3-40DF-A995-FBCC2B0D3620}"/>
              </a:ext>
            </a:extLst>
          </p:cNvPr>
          <p:cNvSpPr txBox="1"/>
          <p:nvPr/>
        </p:nvSpPr>
        <p:spPr>
          <a:xfrm>
            <a:off x="6979378" y="5448652"/>
            <a:ext cx="457200" cy="369332"/>
          </a:xfrm>
          <a:prstGeom prst="rect">
            <a:avLst/>
          </a:prstGeom>
          <a:noFill/>
        </p:spPr>
        <p:txBody>
          <a:bodyPr wrap="square" rtlCol="0">
            <a:spAutoFit/>
          </a:bodyPr>
          <a:lstStyle/>
          <a:p>
            <a:r>
              <a:rPr lang="en-US" dirty="0">
                <a:solidFill>
                  <a:schemeClr val="bg1"/>
                </a:solidFill>
              </a:rPr>
              <a:t>6.</a:t>
            </a:r>
          </a:p>
        </p:txBody>
      </p:sp>
      <p:sp>
        <p:nvSpPr>
          <p:cNvPr id="18" name="TextBox 17">
            <a:extLst>
              <a:ext uri="{FF2B5EF4-FFF2-40B4-BE49-F238E27FC236}">
                <a16:creationId xmlns:a16="http://schemas.microsoft.com/office/drawing/2014/main" id="{946E9AE4-D878-489B-BDF4-340BA705BB20}"/>
              </a:ext>
            </a:extLst>
          </p:cNvPr>
          <p:cNvSpPr txBox="1"/>
          <p:nvPr/>
        </p:nvSpPr>
        <p:spPr>
          <a:xfrm>
            <a:off x="8001000" y="4991457"/>
            <a:ext cx="457200" cy="369332"/>
          </a:xfrm>
          <a:prstGeom prst="rect">
            <a:avLst/>
          </a:prstGeom>
          <a:noFill/>
        </p:spPr>
        <p:txBody>
          <a:bodyPr wrap="square" rtlCol="0">
            <a:spAutoFit/>
          </a:bodyPr>
          <a:lstStyle/>
          <a:p>
            <a:r>
              <a:rPr lang="en-US" dirty="0">
                <a:solidFill>
                  <a:schemeClr val="bg1"/>
                </a:solidFill>
              </a:rPr>
              <a:t>5.</a:t>
            </a:r>
          </a:p>
        </p:txBody>
      </p:sp>
      <p:sp>
        <p:nvSpPr>
          <p:cNvPr id="19" name="TextBox 18">
            <a:extLst>
              <a:ext uri="{FF2B5EF4-FFF2-40B4-BE49-F238E27FC236}">
                <a16:creationId xmlns:a16="http://schemas.microsoft.com/office/drawing/2014/main" id="{DDF0F6EC-D109-47DD-A8FB-58670E695862}"/>
              </a:ext>
            </a:extLst>
          </p:cNvPr>
          <p:cNvSpPr txBox="1"/>
          <p:nvPr/>
        </p:nvSpPr>
        <p:spPr>
          <a:xfrm>
            <a:off x="8370404" y="3962400"/>
            <a:ext cx="457200"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85694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C0489743-3ECB-4F74-8C07-F361773F1EDA}"/>
              </a:ext>
            </a:extLst>
          </p:cNvPr>
          <p:cNvSpPr/>
          <p:nvPr/>
        </p:nvSpPr>
        <p:spPr>
          <a:xfrm>
            <a:off x="2478290" y="3429000"/>
            <a:ext cx="2016212" cy="2717304"/>
          </a:xfrm>
          <a:custGeom>
            <a:avLst/>
            <a:gdLst>
              <a:gd name="connsiteX0" fmla="*/ 0 w 2688282"/>
              <a:gd name="connsiteY0" fmla="*/ 268828 h 4830763"/>
              <a:gd name="connsiteX1" fmla="*/ 268828 w 2688282"/>
              <a:gd name="connsiteY1" fmla="*/ 0 h 4830763"/>
              <a:gd name="connsiteX2" fmla="*/ 2419454 w 2688282"/>
              <a:gd name="connsiteY2" fmla="*/ 0 h 4830763"/>
              <a:gd name="connsiteX3" fmla="*/ 2688282 w 2688282"/>
              <a:gd name="connsiteY3" fmla="*/ 268828 h 4830763"/>
              <a:gd name="connsiteX4" fmla="*/ 2688282 w 2688282"/>
              <a:gd name="connsiteY4" fmla="*/ 4561935 h 4830763"/>
              <a:gd name="connsiteX5" fmla="*/ 2419454 w 2688282"/>
              <a:gd name="connsiteY5" fmla="*/ 4830763 h 4830763"/>
              <a:gd name="connsiteX6" fmla="*/ 268828 w 2688282"/>
              <a:gd name="connsiteY6" fmla="*/ 4830763 h 4830763"/>
              <a:gd name="connsiteX7" fmla="*/ 0 w 2688282"/>
              <a:gd name="connsiteY7" fmla="*/ 4561935 h 4830763"/>
              <a:gd name="connsiteX8" fmla="*/ 0 w 2688282"/>
              <a:gd name="connsiteY8" fmla="*/ 268828 h 48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4830763">
                <a:moveTo>
                  <a:pt x="0" y="268828"/>
                </a:moveTo>
                <a:cubicBezTo>
                  <a:pt x="0" y="120358"/>
                  <a:pt x="120358" y="0"/>
                  <a:pt x="268828" y="0"/>
                </a:cubicBezTo>
                <a:lnTo>
                  <a:pt x="2419454" y="0"/>
                </a:lnTo>
                <a:cubicBezTo>
                  <a:pt x="2567924" y="0"/>
                  <a:pt x="2688282" y="120358"/>
                  <a:pt x="2688282" y="268828"/>
                </a:cubicBezTo>
                <a:lnTo>
                  <a:pt x="2688282" y="4561935"/>
                </a:lnTo>
                <a:cubicBezTo>
                  <a:pt x="2688282" y="4710405"/>
                  <a:pt x="2567924" y="4830763"/>
                  <a:pt x="2419454" y="4830763"/>
                </a:cubicBezTo>
                <a:lnTo>
                  <a:pt x="268828" y="4830763"/>
                </a:lnTo>
                <a:cubicBezTo>
                  <a:pt x="120358" y="4830763"/>
                  <a:pt x="0" y="4710405"/>
                  <a:pt x="0" y="4561935"/>
                </a:cubicBezTo>
                <a:lnTo>
                  <a:pt x="0" y="268828"/>
                </a:lnTo>
                <a:close/>
              </a:path>
            </a:pathLst>
          </a:custGeom>
          <a:solidFill>
            <a:schemeClr val="accent3"/>
          </a:solidFill>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170680" tIns="1619836" rIns="170680" bIns="895258" numCol="1" spcCol="1270" anchor="ctr" anchorCtr="0">
            <a:noAutofit/>
          </a:bodyPr>
          <a:lstStyle>
            <a:defPPr>
              <a:defRPr lang="en-US"/>
            </a:defPPr>
            <a:lvl1pPr marL="0" algn="l" defTabSz="914354" rtl="0" eaLnBrk="1" latinLnBrk="0" hangingPunct="1">
              <a:defRPr sz="1800" kern="1200">
                <a:solidFill>
                  <a:schemeClr val="lt1"/>
                </a:solidFill>
                <a:latin typeface="+mn-lt"/>
                <a:ea typeface="+mn-ea"/>
                <a:cs typeface="+mn-cs"/>
              </a:defRPr>
            </a:lvl1pPr>
            <a:lvl2pPr marL="457177"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3"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7" algn="l" defTabSz="914354" rtl="0" eaLnBrk="1" latinLnBrk="0" hangingPunct="1">
              <a:defRPr sz="1800" kern="1200">
                <a:solidFill>
                  <a:schemeClr val="lt1"/>
                </a:solidFill>
                <a:latin typeface="+mn-lt"/>
                <a:ea typeface="+mn-ea"/>
                <a:cs typeface="+mn-cs"/>
              </a:defRPr>
            </a:lvl9pPr>
          </a:lstStyle>
          <a:p>
            <a:pPr algn="ctr" defTabSz="1066747">
              <a:lnSpc>
                <a:spcPct val="90000"/>
              </a:lnSpc>
              <a:spcBef>
                <a:spcPct val="0"/>
              </a:spcBef>
              <a:spcAft>
                <a:spcPct val="35000"/>
              </a:spcAft>
            </a:pPr>
            <a:r>
              <a:rPr lang="en-US" b="1" dirty="0">
                <a:solidFill>
                  <a:prstClr val="white"/>
                </a:solidFill>
              </a:rPr>
              <a:t>Communications</a:t>
            </a:r>
          </a:p>
        </p:txBody>
      </p:sp>
      <p:sp>
        <p:nvSpPr>
          <p:cNvPr id="4" name="Rectangle 3">
            <a:extLst>
              <a:ext uri="{FF2B5EF4-FFF2-40B4-BE49-F238E27FC236}">
                <a16:creationId xmlns:a16="http://schemas.microsoft.com/office/drawing/2014/main" id="{3AA35F8D-C89F-4CD7-8CC8-81AF01FD10D9}"/>
              </a:ext>
            </a:extLst>
          </p:cNvPr>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a:extLst>
              <a:ext uri="{FF2B5EF4-FFF2-40B4-BE49-F238E27FC236}">
                <a16:creationId xmlns:a16="http://schemas.microsoft.com/office/drawing/2014/main" id="{2345E8CF-903E-4DFA-8178-94771923FF92}"/>
              </a:ext>
            </a:extLst>
          </p:cNvPr>
          <p:cNvSpPr txBox="1"/>
          <p:nvPr/>
        </p:nvSpPr>
        <p:spPr>
          <a:xfrm>
            <a:off x="457200" y="838200"/>
            <a:ext cx="8382000" cy="2708434"/>
          </a:xfrm>
          <a:prstGeom prst="rect">
            <a:avLst/>
          </a:prstGeom>
          <a:noFill/>
        </p:spPr>
        <p:txBody>
          <a:bodyPr wrap="square" rtlCol="0">
            <a:spAutoFit/>
          </a:bodyPr>
          <a:lstStyle/>
          <a:p>
            <a:pPr marL="342900" indent="-342900">
              <a:buFont typeface="+mj-lt"/>
              <a:buAutoNum type="arabicPeriod"/>
            </a:pPr>
            <a:r>
              <a:rPr lang="en-US" sz="2000" b="1" dirty="0"/>
              <a:t>Research</a:t>
            </a:r>
            <a:r>
              <a:rPr lang="en-US" dirty="0"/>
              <a:t> - Current state of the field and best practices in collaboration between transit and walkability advocates will be understood and used to inform strategy.</a:t>
            </a:r>
          </a:p>
          <a:p>
            <a:pPr marL="342900" indent="-342900">
              <a:buFont typeface="+mj-lt"/>
              <a:buAutoNum type="arabicPeriod"/>
            </a:pPr>
            <a:r>
              <a:rPr lang="en-US" sz="2000" b="1" dirty="0"/>
              <a:t>Communications - </a:t>
            </a:r>
            <a:r>
              <a:rPr lang="en-US" dirty="0"/>
              <a:t>Public perceptions will continue to change such that transit, walkability, and social equity are highly valued by residents and decision-makers.</a:t>
            </a:r>
          </a:p>
          <a:p>
            <a:pPr marL="342900" indent="-342900">
              <a:buFont typeface="+mj-lt"/>
              <a:buAutoNum type="arabicPeriod"/>
            </a:pPr>
            <a:r>
              <a:rPr lang="en-US" sz="2000" b="1" dirty="0"/>
              <a:t>Capacity Building - </a:t>
            </a:r>
            <a:r>
              <a:rPr lang="en-US" dirty="0"/>
              <a:t>Local and state-level transit and walkability advocates will expand their ability to collaborate effectively and accomplish their shared goals.</a:t>
            </a:r>
          </a:p>
          <a:p>
            <a:pPr marL="342900" indent="-342900">
              <a:buFont typeface="+mj-lt"/>
              <a:buAutoNum type="arabicPeriod"/>
            </a:pPr>
            <a:r>
              <a:rPr lang="en-US" sz="2000" b="1" dirty="0"/>
              <a:t>Policy Change - </a:t>
            </a:r>
            <a:r>
              <a:rPr lang="en-US" dirty="0"/>
              <a:t>Federal, state, and local investment in walkable communities, quality transit systems, and transportation equity will increase.</a:t>
            </a:r>
          </a:p>
          <a:p>
            <a:endParaRPr lang="en-US" dirty="0"/>
          </a:p>
        </p:txBody>
      </p:sp>
      <p:sp>
        <p:nvSpPr>
          <p:cNvPr id="6" name="Title 1">
            <a:extLst>
              <a:ext uri="{FF2B5EF4-FFF2-40B4-BE49-F238E27FC236}">
                <a16:creationId xmlns:a16="http://schemas.microsoft.com/office/drawing/2014/main" id="{6BBB56F8-6A9B-4C5A-954B-A2868A790338}"/>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What are the objectives of the Transit-Walkability Collaborative </a:t>
            </a:r>
            <a:endParaRPr lang="en-US" altLang="en-US" sz="2800" dirty="0">
              <a:solidFill>
                <a:schemeClr val="bg1"/>
              </a:solidFill>
              <a:latin typeface="Tw Cen MT Condensed" panose="020B0606020104020203" pitchFamily="34" charset="0"/>
            </a:endParaRPr>
          </a:p>
        </p:txBody>
      </p:sp>
      <p:sp>
        <p:nvSpPr>
          <p:cNvPr id="8" name="Freeform 5">
            <a:extLst>
              <a:ext uri="{FF2B5EF4-FFF2-40B4-BE49-F238E27FC236}">
                <a16:creationId xmlns:a16="http://schemas.microsoft.com/office/drawing/2014/main" id="{C8AD823D-7EB7-421B-8360-EE4CE754FEA7}"/>
              </a:ext>
            </a:extLst>
          </p:cNvPr>
          <p:cNvSpPr/>
          <p:nvPr/>
        </p:nvSpPr>
        <p:spPr>
          <a:xfrm>
            <a:off x="401592" y="3429000"/>
            <a:ext cx="2016212" cy="2717304"/>
          </a:xfrm>
          <a:custGeom>
            <a:avLst/>
            <a:gdLst>
              <a:gd name="connsiteX0" fmla="*/ 0 w 2688282"/>
              <a:gd name="connsiteY0" fmla="*/ 268828 h 4830763"/>
              <a:gd name="connsiteX1" fmla="*/ 268828 w 2688282"/>
              <a:gd name="connsiteY1" fmla="*/ 0 h 4830763"/>
              <a:gd name="connsiteX2" fmla="*/ 2419454 w 2688282"/>
              <a:gd name="connsiteY2" fmla="*/ 0 h 4830763"/>
              <a:gd name="connsiteX3" fmla="*/ 2688282 w 2688282"/>
              <a:gd name="connsiteY3" fmla="*/ 268828 h 4830763"/>
              <a:gd name="connsiteX4" fmla="*/ 2688282 w 2688282"/>
              <a:gd name="connsiteY4" fmla="*/ 4561935 h 4830763"/>
              <a:gd name="connsiteX5" fmla="*/ 2419454 w 2688282"/>
              <a:gd name="connsiteY5" fmla="*/ 4830763 h 4830763"/>
              <a:gd name="connsiteX6" fmla="*/ 268828 w 2688282"/>
              <a:gd name="connsiteY6" fmla="*/ 4830763 h 4830763"/>
              <a:gd name="connsiteX7" fmla="*/ 0 w 2688282"/>
              <a:gd name="connsiteY7" fmla="*/ 4561935 h 4830763"/>
              <a:gd name="connsiteX8" fmla="*/ 0 w 2688282"/>
              <a:gd name="connsiteY8" fmla="*/ 268828 h 48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4830763">
                <a:moveTo>
                  <a:pt x="0" y="268828"/>
                </a:moveTo>
                <a:cubicBezTo>
                  <a:pt x="0" y="120358"/>
                  <a:pt x="120358" y="0"/>
                  <a:pt x="268828" y="0"/>
                </a:cubicBezTo>
                <a:lnTo>
                  <a:pt x="2419454" y="0"/>
                </a:lnTo>
                <a:cubicBezTo>
                  <a:pt x="2567924" y="0"/>
                  <a:pt x="2688282" y="120358"/>
                  <a:pt x="2688282" y="268828"/>
                </a:cubicBezTo>
                <a:lnTo>
                  <a:pt x="2688282" y="4561935"/>
                </a:lnTo>
                <a:cubicBezTo>
                  <a:pt x="2688282" y="4710405"/>
                  <a:pt x="2567924" y="4830763"/>
                  <a:pt x="2419454" y="4830763"/>
                </a:cubicBezTo>
                <a:lnTo>
                  <a:pt x="268828" y="4830763"/>
                </a:lnTo>
                <a:cubicBezTo>
                  <a:pt x="120358" y="4830763"/>
                  <a:pt x="0" y="4710405"/>
                  <a:pt x="0" y="4561935"/>
                </a:cubicBezTo>
                <a:lnTo>
                  <a:pt x="0" y="26882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2014" tIns="1641170" rIns="192014" bIns="916593" numCol="1" spcCol="1270" anchor="ctr" anchorCtr="0">
            <a:noAutofit/>
          </a:bodyPr>
          <a:lstStyle>
            <a:defPPr>
              <a:defRPr lang="en-US"/>
            </a:defPPr>
            <a:lvl1pPr marL="0" algn="l" defTabSz="914354" rtl="0" eaLnBrk="1" latinLnBrk="0" hangingPunct="1">
              <a:defRPr sz="1800" kern="1200">
                <a:solidFill>
                  <a:schemeClr val="lt1"/>
                </a:solidFill>
                <a:latin typeface="+mn-lt"/>
                <a:ea typeface="+mn-ea"/>
                <a:cs typeface="+mn-cs"/>
              </a:defRPr>
            </a:lvl1pPr>
            <a:lvl2pPr marL="457177"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3"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7" algn="l" defTabSz="914354" rtl="0" eaLnBrk="1" latinLnBrk="0" hangingPunct="1">
              <a:defRPr sz="1800" kern="1200">
                <a:solidFill>
                  <a:schemeClr val="lt1"/>
                </a:solidFill>
                <a:latin typeface="+mn-lt"/>
                <a:ea typeface="+mn-ea"/>
                <a:cs typeface="+mn-cs"/>
              </a:defRPr>
            </a:lvl9pPr>
          </a:lstStyle>
          <a:p>
            <a:pPr algn="ctr" defTabSz="1200090">
              <a:lnSpc>
                <a:spcPct val="90000"/>
              </a:lnSpc>
              <a:spcBef>
                <a:spcPct val="0"/>
              </a:spcBef>
              <a:spcAft>
                <a:spcPct val="35000"/>
              </a:spcAft>
            </a:pPr>
            <a:r>
              <a:rPr lang="en-US" b="1" dirty="0">
                <a:solidFill>
                  <a:prstClr val="white"/>
                </a:solidFill>
              </a:rPr>
              <a:t>Research</a:t>
            </a:r>
          </a:p>
        </p:txBody>
      </p:sp>
      <p:sp>
        <p:nvSpPr>
          <p:cNvPr id="9" name="Oval 8">
            <a:extLst>
              <a:ext uri="{FF2B5EF4-FFF2-40B4-BE49-F238E27FC236}">
                <a16:creationId xmlns:a16="http://schemas.microsoft.com/office/drawing/2014/main" id="{4CBF4657-B56D-471C-8DEB-1B1CF2A9133E}"/>
              </a:ext>
            </a:extLst>
          </p:cNvPr>
          <p:cNvSpPr/>
          <p:nvPr/>
        </p:nvSpPr>
        <p:spPr>
          <a:xfrm>
            <a:off x="2673687" y="3576270"/>
            <a:ext cx="1600200" cy="1138605"/>
          </a:xfrm>
          <a:prstGeom prst="ellipse">
            <a:avLst/>
          </a:prstGeom>
          <a:blipFill>
            <a:blip r:embed="rId3"/>
            <a:srcRect/>
            <a:stretch>
              <a:fillRect t="-10000" b="-10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9">
            <a:extLst>
              <a:ext uri="{FF2B5EF4-FFF2-40B4-BE49-F238E27FC236}">
                <a16:creationId xmlns:a16="http://schemas.microsoft.com/office/drawing/2014/main" id="{4FB9D4B4-994F-494B-B0AC-325C4BB44778}"/>
              </a:ext>
            </a:extLst>
          </p:cNvPr>
          <p:cNvSpPr/>
          <p:nvPr/>
        </p:nvSpPr>
        <p:spPr>
          <a:xfrm>
            <a:off x="4554989" y="3429000"/>
            <a:ext cx="2016212" cy="2717304"/>
          </a:xfrm>
          <a:custGeom>
            <a:avLst/>
            <a:gdLst>
              <a:gd name="connsiteX0" fmla="*/ 0 w 2688282"/>
              <a:gd name="connsiteY0" fmla="*/ 268828 h 4830763"/>
              <a:gd name="connsiteX1" fmla="*/ 268828 w 2688282"/>
              <a:gd name="connsiteY1" fmla="*/ 0 h 4830763"/>
              <a:gd name="connsiteX2" fmla="*/ 2419454 w 2688282"/>
              <a:gd name="connsiteY2" fmla="*/ 0 h 4830763"/>
              <a:gd name="connsiteX3" fmla="*/ 2688282 w 2688282"/>
              <a:gd name="connsiteY3" fmla="*/ 268828 h 4830763"/>
              <a:gd name="connsiteX4" fmla="*/ 2688282 w 2688282"/>
              <a:gd name="connsiteY4" fmla="*/ 4561935 h 4830763"/>
              <a:gd name="connsiteX5" fmla="*/ 2419454 w 2688282"/>
              <a:gd name="connsiteY5" fmla="*/ 4830763 h 4830763"/>
              <a:gd name="connsiteX6" fmla="*/ 268828 w 2688282"/>
              <a:gd name="connsiteY6" fmla="*/ 4830763 h 4830763"/>
              <a:gd name="connsiteX7" fmla="*/ 0 w 2688282"/>
              <a:gd name="connsiteY7" fmla="*/ 4561935 h 4830763"/>
              <a:gd name="connsiteX8" fmla="*/ 0 w 2688282"/>
              <a:gd name="connsiteY8" fmla="*/ 268828 h 48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4830763">
                <a:moveTo>
                  <a:pt x="0" y="268828"/>
                </a:moveTo>
                <a:cubicBezTo>
                  <a:pt x="0" y="120358"/>
                  <a:pt x="120358" y="0"/>
                  <a:pt x="268828" y="0"/>
                </a:cubicBezTo>
                <a:lnTo>
                  <a:pt x="2419454" y="0"/>
                </a:lnTo>
                <a:cubicBezTo>
                  <a:pt x="2567924" y="0"/>
                  <a:pt x="2688282" y="120358"/>
                  <a:pt x="2688282" y="268828"/>
                </a:cubicBezTo>
                <a:lnTo>
                  <a:pt x="2688282" y="4561935"/>
                </a:lnTo>
                <a:cubicBezTo>
                  <a:pt x="2688282" y="4710405"/>
                  <a:pt x="2567924" y="4830763"/>
                  <a:pt x="2419454" y="4830763"/>
                </a:cubicBezTo>
                <a:lnTo>
                  <a:pt x="268828" y="4830763"/>
                </a:lnTo>
                <a:cubicBezTo>
                  <a:pt x="120358" y="4830763"/>
                  <a:pt x="0" y="4710405"/>
                  <a:pt x="0" y="4561935"/>
                </a:cubicBezTo>
                <a:lnTo>
                  <a:pt x="0" y="268828"/>
                </a:lnTo>
                <a:close/>
              </a:path>
            </a:pathLst>
          </a:custGeom>
          <a:solidFill>
            <a:srgbClr val="BD9B53"/>
          </a:solid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170680" tIns="1619836" rIns="170680" bIns="895258" numCol="1" spcCol="1270" anchor="ctr" anchorCtr="0">
            <a:noAutofit/>
          </a:bodyPr>
          <a:lstStyle>
            <a:defPPr>
              <a:defRPr lang="en-US"/>
            </a:defPPr>
            <a:lvl1pPr marL="0" algn="l" defTabSz="914354" rtl="0" eaLnBrk="1" latinLnBrk="0" hangingPunct="1">
              <a:defRPr sz="1800" kern="1200">
                <a:solidFill>
                  <a:schemeClr val="lt1"/>
                </a:solidFill>
                <a:latin typeface="+mn-lt"/>
                <a:ea typeface="+mn-ea"/>
                <a:cs typeface="+mn-cs"/>
              </a:defRPr>
            </a:lvl1pPr>
            <a:lvl2pPr marL="457177"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3"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7" algn="l" defTabSz="914354" rtl="0" eaLnBrk="1" latinLnBrk="0" hangingPunct="1">
              <a:defRPr sz="1800" kern="1200">
                <a:solidFill>
                  <a:schemeClr val="lt1"/>
                </a:solidFill>
                <a:latin typeface="+mn-lt"/>
                <a:ea typeface="+mn-ea"/>
                <a:cs typeface="+mn-cs"/>
              </a:defRPr>
            </a:lvl9pPr>
          </a:lstStyle>
          <a:p>
            <a:pPr algn="ctr" defTabSz="1066747">
              <a:lnSpc>
                <a:spcPct val="90000"/>
              </a:lnSpc>
              <a:spcBef>
                <a:spcPct val="0"/>
              </a:spcBef>
              <a:spcAft>
                <a:spcPct val="35000"/>
              </a:spcAft>
            </a:pPr>
            <a:r>
              <a:rPr lang="en-US" b="1" dirty="0">
                <a:solidFill>
                  <a:prstClr val="white"/>
                </a:solidFill>
              </a:rPr>
              <a:t>Capacity Building</a:t>
            </a:r>
          </a:p>
        </p:txBody>
      </p:sp>
      <p:sp>
        <p:nvSpPr>
          <p:cNvPr id="13" name="Oval 12">
            <a:extLst>
              <a:ext uri="{FF2B5EF4-FFF2-40B4-BE49-F238E27FC236}">
                <a16:creationId xmlns:a16="http://schemas.microsoft.com/office/drawing/2014/main" id="{FA37DDAA-CACC-4169-8773-A6D43AF9047C}"/>
              </a:ext>
            </a:extLst>
          </p:cNvPr>
          <p:cNvSpPr/>
          <p:nvPr/>
        </p:nvSpPr>
        <p:spPr>
          <a:xfrm>
            <a:off x="651115" y="3576270"/>
            <a:ext cx="1600200" cy="1138605"/>
          </a:xfrm>
          <a:prstGeom prst="ellipse">
            <a:avLst/>
          </a:prstGeom>
          <a:blipFill>
            <a:blip r:embed="rId4" cstate="print">
              <a:extLst>
                <a:ext uri="{28A0092B-C50C-407E-A947-70E740481C1C}">
                  <a14:useLocalDpi xmlns:a14="http://schemas.microsoft.com/office/drawing/2010/main" val="0"/>
                </a:ext>
              </a:extLst>
            </a:blip>
            <a:srcRect/>
            <a:stretch>
              <a:fillRect l="-26000" r="-26000"/>
            </a:stretch>
          </a:blipFill>
        </p:spPr>
        <p:style>
          <a:lnRef idx="2">
            <a:schemeClr val="lt1">
              <a:hueOff val="0"/>
              <a:satOff val="0"/>
              <a:lumOff val="0"/>
              <a:alphaOff val="0"/>
            </a:schemeClr>
          </a:lnRef>
          <a:fillRef idx="1">
            <a:scrgbClr r="0" g="0" b="0"/>
          </a:fillRef>
          <a:effectRef idx="0">
            <a:schemeClr val="accent2">
              <a:tint val="50000"/>
              <a:hueOff val="5002875"/>
              <a:satOff val="-4473"/>
              <a:lumOff val="13"/>
              <a:alphaOff val="0"/>
            </a:schemeClr>
          </a:effectRef>
          <a:fontRef idx="minor">
            <a:schemeClr val="lt1">
              <a:hueOff val="0"/>
              <a:satOff val="0"/>
              <a:lumOff val="0"/>
              <a:alphaOff val="0"/>
            </a:schemeClr>
          </a:fontRef>
        </p:style>
        <p:txBody>
          <a:bodyPr/>
          <a:lstStyle/>
          <a:p>
            <a:endParaRPr lang="en-US"/>
          </a:p>
        </p:txBody>
      </p:sp>
      <p:sp>
        <p:nvSpPr>
          <p:cNvPr id="15" name="Freeform 9">
            <a:extLst>
              <a:ext uri="{FF2B5EF4-FFF2-40B4-BE49-F238E27FC236}">
                <a16:creationId xmlns:a16="http://schemas.microsoft.com/office/drawing/2014/main" id="{F4D9CC45-B09C-488C-B3C6-66836DCBBFB3}"/>
              </a:ext>
            </a:extLst>
          </p:cNvPr>
          <p:cNvSpPr/>
          <p:nvPr/>
        </p:nvSpPr>
        <p:spPr>
          <a:xfrm>
            <a:off x="6665327" y="3429000"/>
            <a:ext cx="2016212" cy="2717304"/>
          </a:xfrm>
          <a:custGeom>
            <a:avLst/>
            <a:gdLst>
              <a:gd name="connsiteX0" fmla="*/ 0 w 2688282"/>
              <a:gd name="connsiteY0" fmla="*/ 268828 h 4830763"/>
              <a:gd name="connsiteX1" fmla="*/ 268828 w 2688282"/>
              <a:gd name="connsiteY1" fmla="*/ 0 h 4830763"/>
              <a:gd name="connsiteX2" fmla="*/ 2419454 w 2688282"/>
              <a:gd name="connsiteY2" fmla="*/ 0 h 4830763"/>
              <a:gd name="connsiteX3" fmla="*/ 2688282 w 2688282"/>
              <a:gd name="connsiteY3" fmla="*/ 268828 h 4830763"/>
              <a:gd name="connsiteX4" fmla="*/ 2688282 w 2688282"/>
              <a:gd name="connsiteY4" fmla="*/ 4561935 h 4830763"/>
              <a:gd name="connsiteX5" fmla="*/ 2419454 w 2688282"/>
              <a:gd name="connsiteY5" fmla="*/ 4830763 h 4830763"/>
              <a:gd name="connsiteX6" fmla="*/ 268828 w 2688282"/>
              <a:gd name="connsiteY6" fmla="*/ 4830763 h 4830763"/>
              <a:gd name="connsiteX7" fmla="*/ 0 w 2688282"/>
              <a:gd name="connsiteY7" fmla="*/ 4561935 h 4830763"/>
              <a:gd name="connsiteX8" fmla="*/ 0 w 2688282"/>
              <a:gd name="connsiteY8" fmla="*/ 268828 h 48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4830763">
                <a:moveTo>
                  <a:pt x="0" y="268828"/>
                </a:moveTo>
                <a:cubicBezTo>
                  <a:pt x="0" y="120358"/>
                  <a:pt x="120358" y="0"/>
                  <a:pt x="268828" y="0"/>
                </a:cubicBezTo>
                <a:lnTo>
                  <a:pt x="2419454" y="0"/>
                </a:lnTo>
                <a:cubicBezTo>
                  <a:pt x="2567924" y="0"/>
                  <a:pt x="2688282" y="120358"/>
                  <a:pt x="2688282" y="268828"/>
                </a:cubicBezTo>
                <a:lnTo>
                  <a:pt x="2688282" y="4561935"/>
                </a:lnTo>
                <a:cubicBezTo>
                  <a:pt x="2688282" y="4710405"/>
                  <a:pt x="2567924" y="4830763"/>
                  <a:pt x="2419454" y="4830763"/>
                </a:cubicBezTo>
                <a:lnTo>
                  <a:pt x="268828" y="4830763"/>
                </a:lnTo>
                <a:cubicBezTo>
                  <a:pt x="120358" y="4830763"/>
                  <a:pt x="0" y="4710405"/>
                  <a:pt x="0" y="4561935"/>
                </a:cubicBezTo>
                <a:lnTo>
                  <a:pt x="0" y="268828"/>
                </a:lnTo>
                <a:close/>
              </a:path>
            </a:pathLst>
          </a:custGeom>
          <a:solidFill>
            <a:srgbClr val="FFFF00"/>
          </a:solid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170680" tIns="1619836" rIns="170680" bIns="895258" numCol="1" spcCol="1270" anchor="ctr" anchorCtr="0">
            <a:noAutofit/>
          </a:bodyPr>
          <a:lstStyle>
            <a:defPPr>
              <a:defRPr lang="en-US"/>
            </a:defPPr>
            <a:lvl1pPr marL="0" algn="l" defTabSz="914354" rtl="0" eaLnBrk="1" latinLnBrk="0" hangingPunct="1">
              <a:defRPr sz="1800" kern="1200">
                <a:solidFill>
                  <a:schemeClr val="lt1"/>
                </a:solidFill>
                <a:latin typeface="+mn-lt"/>
                <a:ea typeface="+mn-ea"/>
                <a:cs typeface="+mn-cs"/>
              </a:defRPr>
            </a:lvl1pPr>
            <a:lvl2pPr marL="457177"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3"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7" algn="l" defTabSz="914354" rtl="0" eaLnBrk="1" latinLnBrk="0" hangingPunct="1">
              <a:defRPr sz="1800" kern="1200">
                <a:solidFill>
                  <a:schemeClr val="lt1"/>
                </a:solidFill>
                <a:latin typeface="+mn-lt"/>
                <a:ea typeface="+mn-ea"/>
                <a:cs typeface="+mn-cs"/>
              </a:defRPr>
            </a:lvl9pPr>
          </a:lstStyle>
          <a:p>
            <a:pPr algn="ctr" defTabSz="1066747">
              <a:lnSpc>
                <a:spcPct val="90000"/>
              </a:lnSpc>
              <a:spcBef>
                <a:spcPct val="0"/>
              </a:spcBef>
              <a:spcAft>
                <a:spcPct val="35000"/>
              </a:spcAft>
            </a:pPr>
            <a:r>
              <a:rPr lang="en-US" b="1" dirty="0">
                <a:solidFill>
                  <a:prstClr val="white"/>
                </a:solidFill>
              </a:rPr>
              <a:t>Policy Change</a:t>
            </a:r>
          </a:p>
        </p:txBody>
      </p:sp>
      <p:sp>
        <p:nvSpPr>
          <p:cNvPr id="16" name="Oval 15">
            <a:extLst>
              <a:ext uri="{FF2B5EF4-FFF2-40B4-BE49-F238E27FC236}">
                <a16:creationId xmlns:a16="http://schemas.microsoft.com/office/drawing/2014/main" id="{7B6B803B-62B9-4BB8-9F29-224B3E2388AF}"/>
              </a:ext>
            </a:extLst>
          </p:cNvPr>
          <p:cNvSpPr/>
          <p:nvPr/>
        </p:nvSpPr>
        <p:spPr>
          <a:xfrm>
            <a:off x="6873334" y="3576270"/>
            <a:ext cx="1600200" cy="1138605"/>
          </a:xfrm>
          <a:prstGeom prst="ellipse">
            <a:avLst/>
          </a:prstGeom>
          <a:blipFill>
            <a:blip r:embed="rId5">
              <a:extLst>
                <a:ext uri="{28A0092B-C50C-407E-A947-70E740481C1C}">
                  <a14:useLocalDpi xmlns:a14="http://schemas.microsoft.com/office/drawing/2010/main" val="0"/>
                </a:ext>
              </a:extLst>
            </a:blip>
            <a:srcRect/>
            <a:stretch>
              <a:fillRect l="-34000" r="-34000"/>
            </a:stretch>
          </a:blipFill>
        </p:spPr>
        <p:style>
          <a:lnRef idx="2">
            <a:schemeClr val="lt1">
              <a:hueOff val="0"/>
              <a:satOff val="0"/>
              <a:lumOff val="0"/>
              <a:alphaOff val="0"/>
            </a:schemeClr>
          </a:lnRef>
          <a:fillRef idx="1">
            <a:scrgbClr r="0" g="0" b="0"/>
          </a:fillRef>
          <a:effectRef idx="0">
            <a:schemeClr val="accent2">
              <a:tint val="50000"/>
              <a:hueOff val="2501437"/>
              <a:satOff val="-2237"/>
              <a:lumOff val="6"/>
              <a:alphaOff val="0"/>
            </a:schemeClr>
          </a:effectRef>
          <a:fontRef idx="minor">
            <a:schemeClr val="lt1">
              <a:hueOff val="0"/>
              <a:satOff val="0"/>
              <a:lumOff val="0"/>
              <a:alphaOff val="0"/>
            </a:schemeClr>
          </a:fontRef>
        </p:style>
        <p:txBody>
          <a:bodyPr/>
          <a:lstStyle/>
          <a:p>
            <a:endParaRPr lang="en-US"/>
          </a:p>
        </p:txBody>
      </p:sp>
      <p:sp>
        <p:nvSpPr>
          <p:cNvPr id="14" name="Left-Right Arrow 11">
            <a:extLst>
              <a:ext uri="{FF2B5EF4-FFF2-40B4-BE49-F238E27FC236}">
                <a16:creationId xmlns:a16="http://schemas.microsoft.com/office/drawing/2014/main" id="{5A3EA2C6-C7D6-462B-A1E9-BD281408E1FF}"/>
              </a:ext>
            </a:extLst>
          </p:cNvPr>
          <p:cNvSpPr/>
          <p:nvPr/>
        </p:nvSpPr>
        <p:spPr>
          <a:xfrm>
            <a:off x="647184" y="5602843"/>
            <a:ext cx="7826350" cy="407596"/>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Oval 1">
            <a:extLst>
              <a:ext uri="{FF2B5EF4-FFF2-40B4-BE49-F238E27FC236}">
                <a16:creationId xmlns:a16="http://schemas.microsoft.com/office/drawing/2014/main" id="{DEAAD45D-B458-411F-8BE8-CB9A0424B58B}"/>
              </a:ext>
            </a:extLst>
          </p:cNvPr>
          <p:cNvSpPr/>
          <p:nvPr/>
        </p:nvSpPr>
        <p:spPr>
          <a:xfrm>
            <a:off x="4762995" y="3545514"/>
            <a:ext cx="1600200" cy="1138605"/>
          </a:xfrm>
          <a:prstGeom prst="ellipse">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4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883539"/>
            <a:ext cx="3657600" cy="2862322"/>
          </a:xfrm>
          <a:prstGeom prst="rect">
            <a:avLst/>
          </a:prstGeom>
          <a:noFill/>
        </p:spPr>
        <p:txBody>
          <a:bodyPr wrap="square" rtlCol="0">
            <a:spAutoFit/>
          </a:bodyPr>
          <a:lstStyle/>
          <a:p>
            <a:r>
              <a:rPr lang="en-US" sz="3600" b="1" dirty="0">
                <a:solidFill>
                  <a:schemeClr val="bg1"/>
                </a:solidFill>
                <a:latin typeface="Calibri" panose="020F0502020204030204" pitchFamily="34" charset="0"/>
              </a:rPr>
              <a:t>NOT</a:t>
            </a:r>
          </a:p>
          <a:p>
            <a:r>
              <a:rPr lang="en-US" sz="3600" b="1" dirty="0">
                <a:solidFill>
                  <a:schemeClr val="bg1"/>
                </a:solidFill>
                <a:latin typeface="Calibri" panose="020F0502020204030204" pitchFamily="34" charset="0"/>
              </a:rPr>
              <a:t>A PLAN FO </a:t>
            </a:r>
          </a:p>
          <a:p>
            <a:r>
              <a:rPr lang="en-US" sz="3600" b="1" dirty="0">
                <a:solidFill>
                  <a:schemeClr val="bg1"/>
                </a:solidFill>
                <a:latin typeface="Calibri" panose="020F0502020204030204" pitchFamily="34" charset="0"/>
              </a:rPr>
              <a:t>PEDESTRIAN</a:t>
            </a:r>
          </a:p>
          <a:p>
            <a:r>
              <a:rPr lang="en-US" sz="3600" b="1" dirty="0">
                <a:solidFill>
                  <a:schemeClr val="bg1"/>
                </a:solidFill>
                <a:latin typeface="Calibri" panose="020F0502020204030204" pitchFamily="34" charset="0"/>
              </a:rPr>
              <a:t>ROUTES &amp;</a:t>
            </a:r>
          </a:p>
          <a:p>
            <a:r>
              <a:rPr lang="en-US" sz="3600" b="1" dirty="0">
                <a:solidFill>
                  <a:schemeClr val="bg1"/>
                </a:solidFill>
                <a:latin typeface="Calibri" panose="020F0502020204030204" pitchFamily="34" charset="0"/>
              </a:rPr>
              <a:t>NETWORK</a:t>
            </a:r>
          </a:p>
        </p:txBody>
      </p:sp>
      <p:sp>
        <p:nvSpPr>
          <p:cNvPr id="5" name="Rectangle 4">
            <a:extLst>
              <a:ext uri="{FF2B5EF4-FFF2-40B4-BE49-F238E27FC236}">
                <a16:creationId xmlns:a16="http://schemas.microsoft.com/office/drawing/2014/main" id="{FC690A52-554E-49D2-ACD4-DDACC37B4C9F}"/>
              </a:ext>
            </a:extLst>
          </p:cNvPr>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a:extLst>
              <a:ext uri="{FF2B5EF4-FFF2-40B4-BE49-F238E27FC236}">
                <a16:creationId xmlns:a16="http://schemas.microsoft.com/office/drawing/2014/main" id="{8015053C-1576-4B74-B116-D71105385DE1}"/>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Why do walkability and transit advocacy complement each other</a:t>
            </a:r>
            <a:endParaRPr lang="en-US" altLang="en-US" sz="2800" dirty="0">
              <a:solidFill>
                <a:schemeClr val="bg1"/>
              </a:solidFill>
              <a:latin typeface="Tw Cen MT Condensed" panose="020B0606020104020203" pitchFamily="34" charset="0"/>
            </a:endParaRPr>
          </a:p>
        </p:txBody>
      </p:sp>
      <p:sp>
        <p:nvSpPr>
          <p:cNvPr id="8" name="TextBox 7">
            <a:extLst>
              <a:ext uri="{FF2B5EF4-FFF2-40B4-BE49-F238E27FC236}">
                <a16:creationId xmlns:a16="http://schemas.microsoft.com/office/drawing/2014/main" id="{4FC9B0D7-E280-402A-B120-AB4AF404EF62}"/>
              </a:ext>
            </a:extLst>
          </p:cNvPr>
          <p:cNvSpPr txBox="1"/>
          <p:nvPr/>
        </p:nvSpPr>
        <p:spPr>
          <a:xfrm>
            <a:off x="533400" y="1066800"/>
            <a:ext cx="8077200" cy="3693319"/>
          </a:xfrm>
          <a:prstGeom prst="rect">
            <a:avLst/>
          </a:prstGeom>
          <a:noFill/>
        </p:spPr>
        <p:txBody>
          <a:bodyPr wrap="square" rtlCol="0">
            <a:spAutoFit/>
          </a:bodyPr>
          <a:lstStyle/>
          <a:p>
            <a:pPr marL="342900" indent="-342900">
              <a:buFont typeface="+mj-lt"/>
              <a:buAutoNum type="arabicPeriod"/>
            </a:pPr>
            <a:r>
              <a:rPr lang="en-US" dirty="0"/>
              <a:t>Quality public transit service benefits communities by </a:t>
            </a:r>
            <a:r>
              <a:rPr lang="en-US" b="1" dirty="0"/>
              <a:t>providing safe, affordable, and convenient mobility</a:t>
            </a:r>
            <a:r>
              <a:rPr lang="en-US" dirty="0"/>
              <a:t> for everyone.</a:t>
            </a:r>
            <a:endParaRPr lang="en-US" sz="2000" dirty="0"/>
          </a:p>
          <a:p>
            <a:pPr marL="342900" indent="-342900">
              <a:buFont typeface="+mj-lt"/>
              <a:buAutoNum type="arabicPeriod"/>
            </a:pPr>
            <a:r>
              <a:rPr lang="en-US" dirty="0"/>
              <a:t>Walkable communities </a:t>
            </a:r>
            <a:r>
              <a:rPr lang="en-US" b="1" dirty="0"/>
              <a:t>encourage high rates of walking, which improves health, safety, environmental conditions, and quality of life</a:t>
            </a:r>
            <a:r>
              <a:rPr lang="en-US" dirty="0"/>
              <a:t> for everyone.</a:t>
            </a:r>
            <a:endParaRPr lang="en-US" sz="2000" dirty="0"/>
          </a:p>
          <a:p>
            <a:pPr marL="342900" indent="-342900">
              <a:buFont typeface="+mj-lt"/>
              <a:buAutoNum type="arabicPeriod"/>
            </a:pPr>
            <a:r>
              <a:rPr lang="en-US" dirty="0"/>
              <a:t>By emphasizing and integrating these two modes of transportation, local officials </a:t>
            </a:r>
            <a:r>
              <a:rPr lang="en-US" b="1" dirty="0"/>
              <a:t>create safe, affordable, and enjoyable neighborhoods</a:t>
            </a:r>
            <a:r>
              <a:rPr lang="en-US" dirty="0"/>
              <a:t>, whose residents complete their daily activities while owning fewer vehicles and driving less often.</a:t>
            </a:r>
            <a:endParaRPr lang="en-US" sz="2000" dirty="0"/>
          </a:p>
          <a:p>
            <a:pPr marL="342900" indent="-342900">
              <a:buFont typeface="+mj-lt"/>
              <a:buAutoNum type="arabicPeriod"/>
            </a:pPr>
            <a:r>
              <a:rPr lang="en-US" dirty="0"/>
              <a:t>By providing a variety of viable transportation options, communities </a:t>
            </a:r>
            <a:r>
              <a:rPr lang="en-US" b="1" dirty="0"/>
              <a:t>stimulate higher participation in active and public transportation, leading to many benefits including fewer traffic fatalities, significant public and private-sector cost savings, reduced air pollution and greenhouse gas emissions, higher levels of physical activity</a:t>
            </a:r>
            <a:r>
              <a:rPr lang="en-US" dirty="0"/>
              <a:t>, and a better quality of life - especially for low-income families.</a:t>
            </a:r>
            <a:endParaRPr lang="en-US" sz="2000" dirty="0"/>
          </a:p>
        </p:txBody>
      </p:sp>
    </p:spTree>
    <p:extLst>
      <p:ext uri="{BB962C8B-B14F-4D97-AF65-F5344CB8AC3E}">
        <p14:creationId xmlns:p14="http://schemas.microsoft.com/office/powerpoint/2010/main" val="169090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B3A0D4-B7BB-47EB-A430-7FAF72886079}"/>
              </a:ext>
            </a:extLst>
          </p:cNvPr>
          <p:cNvSpPr/>
          <p:nvPr/>
        </p:nvSpPr>
        <p:spPr>
          <a:xfrm>
            <a:off x="-76200" y="152400"/>
            <a:ext cx="9296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a:extLst>
              <a:ext uri="{FF2B5EF4-FFF2-40B4-BE49-F238E27FC236}">
                <a16:creationId xmlns:a16="http://schemas.microsoft.com/office/drawing/2014/main" id="{6E6C5C59-73DF-4277-A005-FD776F56DDD7}"/>
              </a:ext>
            </a:extLst>
          </p:cNvPr>
          <p:cNvSpPr txBox="1"/>
          <p:nvPr/>
        </p:nvSpPr>
        <p:spPr>
          <a:xfrm>
            <a:off x="533400" y="1066800"/>
            <a:ext cx="8077200" cy="2308324"/>
          </a:xfrm>
          <a:prstGeom prst="rect">
            <a:avLst/>
          </a:prstGeom>
          <a:noFill/>
        </p:spPr>
        <p:txBody>
          <a:bodyPr wrap="square" rtlCol="0">
            <a:spAutoFit/>
          </a:bodyPr>
          <a:lstStyle/>
          <a:p>
            <a:pPr marL="342900" indent="-342900">
              <a:buFont typeface="+mj-lt"/>
              <a:buAutoNum type="arabicPeriod" startAt="5"/>
            </a:pPr>
            <a:r>
              <a:rPr lang="en-US" dirty="0"/>
              <a:t>Programs and policies that increase investment in transit service and walkability are complementary because these </a:t>
            </a:r>
            <a:r>
              <a:rPr lang="en-US" b="1" dirty="0"/>
              <a:t>two modes are effective at different scales </a:t>
            </a:r>
            <a:r>
              <a:rPr lang="en-US" dirty="0"/>
              <a:t>- the neighborhood level for walking, and the community level for transit.</a:t>
            </a:r>
          </a:p>
          <a:p>
            <a:pPr marL="342900" indent="-342900">
              <a:buFont typeface="+mj-lt"/>
              <a:buAutoNum type="arabicPeriod" startAt="5"/>
            </a:pPr>
            <a:r>
              <a:rPr lang="en-US" dirty="0"/>
              <a:t>Because the vast majority of </a:t>
            </a:r>
            <a:r>
              <a:rPr lang="en-US" b="1" dirty="0"/>
              <a:t>transit rides start and end with a walk</a:t>
            </a:r>
            <a:r>
              <a:rPr lang="en-US" dirty="0"/>
              <a:t>, coordinating efforts to improve both modes simultaneously leads to safe and accessible connections to transit and empowers people to live well without a car.</a:t>
            </a:r>
          </a:p>
          <a:p>
            <a:pPr marL="342900" indent="-342900">
              <a:buFont typeface="+mj-lt"/>
              <a:buAutoNum type="arabicPeriod" startAt="5"/>
            </a:pPr>
            <a:r>
              <a:rPr lang="en-US" dirty="0"/>
              <a:t>Walkability and transit advocacy complement each other and </a:t>
            </a:r>
            <a:r>
              <a:rPr lang="en-US" b="1" dirty="0"/>
              <a:t>accomplish common goals neither can achieve on its own</a:t>
            </a:r>
            <a:r>
              <a:rPr lang="en-US" dirty="0"/>
              <a:t>.</a:t>
            </a:r>
          </a:p>
        </p:txBody>
      </p:sp>
      <p:sp>
        <p:nvSpPr>
          <p:cNvPr id="5" name="Title 1">
            <a:extLst>
              <a:ext uri="{FF2B5EF4-FFF2-40B4-BE49-F238E27FC236}">
                <a16:creationId xmlns:a16="http://schemas.microsoft.com/office/drawing/2014/main" id="{DC76266B-9105-4EAD-88B8-FF108C466FAF}"/>
              </a:ext>
            </a:extLst>
          </p:cNvPr>
          <p:cNvSpPr>
            <a:spLocks noGrp="1"/>
          </p:cNvSpPr>
          <p:nvPr>
            <p:ph type="title"/>
          </p:nvPr>
        </p:nvSpPr>
        <p:spPr>
          <a:xfrm>
            <a:off x="0" y="76200"/>
            <a:ext cx="8229600" cy="609600"/>
          </a:xfrm>
        </p:spPr>
        <p:txBody>
          <a:bodyPr>
            <a:normAutofit fontScale="90000"/>
          </a:bodyPr>
          <a:lstStyle/>
          <a:p>
            <a:pPr algn="l" eaLnBrk="1" hangingPunct="1"/>
            <a:r>
              <a:rPr lang="en-US" altLang="en-US" sz="3600" dirty="0">
                <a:solidFill>
                  <a:schemeClr val="bg1"/>
                </a:solidFill>
                <a:latin typeface="Tw Cen MT Condensed" panose="020B0606020104020203" pitchFamily="34" charset="0"/>
              </a:rPr>
              <a:t>Why do walkability and transit advocacy complement each other</a:t>
            </a:r>
            <a:endParaRPr lang="en-US" alt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370919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2455</Words>
  <Application>Microsoft Office PowerPoint</Application>
  <PresentationFormat>On-screen Show (4:3)</PresentationFormat>
  <Paragraphs>190</Paragraphs>
  <Slides>18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Century Gothic</vt:lpstr>
      <vt:lpstr>Times New Roman</vt:lpstr>
      <vt:lpstr>Tw Cen MT Condensed</vt:lpstr>
      <vt:lpstr>Tw Cen MT Condensed Extra Bold</vt:lpstr>
      <vt:lpstr>Office Theme</vt:lpstr>
      <vt:lpstr>PowerPoint Presentation</vt:lpstr>
      <vt:lpstr>Presentation Overview</vt:lpstr>
      <vt:lpstr>What is the Transit-Walkability Collaborative </vt:lpstr>
      <vt:lpstr>What is the Transit-Walkability Collaborative </vt:lpstr>
      <vt:lpstr>History of the Transit-Walkability Collaborative </vt:lpstr>
      <vt:lpstr>Who is the Transit-Walkability Collaborative </vt:lpstr>
      <vt:lpstr>What are the objectives of the Transit-Walkability Collaborative </vt:lpstr>
      <vt:lpstr>Why do walkability and transit advocacy complement each other</vt:lpstr>
      <vt:lpstr>Why do walkability and transit advocacy complement each other</vt:lpstr>
      <vt:lpstr>What are the benefits of walkable, transit rich communities?</vt:lpstr>
      <vt:lpstr>What are the benefits of walkable, transit rich communities?</vt:lpstr>
      <vt:lpstr>What are the benefits of walkable, transit rich communities?</vt:lpstr>
      <vt:lpstr>Programmatic and Policy Strategies for promoting walkable, transit rich communities</vt:lpstr>
      <vt:lpstr>Programmatic and Policy Strategies for promoting walkable, transit rich communities</vt:lpstr>
      <vt:lpstr>Programmatic and Policy Strategies for promoting walkable, transit rich communities</vt:lpstr>
      <vt:lpstr>Programmatic and Policy Strategies for promoting walkable, transit rich communities</vt:lpstr>
      <vt:lpstr>Next Steps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Henderson</dc:creator>
  <cp:lastModifiedBy>Heather Scott</cp:lastModifiedBy>
  <cp:revision>43</cp:revision>
  <dcterms:created xsi:type="dcterms:W3CDTF">2016-09-19T08:49:23Z</dcterms:created>
  <dcterms:modified xsi:type="dcterms:W3CDTF">2017-07-11T17:14:21Z</dcterms:modified>
</cp:coreProperties>
</file>