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6" r:id="rId1"/>
    <p:sldMasterId id="2147483792" r:id="rId2"/>
    <p:sldMasterId id="2147483802" r:id="rId3"/>
    <p:sldMasterId id="2147483812" r:id="rId4"/>
    <p:sldMasterId id="2147483822" r:id="rId5"/>
    <p:sldMasterId id="2147483830" r:id="rId6"/>
    <p:sldMasterId id="2147483838" r:id="rId7"/>
    <p:sldMasterId id="2147483848" r:id="rId8"/>
    <p:sldMasterId id="2147483858" r:id="rId9"/>
    <p:sldMasterId id="2147483866" r:id="rId10"/>
    <p:sldMasterId id="2147483874" r:id="rId11"/>
  </p:sldMasterIdLst>
  <p:notesMasterIdLst>
    <p:notesMasterId r:id="rId48"/>
  </p:notesMasterIdLst>
  <p:handoutMasterIdLst>
    <p:handoutMasterId r:id="rId49"/>
  </p:handoutMasterIdLst>
  <p:sldIdLst>
    <p:sldId id="619" r:id="rId12"/>
    <p:sldId id="616" r:id="rId13"/>
    <p:sldId id="552" r:id="rId14"/>
    <p:sldId id="620" r:id="rId15"/>
    <p:sldId id="555" r:id="rId16"/>
    <p:sldId id="621" r:id="rId17"/>
    <p:sldId id="622" r:id="rId18"/>
    <p:sldId id="632" r:id="rId19"/>
    <p:sldId id="634" r:id="rId20"/>
    <p:sldId id="520" r:id="rId21"/>
    <p:sldId id="545" r:id="rId22"/>
    <p:sldId id="487" r:id="rId23"/>
    <p:sldId id="623" r:id="rId24"/>
    <p:sldId id="492" r:id="rId25"/>
    <p:sldId id="494" r:id="rId26"/>
    <p:sldId id="493" r:id="rId27"/>
    <p:sldId id="624" r:id="rId28"/>
    <p:sldId id="625" r:id="rId29"/>
    <p:sldId id="626" r:id="rId30"/>
    <p:sldId id="635" r:id="rId31"/>
    <p:sldId id="649" r:id="rId32"/>
    <p:sldId id="643" r:id="rId33"/>
    <p:sldId id="644" r:id="rId34"/>
    <p:sldId id="645" r:id="rId35"/>
    <p:sldId id="636" r:id="rId36"/>
    <p:sldId id="637" r:id="rId37"/>
    <p:sldId id="654" r:id="rId38"/>
    <p:sldId id="655" r:id="rId39"/>
    <p:sldId id="650" r:id="rId40"/>
    <p:sldId id="651" r:id="rId41"/>
    <p:sldId id="652" r:id="rId42"/>
    <p:sldId id="610" r:id="rId43"/>
    <p:sldId id="611" r:id="rId44"/>
    <p:sldId id="647" r:id="rId45"/>
    <p:sldId id="648" r:id="rId46"/>
    <p:sldId id="617" r:id="rId47"/>
  </p:sldIdLst>
  <p:sldSz cx="9144000" cy="6858000" type="screen4x3"/>
  <p:notesSz cx="7010400" cy="9372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y DiValerio" initials="AD" lastIdx="0" clrIdx="0"/>
  <p:cmAuthor id="1" name="Melissa Kraemer Badtke" initials="MKB" lastIdx="2" clrIdx="1"/>
  <p:cmAuthor id="2" name="Kevin Luecke" initials="KL" lastIdx="3" clrIdx="2">
    <p:extLst/>
  </p:cmAuthor>
  <p:cmAuthor id="3" name="Eric Mongelli" initials="EM" lastIdx="3" clrIdx="3"/>
  <p:cmAuthor id="4" name="Christina Fink" initials="CF" lastIdx="5" clrIdx="4">
    <p:extLst>
      <p:ext uri="{19B8F6BF-5375-455C-9EA6-DF929625EA0E}">
        <p15:presenceInfo xmlns:p15="http://schemas.microsoft.com/office/powerpoint/2012/main" userId="Christina Fin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D8F00"/>
    <a:srgbClr val="006180"/>
    <a:srgbClr val="BF7329"/>
    <a:srgbClr val="808080"/>
    <a:srgbClr val="00506C"/>
    <a:srgbClr val="1E7755"/>
    <a:srgbClr val="D1403C"/>
    <a:srgbClr val="000000"/>
    <a:srgbClr val="AFDC7E"/>
    <a:srgbClr val="6CA6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8" autoAdjust="0"/>
    <p:restoredTop sz="65839" autoAdjust="0"/>
  </p:normalViewPr>
  <p:slideViewPr>
    <p:cSldViewPr snapToGrid="0" snapToObjects="1">
      <p:cViewPr varScale="1">
        <p:scale>
          <a:sx n="44" d="100"/>
          <a:sy n="44" d="100"/>
        </p:scale>
        <p:origin x="1958" y="48"/>
      </p:cViewPr>
      <p:guideLst>
        <p:guide orient="horz" pos="2160"/>
        <p:guide pos="2880"/>
      </p:guideLst>
    </p:cSldViewPr>
  </p:slideViewPr>
  <p:outlineViewPr>
    <p:cViewPr>
      <p:scale>
        <a:sx n="33" d="100"/>
        <a:sy n="33" d="100"/>
      </p:scale>
      <p:origin x="0" y="-594"/>
    </p:cViewPr>
  </p:outlineViewPr>
  <p:notesTextViewPr>
    <p:cViewPr>
      <p:scale>
        <a:sx n="125" d="100"/>
        <a:sy n="125" d="100"/>
      </p:scale>
      <p:origin x="0" y="0"/>
    </p:cViewPr>
  </p:notesTextViewPr>
  <p:sorterViewPr>
    <p:cViewPr varScale="1">
      <p:scale>
        <a:sx n="1" d="1"/>
        <a:sy n="1" d="1"/>
      </p:scale>
      <p:origin x="0" y="-3030"/>
    </p:cViewPr>
  </p:sorterViewPr>
  <p:notesViewPr>
    <p:cSldViewPr snapToGrid="0" snapToObjects="1">
      <p:cViewPr varScale="1">
        <p:scale>
          <a:sx n="96" d="100"/>
          <a:sy n="96" d="100"/>
        </p:scale>
        <p:origin x="351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8630"/>
          </a:xfrm>
          <a:prstGeom prst="rect">
            <a:avLst/>
          </a:prstGeom>
        </p:spPr>
        <p:txBody>
          <a:bodyPr vert="horz" lIns="93595" tIns="46798" rIns="93595" bIns="46798"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8630"/>
          </a:xfrm>
          <a:prstGeom prst="rect">
            <a:avLst/>
          </a:prstGeom>
        </p:spPr>
        <p:txBody>
          <a:bodyPr vert="horz" lIns="93595" tIns="46798" rIns="93595" bIns="46798" rtlCol="0"/>
          <a:lstStyle>
            <a:lvl1pPr algn="r">
              <a:defRPr sz="1200"/>
            </a:lvl1pPr>
          </a:lstStyle>
          <a:p>
            <a:fld id="{DCBAB3F9-5407-954D-B463-E146B0210C26}" type="datetimeFigureOut">
              <a:rPr lang="en-US" smtClean="0"/>
              <a:pPr/>
              <a:t>7/11/2017</a:t>
            </a:fld>
            <a:endParaRPr lang="en-US" dirty="0"/>
          </a:p>
        </p:txBody>
      </p:sp>
      <p:sp>
        <p:nvSpPr>
          <p:cNvPr id="4" name="Footer Placeholder 3"/>
          <p:cNvSpPr>
            <a:spLocks noGrp="1"/>
          </p:cNvSpPr>
          <p:nvPr>
            <p:ph type="ftr" sz="quarter" idx="2"/>
          </p:nvPr>
        </p:nvSpPr>
        <p:spPr>
          <a:xfrm>
            <a:off x="0" y="8902344"/>
            <a:ext cx="3037840" cy="468630"/>
          </a:xfrm>
          <a:prstGeom prst="rect">
            <a:avLst/>
          </a:prstGeom>
        </p:spPr>
        <p:txBody>
          <a:bodyPr vert="horz" lIns="93595" tIns="46798" rIns="93595" bIns="4679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902344"/>
            <a:ext cx="3037840" cy="468630"/>
          </a:xfrm>
          <a:prstGeom prst="rect">
            <a:avLst/>
          </a:prstGeom>
        </p:spPr>
        <p:txBody>
          <a:bodyPr vert="horz" lIns="93595" tIns="46798" rIns="93595" bIns="46798" rtlCol="0" anchor="b"/>
          <a:lstStyle>
            <a:lvl1pPr algn="r">
              <a:defRPr sz="1200"/>
            </a:lvl1pPr>
          </a:lstStyle>
          <a:p>
            <a:fld id="{6ACCD51C-74D3-1A40-B8AA-BB706C56E385}" type="slidenum">
              <a:rPr lang="en-US" smtClean="0"/>
              <a:pPr/>
              <a:t>‹#›</a:t>
            </a:fld>
            <a:endParaRPr lang="en-US" dirty="0"/>
          </a:p>
        </p:txBody>
      </p:sp>
    </p:spTree>
    <p:extLst>
      <p:ext uri="{BB962C8B-B14F-4D97-AF65-F5344CB8AC3E}">
        <p14:creationId xmlns:p14="http://schemas.microsoft.com/office/powerpoint/2010/main" val="39814735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8630"/>
          </a:xfrm>
          <a:prstGeom prst="rect">
            <a:avLst/>
          </a:prstGeom>
        </p:spPr>
        <p:txBody>
          <a:bodyPr vert="horz" lIns="93595" tIns="46798" rIns="93595" bIns="46798" rtlCol="0"/>
          <a:lstStyle>
            <a:lvl1pPr algn="l">
              <a:defRPr sz="1200"/>
            </a:lvl1pPr>
          </a:lstStyle>
          <a:p>
            <a:endParaRPr lang="en-US" dirty="0"/>
          </a:p>
        </p:txBody>
      </p:sp>
      <p:sp>
        <p:nvSpPr>
          <p:cNvPr id="3" name="Date Placeholder 2"/>
          <p:cNvSpPr>
            <a:spLocks noGrp="1"/>
          </p:cNvSpPr>
          <p:nvPr>
            <p:ph type="dt" idx="1"/>
          </p:nvPr>
        </p:nvSpPr>
        <p:spPr>
          <a:xfrm>
            <a:off x="3970938" y="0"/>
            <a:ext cx="3037840" cy="468630"/>
          </a:xfrm>
          <a:prstGeom prst="rect">
            <a:avLst/>
          </a:prstGeom>
        </p:spPr>
        <p:txBody>
          <a:bodyPr vert="horz" lIns="93595" tIns="46798" rIns="93595" bIns="46798" rtlCol="0"/>
          <a:lstStyle>
            <a:lvl1pPr algn="r">
              <a:defRPr sz="1200"/>
            </a:lvl1pPr>
          </a:lstStyle>
          <a:p>
            <a:fld id="{7C886005-8A59-6640-A204-C7C3A0DEAE5E}" type="datetimeFigureOut">
              <a:rPr lang="en-US" smtClean="0"/>
              <a:pPr/>
              <a:t>7/11/2017</a:t>
            </a:fld>
            <a:endParaRPr lang="en-US" dirty="0"/>
          </a:p>
        </p:txBody>
      </p:sp>
      <p:sp>
        <p:nvSpPr>
          <p:cNvPr id="4" name="Slide Image Placeholder 3"/>
          <p:cNvSpPr>
            <a:spLocks noGrp="1" noRot="1" noChangeAspect="1"/>
          </p:cNvSpPr>
          <p:nvPr>
            <p:ph type="sldImg" idx="2"/>
          </p:nvPr>
        </p:nvSpPr>
        <p:spPr>
          <a:xfrm>
            <a:off x="1162050" y="701675"/>
            <a:ext cx="4686300" cy="3516313"/>
          </a:xfrm>
          <a:prstGeom prst="rect">
            <a:avLst/>
          </a:prstGeom>
          <a:noFill/>
          <a:ln w="12700">
            <a:solidFill>
              <a:prstClr val="black"/>
            </a:solidFill>
          </a:ln>
        </p:spPr>
        <p:txBody>
          <a:bodyPr vert="horz" lIns="93595" tIns="46798" rIns="93595" bIns="46798" rtlCol="0" anchor="ctr"/>
          <a:lstStyle/>
          <a:p>
            <a:endParaRPr lang="en-US" dirty="0"/>
          </a:p>
        </p:txBody>
      </p:sp>
      <p:sp>
        <p:nvSpPr>
          <p:cNvPr id="5" name="Notes Placeholder 4"/>
          <p:cNvSpPr>
            <a:spLocks noGrp="1"/>
          </p:cNvSpPr>
          <p:nvPr>
            <p:ph type="body" sz="quarter" idx="3"/>
          </p:nvPr>
        </p:nvSpPr>
        <p:spPr>
          <a:xfrm>
            <a:off x="701040" y="4451985"/>
            <a:ext cx="5608320" cy="4217670"/>
          </a:xfrm>
          <a:prstGeom prst="rect">
            <a:avLst/>
          </a:prstGeom>
        </p:spPr>
        <p:txBody>
          <a:bodyPr vert="horz" lIns="93595" tIns="46798" rIns="93595" bIns="4679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37840" cy="468630"/>
          </a:xfrm>
          <a:prstGeom prst="rect">
            <a:avLst/>
          </a:prstGeom>
        </p:spPr>
        <p:txBody>
          <a:bodyPr vert="horz" lIns="93595" tIns="46798" rIns="93595" bIns="4679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902344"/>
            <a:ext cx="3037840" cy="468630"/>
          </a:xfrm>
          <a:prstGeom prst="rect">
            <a:avLst/>
          </a:prstGeom>
        </p:spPr>
        <p:txBody>
          <a:bodyPr vert="horz" lIns="93595" tIns="46798" rIns="93595" bIns="46798" rtlCol="0" anchor="b"/>
          <a:lstStyle>
            <a:lvl1pPr algn="r">
              <a:defRPr sz="1200"/>
            </a:lvl1pPr>
          </a:lstStyle>
          <a:p>
            <a:fld id="{0DAF5250-3C1B-1B41-8D50-11D65ACB8511}" type="slidenum">
              <a:rPr lang="en-US" smtClean="0"/>
              <a:pPr/>
              <a:t>‹#›</a:t>
            </a:fld>
            <a:endParaRPr lang="en-US" dirty="0"/>
          </a:p>
        </p:txBody>
      </p:sp>
    </p:spTree>
    <p:extLst>
      <p:ext uri="{BB962C8B-B14F-4D97-AF65-F5344CB8AC3E}">
        <p14:creationId xmlns:p14="http://schemas.microsoft.com/office/powerpoint/2010/main" val="274654492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 This is a really exciting and useful document.  It's an interesting time to be working with </a:t>
            </a:r>
            <a:r>
              <a:rPr lang="en-US" sz="1200" kern="1200" dirty="0" err="1">
                <a:solidFill>
                  <a:schemeClr val="tx1"/>
                </a:solidFill>
                <a:latin typeface="+mn-lt"/>
                <a:ea typeface="+mn-ea"/>
                <a:cs typeface="+mn-cs"/>
              </a:rPr>
              <a:t>FHWA</a:t>
            </a:r>
            <a:r>
              <a:rPr lang="en-US" sz="1200" kern="1200" dirty="0">
                <a:solidFill>
                  <a:schemeClr val="tx1"/>
                </a:solidFill>
                <a:latin typeface="+mn-lt"/>
                <a:ea typeface="+mn-ea"/>
                <a:cs typeface="+mn-cs"/>
              </a:rPr>
              <a:t> because they are pushing out many new resources (like the routine resurfacing project that Kevin lead and the project Jim just started on innovative streets and people with disabilities)</a:t>
            </a:r>
          </a:p>
          <a:p>
            <a:r>
              <a:rPr lang="en-US" sz="1200" i="1" kern="1200" dirty="0">
                <a:solidFill>
                  <a:schemeClr val="tx1"/>
                </a:solidFill>
                <a:latin typeface="+mn-lt"/>
                <a:ea typeface="+mn-ea"/>
                <a:cs typeface="+mn-cs"/>
              </a:rPr>
              <a:t>- </a:t>
            </a:r>
            <a:r>
              <a:rPr lang="en-US" sz="1200" i="0" kern="1200" dirty="0">
                <a:solidFill>
                  <a:schemeClr val="tx1"/>
                </a:solidFill>
                <a:latin typeface="+mn-lt"/>
                <a:ea typeface="+mn-ea"/>
                <a:cs typeface="+mn-cs"/>
              </a:rPr>
              <a:t>My</a:t>
            </a:r>
            <a:r>
              <a:rPr lang="en-US" sz="1200" i="0" kern="1200" baseline="0" dirty="0">
                <a:solidFill>
                  <a:schemeClr val="tx1"/>
                </a:solidFill>
                <a:latin typeface="+mn-lt"/>
                <a:ea typeface="+mn-ea"/>
                <a:cs typeface="+mn-cs"/>
              </a:rPr>
              <a:t> </a:t>
            </a:r>
            <a:r>
              <a:rPr lang="en-US" sz="1200" i="0" kern="1200" dirty="0">
                <a:solidFill>
                  <a:schemeClr val="tx1"/>
                </a:solidFill>
                <a:latin typeface="+mn-lt"/>
                <a:ea typeface="+mn-ea"/>
                <a:cs typeface="+mn-cs"/>
              </a:rPr>
              <a:t>goal is to have you walk away from this presentation </a:t>
            </a:r>
            <a:r>
              <a:rPr lang="en-US" sz="1200" b="1" i="0" kern="1200" dirty="0">
                <a:solidFill>
                  <a:schemeClr val="tx1"/>
                </a:solidFill>
                <a:latin typeface="+mn-lt"/>
                <a:ea typeface="+mn-ea"/>
                <a:cs typeface="+mn-cs"/>
              </a:rPr>
              <a:t>a little more knowledgeable about design flexibility and common misconceptions or barriers practitioners face and also design strategies to reduce and manage conflicts</a:t>
            </a:r>
            <a:r>
              <a:rPr lang="en-US" sz="1200" i="0" kern="1200" dirty="0">
                <a:solidFill>
                  <a:schemeClr val="tx1"/>
                </a:solidFill>
                <a:latin typeface="+mn-lt"/>
                <a:ea typeface="+mn-ea"/>
                <a:cs typeface="+mn-cs"/>
              </a:rPr>
              <a:t>.  We also want to wet your appetite so you have a sneak peak at what is in this document so you continue to reference it. </a:t>
            </a:r>
          </a:p>
          <a:p>
            <a:r>
              <a:rPr lang="en-US" sz="1200" i="0" kern="1200" dirty="0">
                <a:solidFill>
                  <a:schemeClr val="tx1"/>
                </a:solidFill>
                <a:latin typeface="+mn-lt"/>
                <a:ea typeface="+mn-ea"/>
                <a:cs typeface="+mn-cs"/>
              </a:rPr>
              <a:t>- I will cover the document introduction and also  planning to highlight several key points from each design topic. </a:t>
            </a: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454877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For the first design topic on design criteria,</a:t>
            </a:r>
            <a:r>
              <a:rPr lang="en-US" sz="1200" kern="1200" baseline="0" dirty="0">
                <a:solidFill>
                  <a:schemeClr val="tx1"/>
                </a:solidFill>
                <a:latin typeface="+mn-lt"/>
                <a:ea typeface="+mn-ea"/>
                <a:cs typeface="+mn-cs"/>
              </a:rPr>
              <a:t> which are values </a:t>
            </a:r>
            <a:r>
              <a:rPr lang="en-US" sz="1200" kern="1200" dirty="0">
                <a:solidFill>
                  <a:schemeClr val="tx1"/>
                </a:solidFill>
                <a:latin typeface="+mn-lt"/>
                <a:ea typeface="+mn-ea"/>
                <a:cs typeface="+mn-cs"/>
              </a:rPr>
              <a:t>(such</a:t>
            </a:r>
            <a:r>
              <a:rPr lang="en-US" sz="1200" kern="1200" baseline="0" dirty="0">
                <a:solidFill>
                  <a:schemeClr val="tx1"/>
                </a:solidFill>
                <a:latin typeface="+mn-lt"/>
                <a:ea typeface="+mn-ea"/>
                <a:cs typeface="+mn-cs"/>
              </a:rPr>
              <a:t> a</a:t>
            </a:r>
            <a:r>
              <a:rPr lang="en-US" sz="1200" kern="1200" dirty="0">
                <a:solidFill>
                  <a:schemeClr val="tx1"/>
                </a:solidFill>
                <a:latin typeface="+mn-lt"/>
                <a:ea typeface="+mn-ea"/>
                <a:cs typeface="+mn-cs"/>
              </a:rPr>
              <a:t>s design speed, lane width, shoulder width) that designers identify early in project</a:t>
            </a:r>
            <a:r>
              <a:rPr lang="en-US" sz="1200" kern="1200" baseline="0" dirty="0">
                <a:solidFill>
                  <a:schemeClr val="tx1"/>
                </a:solidFill>
                <a:latin typeface="+mn-lt"/>
                <a:ea typeface="+mn-ea"/>
                <a:cs typeface="+mn-cs"/>
              </a:rPr>
              <a:t> development to reflect the desired purpose and function of a street. Designers sometimes adhere strictly to the most conservative values, leading to wider streets, large curves and higher operating speeds. This may result in a design that meets all the design criteria but has a high crash rate compared to expectations.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Regarding design criteria, there is flexibility built in to the </a:t>
            </a:r>
            <a:r>
              <a:rPr lang="en-US" sz="1200" kern="1200" dirty="0">
                <a:solidFill>
                  <a:schemeClr val="tx1"/>
                </a:solidFill>
                <a:latin typeface="+mn-lt"/>
                <a:ea typeface="+mn-ea"/>
                <a:cs typeface="+mn-cs"/>
              </a:rPr>
              <a:t>green book,</a:t>
            </a:r>
            <a:r>
              <a:rPr lang="en-US" sz="1200" kern="1200" baseline="0" dirty="0">
                <a:solidFill>
                  <a:schemeClr val="tx1"/>
                </a:solidFill>
                <a:latin typeface="+mn-lt"/>
                <a:ea typeface="+mn-ea"/>
                <a:cs typeface="+mn-cs"/>
              </a:rPr>
              <a:t> which s</a:t>
            </a:r>
            <a:r>
              <a:rPr lang="en-US" sz="1200" kern="1200" dirty="0">
                <a:solidFill>
                  <a:schemeClr val="tx1"/>
                </a:solidFill>
                <a:latin typeface="+mn-lt"/>
                <a:ea typeface="+mn-ea"/>
                <a:cs typeface="+mn-cs"/>
              </a:rPr>
              <a:t>tates the importance of </a:t>
            </a:r>
          </a:p>
          <a:p>
            <a:r>
              <a:rPr lang="en-US" sz="1200" kern="1200" dirty="0">
                <a:solidFill>
                  <a:schemeClr val="tx1"/>
                </a:solidFill>
                <a:latin typeface="+mn-lt"/>
                <a:ea typeface="+mn-ea"/>
                <a:cs typeface="+mn-cs"/>
              </a:rPr>
              <a:t>·	Understanding the full function of a transportation facility and, </a:t>
            </a:r>
          </a:p>
          <a:p>
            <a:r>
              <a:rPr lang="en-US" sz="1200" kern="1200" dirty="0">
                <a:solidFill>
                  <a:schemeClr val="tx1"/>
                </a:solidFill>
                <a:latin typeface="+mn-lt"/>
                <a:ea typeface="+mn-ea"/>
                <a:cs typeface="+mn-cs"/>
              </a:rPr>
              <a:t>·	understanding that a transportation facility has to fit into its surrounding context (social, physical, natural and manmade).</a:t>
            </a: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pPr/>
              <a:t>10</a:t>
            </a:fld>
            <a:endParaRPr lang="en-US" dirty="0"/>
          </a:p>
        </p:txBody>
      </p:sp>
    </p:spTree>
    <p:extLst>
      <p:ext uri="{BB962C8B-B14F-4D97-AF65-F5344CB8AC3E}">
        <p14:creationId xmlns:p14="http://schemas.microsoft.com/office/powerpoint/2010/main" val="2432339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a:solidFill>
                  <a:schemeClr val="tx1"/>
                </a:solidFill>
                <a:latin typeface="+mn-lt"/>
                <a:ea typeface="+mn-ea"/>
                <a:cs typeface="+mn-cs"/>
              </a:rPr>
              <a:t>Historically,</a:t>
            </a:r>
            <a:r>
              <a:rPr lang="en-US" sz="1200" kern="1200" baseline="0" dirty="0">
                <a:solidFill>
                  <a:schemeClr val="tx1"/>
                </a:solidFill>
                <a:latin typeface="+mn-lt"/>
                <a:ea typeface="+mn-ea"/>
                <a:cs typeface="+mn-cs"/>
              </a:rPr>
              <a:t> 13 design criteria have been identified by FHWA as having </a:t>
            </a:r>
            <a:r>
              <a:rPr lang="en-US" sz="1200" kern="1200" baseline="0" dirty="0" err="1">
                <a:solidFill>
                  <a:schemeClr val="tx1"/>
                </a:solidFill>
                <a:latin typeface="+mn-lt"/>
                <a:ea typeface="+mn-ea"/>
                <a:cs typeface="+mn-cs"/>
              </a:rPr>
              <a:t>sustantial</a:t>
            </a:r>
            <a:r>
              <a:rPr lang="en-US" sz="1200" kern="1200" baseline="0" dirty="0">
                <a:solidFill>
                  <a:schemeClr val="tx1"/>
                </a:solidFill>
                <a:latin typeface="+mn-lt"/>
                <a:ea typeface="+mn-ea"/>
                <a:cs typeface="+mn-cs"/>
              </a:rPr>
              <a:t> importance to the operational and safety performance of highways – known as the “controlling criteria.” If you don’t meet these criteria, you must request a design exception, which can be a cumbersome process that some engineers aid avoid. </a:t>
            </a:r>
          </a:p>
          <a:p>
            <a:pPr marL="0" indent="0">
              <a:buFontTx/>
              <a:buNone/>
            </a:pPr>
            <a:endParaRPr lang="en-US" sz="1200" kern="1200" baseline="0" dirty="0">
              <a:solidFill>
                <a:schemeClr val="tx1"/>
              </a:solidFill>
              <a:latin typeface="+mn-lt"/>
              <a:ea typeface="+mn-ea"/>
              <a:cs typeface="+mn-cs"/>
            </a:endParaRPr>
          </a:p>
          <a:p>
            <a:pPr marL="0" indent="0">
              <a:buFontTx/>
              <a:buNone/>
            </a:pPr>
            <a:r>
              <a:rPr lang="en-US" sz="1200" kern="1200" baseline="0" dirty="0">
                <a:solidFill>
                  <a:schemeClr val="tx1"/>
                </a:solidFill>
                <a:latin typeface="+mn-lt"/>
                <a:ea typeface="+mn-ea"/>
                <a:cs typeface="+mn-cs"/>
              </a:rPr>
              <a:t>F</a:t>
            </a:r>
            <a:r>
              <a:rPr lang="en-US" sz="1200" kern="1200" dirty="0">
                <a:solidFill>
                  <a:schemeClr val="tx1"/>
                </a:solidFill>
                <a:latin typeface="+mn-lt"/>
                <a:ea typeface="+mn-ea"/>
                <a:cs typeface="+mn-cs"/>
              </a:rPr>
              <a:t>HWA recently updated it's controlling criteria from a total of 13 on all roads to 10 on high speed roads and 2 on lower speed roads.  This makes a flexible design approach easier to implement and reduces barriers to implementing designs by reducing the number of design exceptions and paper work needed.  Important note: just because the feds updated their controlling criteria, it might take some time for State DOTs to adapt the same approach.  </a:t>
            </a:r>
          </a:p>
        </p:txBody>
      </p:sp>
      <p:sp>
        <p:nvSpPr>
          <p:cNvPr id="4" name="Slide Number Placeholder 3"/>
          <p:cNvSpPr>
            <a:spLocks noGrp="1"/>
          </p:cNvSpPr>
          <p:nvPr>
            <p:ph type="sldNum" sz="quarter" idx="10"/>
          </p:nvPr>
        </p:nvSpPr>
        <p:spPr/>
        <p:txBody>
          <a:bodyPr/>
          <a:lstStyle/>
          <a:p>
            <a:fld id="{0DAF5250-3C1B-1B41-8D50-11D65ACB8511}" type="slidenum">
              <a:rPr lang="en-US" smtClean="0"/>
              <a:pPr/>
              <a:t>11</a:t>
            </a:fld>
            <a:endParaRPr lang="en-US" dirty="0"/>
          </a:p>
        </p:txBody>
      </p:sp>
    </p:spTree>
    <p:extLst>
      <p:ext uri="{BB962C8B-B14F-4D97-AF65-F5344CB8AC3E}">
        <p14:creationId xmlns:p14="http://schemas.microsoft.com/office/powerpoint/2010/main" val="2347192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Next Design Topic is intersection geometry. To improve multimodal safety, the goal is to design intersections as compact as possible to</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reduce crossing distances for </a:t>
            </a:r>
            <a:r>
              <a:rPr lang="en-US" sz="1200" kern="1200" dirty="0" err="1">
                <a:solidFill>
                  <a:schemeClr val="tx1"/>
                </a:solidFill>
                <a:latin typeface="+mn-lt"/>
                <a:ea typeface="+mn-ea"/>
                <a:cs typeface="+mn-cs"/>
              </a:rPr>
              <a:t>peds</a:t>
            </a:r>
            <a:r>
              <a:rPr lang="en-US" sz="1200" kern="1200" dirty="0">
                <a:solidFill>
                  <a:schemeClr val="tx1"/>
                </a:solidFill>
                <a:latin typeface="+mn-lt"/>
                <a:ea typeface="+mn-ea"/>
                <a:cs typeface="+mn-cs"/>
              </a:rPr>
              <a:t>, slow turning speeds.  The</a:t>
            </a:r>
            <a:r>
              <a:rPr lang="en-US" sz="1200" kern="1200" baseline="0" dirty="0">
                <a:solidFill>
                  <a:schemeClr val="tx1"/>
                </a:solidFill>
                <a:latin typeface="+mn-lt"/>
                <a:ea typeface="+mn-ea"/>
                <a:cs typeface="+mn-cs"/>
              </a:rPr>
              <a:t> design vehicle plays a large role in dictating the overall size and scale of the intersection – if you design every intersection for a Mac Truck making every turning movement without encroaching on other travel lanes, you end up with huge </a:t>
            </a:r>
            <a:r>
              <a:rPr lang="en-US" sz="1200" kern="1200" baseline="0" dirty="0" err="1">
                <a:solidFill>
                  <a:schemeClr val="tx1"/>
                </a:solidFill>
                <a:latin typeface="+mn-lt"/>
                <a:ea typeface="+mn-ea"/>
                <a:cs typeface="+mn-cs"/>
              </a:rPr>
              <a:t>tunring</a:t>
            </a:r>
            <a:r>
              <a:rPr lang="en-US" sz="1200" kern="1200" baseline="0" dirty="0">
                <a:solidFill>
                  <a:schemeClr val="tx1"/>
                </a:solidFill>
                <a:latin typeface="+mn-lt"/>
                <a:ea typeface="+mn-ea"/>
                <a:cs typeface="+mn-cs"/>
              </a:rPr>
              <a:t> radii and huge intersections.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 flexibility in the green book.  </a:t>
            </a:r>
            <a:r>
              <a:rPr lang="en-US" sz="1200" b="1" kern="1200" dirty="0">
                <a:solidFill>
                  <a:schemeClr val="tx1"/>
                </a:solidFill>
                <a:latin typeface="+mn-lt"/>
                <a:ea typeface="+mn-ea"/>
                <a:cs typeface="+mn-cs"/>
              </a:rPr>
              <a:t>You don't necessarily have to design for largest vehicles to make turns to and from the near lanes.  </a:t>
            </a:r>
          </a:p>
          <a:p>
            <a:r>
              <a:rPr lang="en-US" sz="1200" kern="1200" dirty="0">
                <a:solidFill>
                  <a:schemeClr val="tx1"/>
                </a:solidFill>
                <a:latin typeface="+mn-lt"/>
                <a:ea typeface="+mn-ea"/>
                <a:cs typeface="+mn-cs"/>
              </a:rPr>
              <a:t>There is a lot of flexibility in this statement.</a:t>
            </a:r>
          </a:p>
          <a:p>
            <a:endParaRPr lang="en-US" dirty="0"/>
          </a:p>
        </p:txBody>
      </p:sp>
      <p:sp>
        <p:nvSpPr>
          <p:cNvPr id="4" name="Slide Number Placeholder 3"/>
          <p:cNvSpPr>
            <a:spLocks noGrp="1"/>
          </p:cNvSpPr>
          <p:nvPr>
            <p:ph type="sldNum" sz="quarter" idx="10"/>
          </p:nvPr>
        </p:nvSpPr>
        <p:spPr/>
        <p:txBody>
          <a:bodyPr/>
          <a:lstStyle/>
          <a:p>
            <a:fld id="{9C13B3A7-6409-4859-AE54-3F14CB65126E}"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982119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a:t>
            </a:r>
            <a:r>
              <a:rPr lang="en-US" baseline="0" dirty="0"/>
              <a:t>ign topic shows several strategies to accommodate a design vehicle.  </a:t>
            </a:r>
          </a:p>
          <a:p>
            <a:endParaRPr lang="en-US" baseline="0" dirty="0"/>
          </a:p>
          <a:p>
            <a:r>
              <a:rPr lang="en-US" baseline="0" dirty="0"/>
              <a:t>This slide shows three…</a:t>
            </a:r>
          </a:p>
          <a:p>
            <a:endParaRPr lang="en-US" baseline="0" dirty="0"/>
          </a:p>
          <a:p>
            <a:r>
              <a:rPr lang="en-US" sz="1200" kern="1200" dirty="0">
                <a:solidFill>
                  <a:schemeClr val="tx1"/>
                </a:solidFill>
                <a:latin typeface="+mn-lt"/>
                <a:ea typeface="+mn-ea"/>
                <a:cs typeface="+mn-cs"/>
              </a:rPr>
              <a:t>- a mountable truck apron that helps channelized smaller vehicles to turn slower, but allows larger vehicle to track onto a mountable area.</a:t>
            </a:r>
          </a:p>
          <a:p>
            <a:r>
              <a:rPr lang="en-US" sz="1200" kern="1200" dirty="0">
                <a:solidFill>
                  <a:schemeClr val="tx1"/>
                </a:solidFill>
                <a:latin typeface="+mn-lt"/>
                <a:ea typeface="+mn-ea"/>
                <a:cs typeface="+mn-cs"/>
              </a:rPr>
              <a:t>- shows encroachment (truck taking two lanes to make the turn)</a:t>
            </a:r>
          </a:p>
          <a:p>
            <a:r>
              <a:rPr lang="en-US" sz="1200" kern="1200" dirty="0">
                <a:solidFill>
                  <a:schemeClr val="tx1"/>
                </a:solidFill>
                <a:latin typeface="+mn-lt"/>
                <a:ea typeface="+mn-ea"/>
                <a:cs typeface="+mn-cs"/>
              </a:rPr>
              <a:t>-</a:t>
            </a:r>
            <a:r>
              <a:rPr lang="en-US" sz="1200" kern="1200" baseline="0" dirty="0">
                <a:solidFill>
                  <a:schemeClr val="tx1"/>
                </a:solidFill>
                <a:latin typeface="+mn-lt"/>
                <a:ea typeface="+mn-ea"/>
                <a:cs typeface="+mn-cs"/>
              </a:rPr>
              <a:t> Recessed stop bar</a:t>
            </a:r>
            <a:endParaRPr lang="en-US" sz="1200" kern="120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(You could tell the story of </a:t>
            </a:r>
            <a:r>
              <a:rPr lang="en-US" sz="1200" kern="1200" baseline="0" dirty="0" err="1">
                <a:solidFill>
                  <a:schemeClr val="tx1"/>
                </a:solidFill>
                <a:latin typeface="+mn-lt"/>
                <a:ea typeface="+mn-ea"/>
                <a:cs typeface="+mn-cs"/>
              </a:rPr>
              <a:t>LRCC</a:t>
            </a:r>
            <a:r>
              <a:rPr lang="en-US" sz="1200" kern="1200" baseline="0" dirty="0">
                <a:solidFill>
                  <a:schemeClr val="tx1"/>
                </a:solidFill>
                <a:latin typeface="+mn-lt"/>
                <a:ea typeface="+mn-ea"/>
                <a:cs typeface="+mn-cs"/>
              </a:rPr>
              <a:t> and prioritizing infrequent delivery over pedestrian crossing safety)</a:t>
            </a: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992407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design topic covers both traffic calming and design speed.  Design speed is a fundamental factor is roadway design – it affects horizontal/vertical alignment, cross-section features and more.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 Design Flexibility relates to Design Speed - The Green Book provides flexibility for designer to select a design speed that takes into account many factors beyond automobile efficiency – including adjacent land use, safety and aesthetics.  </a:t>
            </a:r>
          </a:p>
          <a:p>
            <a:endParaRPr lang="en-US" baseline="0" dirty="0"/>
          </a:p>
        </p:txBody>
      </p:sp>
      <p:sp>
        <p:nvSpPr>
          <p:cNvPr id="4" name="Slide Number Placeholder 3"/>
          <p:cNvSpPr>
            <a:spLocks noGrp="1"/>
          </p:cNvSpPr>
          <p:nvPr>
            <p:ph type="sldNum" sz="quarter" idx="10"/>
          </p:nvPr>
        </p:nvSpPr>
        <p:spPr/>
        <p:txBody>
          <a:bodyPr/>
          <a:lstStyle/>
          <a:p>
            <a:fld id="{9C13B3A7-6409-4859-AE54-3F14CB65126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588488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9252">
              <a:defRPr/>
            </a:pPr>
            <a:r>
              <a:rPr lang="en-US" b="0" i="0" u="none" dirty="0">
                <a:solidFill>
                  <a:srgbClr val="00607F"/>
                </a:solidFill>
                <a:latin typeface="Roboto Condensed"/>
              </a:rPr>
              <a:t>This graphic summarizes</a:t>
            </a:r>
            <a:r>
              <a:rPr lang="en-US" b="0" i="0" u="none" baseline="0" dirty="0">
                <a:solidFill>
                  <a:srgbClr val="00607F"/>
                </a:solidFill>
                <a:latin typeface="Roboto Condensed"/>
              </a:rPr>
              <a:t> the relationship between design speed and crash severity and cone of vision.  </a:t>
            </a:r>
          </a:p>
          <a:p>
            <a:pPr defTabSz="459252">
              <a:defRPr/>
            </a:pPr>
            <a:endParaRPr lang="en-US" b="0" i="0" u="none" baseline="0" dirty="0">
              <a:solidFill>
                <a:srgbClr val="00607F"/>
              </a:solidFill>
              <a:latin typeface="Roboto Condensed"/>
            </a:endParaRPr>
          </a:p>
          <a:p>
            <a:pPr defTabSz="459252">
              <a:defRPr/>
            </a:pPr>
            <a:r>
              <a:rPr lang="en-US" b="0" i="0" u="none" baseline="0" dirty="0">
                <a:solidFill>
                  <a:srgbClr val="00607F"/>
                </a:solidFill>
                <a:latin typeface="Roboto Condensed"/>
              </a:rPr>
              <a:t>As speed increases (from left to right), the risk of fatality or serious injury for a pedestrian involved in a crash increases greatly.  </a:t>
            </a:r>
          </a:p>
          <a:p>
            <a:pPr defTabSz="459252">
              <a:defRPr/>
            </a:pPr>
            <a:endParaRPr lang="en-US" b="0" i="0" u="none" baseline="0" dirty="0">
              <a:solidFill>
                <a:srgbClr val="00607F"/>
              </a:solidFill>
              <a:latin typeface="Roboto Condensed"/>
            </a:endParaRPr>
          </a:p>
          <a:p>
            <a:pPr defTabSz="459252">
              <a:defRPr/>
            </a:pPr>
            <a:r>
              <a:rPr lang="en-US" b="0" i="0" u="none" baseline="0" dirty="0">
                <a:solidFill>
                  <a:srgbClr val="00607F"/>
                </a:solidFill>
                <a:latin typeface="Roboto Condensed"/>
              </a:rPr>
              <a:t>As speed increases, drivers ability to perceive activities in the street and along the street edges decrease.  </a:t>
            </a:r>
          </a:p>
          <a:p>
            <a:pPr defTabSz="459252">
              <a:defRPr/>
            </a:pPr>
            <a:endParaRPr lang="en-US" b="0" i="0" u="none" baseline="0" dirty="0">
              <a:solidFill>
                <a:srgbClr val="00607F"/>
              </a:solidFill>
              <a:latin typeface="Roboto Condensed"/>
            </a:endParaRPr>
          </a:p>
          <a:p>
            <a:pPr defTabSz="459252">
              <a:defRPr/>
            </a:pPr>
            <a:endParaRPr lang="en-US" i="1" dirty="0">
              <a:solidFill>
                <a:srgbClr val="00607F"/>
              </a:solidFill>
              <a:latin typeface="Roboto Condensed"/>
            </a:endParaRPr>
          </a:p>
          <a:p>
            <a:pPr defTabSz="459252">
              <a:defRPr/>
            </a:pPr>
            <a:endParaRPr lang="en-US" i="1" dirty="0">
              <a:solidFill>
                <a:srgbClr val="00607F"/>
              </a:solidFill>
              <a:latin typeface="Roboto Condensed"/>
            </a:endParaRPr>
          </a:p>
          <a:p>
            <a:pPr defTabSz="459252">
              <a:defRPr/>
            </a:pPr>
            <a:r>
              <a:rPr lang="en-US" i="1" dirty="0">
                <a:solidFill>
                  <a:srgbClr val="00607F"/>
                </a:solidFill>
                <a:latin typeface="Roboto Condensed"/>
              </a:rPr>
              <a:t>“The severity of pedestrian crashes, a significant concern in urban areas, is greatly increased as speeds increase. Context-sensitive solutions for the urban environment often involve creating a safe roadway environment in which the driver is encouraged by the roadway’s features and the surrounding areas to operate at low speeds.” – AASHTO Flexibility Guide </a:t>
            </a:r>
            <a:endParaRPr lang="en-US" dirty="0">
              <a:solidFill>
                <a:srgbClr val="00607F"/>
              </a:solidFill>
              <a:latin typeface="Roboto Condensed"/>
            </a:endParaRP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pPr/>
              <a:t>15</a:t>
            </a:fld>
            <a:endParaRPr lang="en-US" dirty="0"/>
          </a:p>
        </p:txBody>
      </p:sp>
    </p:spTree>
    <p:extLst>
      <p:ext uri="{BB962C8B-B14F-4D97-AF65-F5344CB8AC3E}">
        <p14:creationId xmlns:p14="http://schemas.microsoft.com/office/powerpoint/2010/main" val="1016544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design topic is organized a little differently than others – it addresses 7 common misconceptions about setting design speed and traffic calming. </a:t>
            </a:r>
          </a:p>
          <a:p>
            <a:endParaRPr lang="en-US" baseline="0" dirty="0"/>
          </a:p>
          <a:p>
            <a:r>
              <a:rPr lang="en-US" baseline="0" dirty="0"/>
              <a:t>These two myths address the concept of ‘forgiving’ roadway design – meaning that roads designed for higher speeds with large clear zones.</a:t>
            </a:r>
          </a:p>
          <a:p>
            <a:endParaRPr lang="en-US" baseline="0" dirty="0"/>
          </a:p>
          <a:p>
            <a:r>
              <a:rPr lang="en-US" baseline="0" dirty="0"/>
              <a:t>First, common practice has been to use a design that is greater than the posted speed limit with the goal of improving safety.  However, national guidance including the ITE Designing Walkable Urban Thoroughfares, suggests that designers should use a “target speed” that focuses on safety of vulnerable users and factors in the level of multimodal activity. </a:t>
            </a:r>
          </a:p>
          <a:p>
            <a:endParaRPr lang="en-US" baseline="0" dirty="0"/>
          </a:p>
          <a:p>
            <a:r>
              <a:rPr lang="en-US" baseline="0" dirty="0"/>
              <a:t>Second, clear zones are a intended to decrease the frequency and severity of fixed object crashes along the road side – while these are appropriate on freeways and high-speed roadways, the AASHTO Roadside Design Guide recognizes that there are limitations to providing clear zones on low-speed curbed streets and states that a lateral offset of 1.5 feet should be provided.  </a:t>
            </a:r>
          </a:p>
          <a:p>
            <a:endParaRPr lang="en-US" baseline="0" dirty="0"/>
          </a:p>
          <a:p>
            <a:r>
              <a:rPr lang="en-US" baseline="0" dirty="0"/>
              <a:t>If time: use street trees, furnishings and plantings to create a sense of enclosure. </a:t>
            </a: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pPr/>
              <a:t>16</a:t>
            </a:fld>
            <a:endParaRPr lang="en-US" dirty="0"/>
          </a:p>
        </p:txBody>
      </p:sp>
    </p:spTree>
    <p:extLst>
      <p:ext uri="{BB962C8B-B14F-4D97-AF65-F5344CB8AC3E}">
        <p14:creationId xmlns:p14="http://schemas.microsoft.com/office/powerpoint/2010/main" val="129453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This design topic is a lot about context.  A typical example is a rural highway that serves as a main street through a small town. This dual role can result in streets with relatively high volumes and that present safety concerns for users along a main street.  </a:t>
            </a:r>
            <a:r>
              <a:rPr lang="en-US" sz="1200" b="1" kern="1200" dirty="0">
                <a:solidFill>
                  <a:schemeClr val="tx1"/>
                </a:solidFill>
                <a:latin typeface="+mn-lt"/>
                <a:ea typeface="+mn-ea"/>
                <a:cs typeface="+mn-cs"/>
              </a:rPr>
              <a:t>In this scenario, the functional classification of a road, like rural arterial, can lock the designer into certain criteria that are not compatible with the adj. land use.  </a:t>
            </a:r>
          </a:p>
          <a:p>
            <a:endParaRPr lang="en-US" sz="1200" b="1" kern="1200" dirty="0">
              <a:solidFill>
                <a:schemeClr val="tx1"/>
              </a:solidFill>
              <a:latin typeface="+mn-lt"/>
              <a:ea typeface="+mn-ea"/>
              <a:cs typeface="+mn-cs"/>
            </a:endParaRPr>
          </a:p>
          <a:p>
            <a:r>
              <a:rPr lang="en-US" sz="1200" kern="1200" dirty="0">
                <a:solidFill>
                  <a:schemeClr val="tx1"/>
                </a:solidFill>
                <a:latin typeface="+mn-lt"/>
                <a:ea typeface="+mn-ea"/>
                <a:cs typeface="+mn-cs"/>
              </a:rPr>
              <a:t>Guidance recognizes that the formal functional classification of a roadway may not be consistent with the function that the road serves.  Many areas not typically considered urban, such as a small rural town, may be considered urban from a land use, speed and </a:t>
            </a:r>
            <a:r>
              <a:rPr lang="en-US" sz="1200" kern="1200" dirty="0" err="1">
                <a:solidFill>
                  <a:schemeClr val="tx1"/>
                </a:solidFill>
                <a:latin typeface="+mn-lt"/>
                <a:ea typeface="+mn-ea"/>
                <a:cs typeface="+mn-cs"/>
              </a:rPr>
              <a:t>ped</a:t>
            </a:r>
            <a:r>
              <a:rPr lang="en-US" sz="1200" kern="1200" dirty="0">
                <a:solidFill>
                  <a:schemeClr val="tx1"/>
                </a:solidFill>
                <a:latin typeface="+mn-lt"/>
                <a:ea typeface="+mn-ea"/>
                <a:cs typeface="+mn-cs"/>
              </a:rPr>
              <a:t>/bicycle activity perspective.  </a:t>
            </a:r>
          </a:p>
          <a:p>
            <a:endParaRPr lang="en-US" baseline="0" dirty="0"/>
          </a:p>
        </p:txBody>
      </p:sp>
      <p:sp>
        <p:nvSpPr>
          <p:cNvPr id="4" name="Slide Number Placeholder 3"/>
          <p:cNvSpPr>
            <a:spLocks noGrp="1"/>
          </p:cNvSpPr>
          <p:nvPr>
            <p:ph type="sldNum" sz="quarter" idx="10"/>
          </p:nvPr>
        </p:nvSpPr>
        <p:spPr/>
        <p:txBody>
          <a:bodyPr/>
          <a:lstStyle/>
          <a:p>
            <a:fld id="{0DAF5250-3C1B-1B41-8D50-11D65ACB8511}" type="slidenum">
              <a:rPr lang="en-US" smtClean="0"/>
              <a:pPr/>
              <a:t>17</a:t>
            </a:fld>
            <a:endParaRPr lang="en-US" dirty="0"/>
          </a:p>
        </p:txBody>
      </p:sp>
    </p:spTree>
    <p:extLst>
      <p:ext uri="{BB962C8B-B14F-4D97-AF65-F5344CB8AC3E}">
        <p14:creationId xmlns:p14="http://schemas.microsoft.com/office/powerpoint/2010/main" val="479501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green book allows for flexibility by</a:t>
            </a:r>
            <a:r>
              <a:rPr lang="en-US" baseline="0" dirty="0"/>
              <a:t> providing a range of a design speeds for a given functional classification.  Speeds for a rural arterial range from 40-75 mph and urban arterial 30-60 mph.   On a main street, more urban design principles apply and designers should use a lower design speed approaching and through the main street environment.  </a:t>
            </a:r>
          </a:p>
          <a:p>
            <a:endParaRPr lang="en-US" baseline="0" dirty="0"/>
          </a:p>
          <a:p>
            <a:r>
              <a:rPr lang="en-US" baseline="0" dirty="0"/>
              <a:t>Gateway treatments are a essential design treatment – they are a visual and physical feature that communicate to motorists that they are entering a slower speed environment.  They can include roundabouts, chicanes or raised medians.  </a:t>
            </a:r>
          </a:p>
          <a:p>
            <a:endParaRPr lang="en-US" baseline="0" dirty="0"/>
          </a:p>
          <a:p>
            <a:r>
              <a:rPr lang="en-US" baseline="0" dirty="0"/>
              <a:t>Once motorists enter the main street, designers should consider traffic calming measures such as landscaping, street trees, on-street parking, and narrower travel lanes.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DAF5250-3C1B-1B41-8D50-11D65ACB8511}" type="slidenum">
              <a:rPr lang="en-US" smtClean="0"/>
              <a:pPr/>
              <a:t>18</a:t>
            </a:fld>
            <a:endParaRPr lang="en-US" dirty="0"/>
          </a:p>
        </p:txBody>
      </p:sp>
    </p:spTree>
    <p:extLst>
      <p:ext uri="{BB962C8B-B14F-4D97-AF65-F5344CB8AC3E}">
        <p14:creationId xmlns:p14="http://schemas.microsoft.com/office/powerpoint/2010/main" val="2514466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Paved shoulders serve many purposes:</a:t>
            </a:r>
            <a:r>
              <a:rPr lang="en-US" baseline="0" dirty="0"/>
              <a:t> in addition to providing space for bicycle use, they also provide a recovery area for vehicles and space for delivery vehicles and detouring during construction.  There is also flexibility in the range of shoulder widths available: 2 to 12 feet.   </a:t>
            </a:r>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pPr/>
              <a:t>19</a:t>
            </a:fld>
            <a:endParaRPr lang="en-US" dirty="0"/>
          </a:p>
        </p:txBody>
      </p:sp>
    </p:spTree>
    <p:extLst>
      <p:ext uri="{BB962C8B-B14F-4D97-AF65-F5344CB8AC3E}">
        <p14:creationId xmlns:p14="http://schemas.microsoft.com/office/powerpoint/2010/main" val="3317620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Just to provide a little overview of the document </a:t>
            </a:r>
          </a:p>
          <a:p>
            <a:r>
              <a:rPr lang="en-US" sz="1200" kern="1200" dirty="0">
                <a:solidFill>
                  <a:schemeClr val="tx1"/>
                </a:solidFill>
                <a:latin typeface="+mn-lt"/>
                <a:ea typeface="+mn-ea"/>
                <a:cs typeface="+mn-cs"/>
              </a:rPr>
              <a:t>The document is has three sections:</a:t>
            </a:r>
          </a:p>
          <a:p>
            <a:r>
              <a:rPr lang="en-US" sz="1200" kern="1200" dirty="0">
                <a:solidFill>
                  <a:schemeClr val="tx1"/>
                </a:solidFill>
                <a:latin typeface="+mn-lt"/>
                <a:ea typeface="+mn-ea"/>
                <a:cs typeface="+mn-cs"/>
              </a:rPr>
              <a:t>·	Introduction –</a:t>
            </a:r>
            <a:r>
              <a:rPr lang="en-US" sz="1200" kern="1200" baseline="0" dirty="0">
                <a:solidFill>
                  <a:schemeClr val="tx1"/>
                </a:solidFill>
                <a:latin typeface="+mn-lt"/>
                <a:ea typeface="+mn-ea"/>
                <a:cs typeface="+mn-cs"/>
              </a:rPr>
              <a:t> don’t skip this – it’s very important to read and understand this since it gives insight on a flexible design approach</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(12) Design Topics Focused on Flexibility in Design</a:t>
            </a:r>
          </a:p>
          <a:p>
            <a:r>
              <a:rPr lang="en-US" sz="1200" kern="1200" dirty="0">
                <a:solidFill>
                  <a:schemeClr val="tx1"/>
                </a:solidFill>
                <a:latin typeface="+mn-lt"/>
                <a:ea typeface="+mn-ea"/>
                <a:cs typeface="+mn-cs"/>
              </a:rPr>
              <a:t>·	(12) Design Topics Focused on Reducing conflict between modes</a:t>
            </a:r>
          </a:p>
          <a:p>
            <a:pPr marL="171450" indent="-171450">
              <a:buFontTx/>
              <a:buChar char="-"/>
            </a:pPr>
            <a:r>
              <a:rPr lang="en-US" sz="1200" kern="1200" dirty="0">
                <a:solidFill>
                  <a:schemeClr val="tx1"/>
                </a:solidFill>
                <a:latin typeface="+mn-lt"/>
                <a:ea typeface="+mn-ea"/>
                <a:cs typeface="+mn-cs"/>
              </a:rPr>
              <a:t>Important to note that several design topics work together and cross reference each other as appropriate.</a:t>
            </a:r>
          </a:p>
          <a:p>
            <a:pPr marL="0" indent="0">
              <a:buFontTx/>
              <a:buNone/>
            </a:pP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Overarching goal is to help implement interconnected multimodal networks so people have transportation choices to for their trips.</a:t>
            </a: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440262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School Access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multiple modes intersect around schools conflicts can occur.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Walkers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Cyclists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Parent dropping off and picking 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Vehicles (Staff, Students?)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Busses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pPr/>
              <a:t>25</a:t>
            </a:fld>
            <a:endParaRPr lang="en-US" dirty="0"/>
          </a:p>
        </p:txBody>
      </p:sp>
    </p:spTree>
    <p:extLst>
      <p:ext uri="{BB962C8B-B14F-4D97-AF65-F5344CB8AC3E}">
        <p14:creationId xmlns:p14="http://schemas.microsoft.com/office/powerpoint/2010/main" val="4234066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Strategies: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 Site improvements that avoid mixing modes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School zone speed limits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Improved crossings for pedestrians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Education and outreach to parents, students and staff on transportation choices and safety.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of staff and crossing guards to help manage transportation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seamless networks – coordination between education departments, transportation departments, and others is often needed</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pPr/>
              <a:t>26</a:t>
            </a:fld>
            <a:endParaRPr lang="en-US" dirty="0"/>
          </a:p>
        </p:txBody>
      </p:sp>
    </p:spTree>
    <p:extLst>
      <p:ext uri="{BB962C8B-B14F-4D97-AF65-F5344CB8AC3E}">
        <p14:creationId xmlns:p14="http://schemas.microsoft.com/office/powerpoint/2010/main" val="3007361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2738"/>
            <a:r>
              <a:rPr lang="en-US" dirty="0"/>
              <a:t>This design topic discusses shared use path conflicts. A well-designed shared use path can provide direct and comfortable routes to places of employment, recreation, education, and other destinations. As paths attract a wide range of user types, multimodal conflicts can occur. Conflicts on shared use paths most often derive from high volumes of users, path users traveling at different speeds, path users overtaking other users, sharp curves, vertical objects near the edge of the path, and surface defects that effectively narrow the usable width. </a:t>
            </a: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pPr/>
              <a:t>32</a:t>
            </a:fld>
            <a:endParaRPr lang="en-US" dirty="0"/>
          </a:p>
        </p:txBody>
      </p:sp>
    </p:spTree>
    <p:extLst>
      <p:ext uri="{BB962C8B-B14F-4D97-AF65-F5344CB8AC3E}">
        <p14:creationId xmlns:p14="http://schemas.microsoft.com/office/powerpoint/2010/main" val="26730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2738"/>
            <a:r>
              <a:rPr lang="en-US" dirty="0"/>
              <a:t>Path width should be determined based on three main characteristics: the number of users, the types of users, and the differences in their speeds. For example, a path that is used by higher-speed bicyclists and children walking to school may experience conflicts due to their differences in speeds. By widening the path to provide space to accommodate passing movements, conflicts can be reduced. Designers can use FHWAs Shared Use Path Level of Service Calculator to determine the recommended path widths based on the user numbers and types of path users. The top graphic shows a minimum path width of 10 feet, the middle graphic is an 11 foot wide path that allows one person to overtake another while avoiding a path user traveling in the opposite direction, and the bottom graphic is a 14 foot wide path for paths that expect high use. </a:t>
            </a: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pPr/>
              <a:t>33</a:t>
            </a:fld>
            <a:endParaRPr lang="en-US" dirty="0"/>
          </a:p>
        </p:txBody>
      </p:sp>
    </p:spTree>
    <p:extLst>
      <p:ext uri="{BB962C8B-B14F-4D97-AF65-F5344CB8AC3E}">
        <p14:creationId xmlns:p14="http://schemas.microsoft.com/office/powerpoint/2010/main" val="1130752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pPr/>
              <a:t>36</a:t>
            </a:fld>
            <a:endParaRPr lang="en-US" dirty="0"/>
          </a:p>
        </p:txBody>
      </p:sp>
    </p:spTree>
    <p:extLst>
      <p:ext uri="{BB962C8B-B14F-4D97-AF65-F5344CB8AC3E}">
        <p14:creationId xmlns:p14="http://schemas.microsoft.com/office/powerpoint/2010/main" val="1670989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There are a lot of misconceptions about the</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three major resources (MUTCD, AASHOT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Green Book and the Highway Capacity Manual).</a:t>
            </a:r>
            <a:r>
              <a:rPr lang="en-US" sz="1200" kern="1200" baseline="0" dirty="0">
                <a:solidFill>
                  <a:schemeClr val="tx1"/>
                </a:solidFill>
                <a:latin typeface="+mn-lt"/>
                <a:ea typeface="+mn-ea"/>
                <a:cs typeface="+mn-cs"/>
              </a:rPr>
              <a:t> This document </a:t>
            </a:r>
            <a:r>
              <a:rPr lang="en-US" sz="1200" kern="1200" dirty="0">
                <a:solidFill>
                  <a:schemeClr val="tx1"/>
                </a:solidFill>
                <a:latin typeface="+mn-lt"/>
                <a:ea typeface="+mn-ea"/>
                <a:cs typeface="+mn-cs"/>
              </a:rPr>
              <a:t> debunks many of them, providing you</a:t>
            </a:r>
            <a:r>
              <a:rPr lang="en-US" sz="1200" kern="1200" baseline="0" dirty="0">
                <a:solidFill>
                  <a:schemeClr val="tx1"/>
                </a:solidFill>
                <a:latin typeface="+mn-lt"/>
                <a:ea typeface="+mn-ea"/>
                <a:cs typeface="+mn-cs"/>
              </a:rPr>
              <a:t> with the references and talking points needed to engage in conversations with engineers who are not supportive of active transportation and complete street design strategies.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First, focus on the flexibility side of things</a:t>
            </a:r>
          </a:p>
          <a:p>
            <a:r>
              <a:rPr lang="en-US" sz="1200" kern="1200" dirty="0">
                <a:solidFill>
                  <a:schemeClr val="tx1"/>
                </a:solidFill>
                <a:latin typeface="+mn-lt"/>
                <a:ea typeface="+mn-ea"/>
                <a:cs typeface="+mn-cs"/>
              </a:rPr>
              <a:t>- Good design takes into account a variety of factors.  Much of the design guidance is relatively comprehensive, but guidance </a:t>
            </a:r>
            <a:r>
              <a:rPr lang="en-US" sz="1200" b="1" kern="1200" dirty="0">
                <a:solidFill>
                  <a:schemeClr val="tx1"/>
                </a:solidFill>
                <a:latin typeface="+mn-lt"/>
                <a:ea typeface="+mn-ea"/>
                <a:cs typeface="+mn-cs"/>
              </a:rPr>
              <a:t>cannot take into account all possible real world situations. </a:t>
            </a:r>
            <a:r>
              <a:rPr lang="en-US" sz="1200" kern="1200" dirty="0">
                <a:solidFill>
                  <a:schemeClr val="tx1"/>
                </a:solidFill>
                <a:latin typeface="+mn-lt"/>
                <a:ea typeface="+mn-ea"/>
                <a:cs typeface="+mn-cs"/>
              </a:rPr>
              <a:t>Or put another way, it can't be a cookbook of solutions.  </a:t>
            </a:r>
          </a:p>
          <a:p>
            <a:r>
              <a:rPr lang="en-US" sz="1200" kern="1200" dirty="0">
                <a:solidFill>
                  <a:schemeClr val="tx1"/>
                </a:solidFill>
                <a:latin typeface="+mn-lt"/>
                <a:ea typeface="+mn-ea"/>
                <a:cs typeface="+mn-cs"/>
              </a:rPr>
              <a:t>- Practitioners are often concerned that if they don't strictly adhere to the guidance (or the most conservative values), they are exposing themselves to increased liability and risk.  </a:t>
            </a:r>
          </a:p>
          <a:p>
            <a:r>
              <a:rPr lang="en-US" sz="1200" kern="1200" dirty="0">
                <a:solidFill>
                  <a:schemeClr val="tx1"/>
                </a:solidFill>
                <a:latin typeface="+mn-lt"/>
                <a:ea typeface="+mn-ea"/>
                <a:cs typeface="+mn-cs"/>
              </a:rPr>
              <a:t>- So how do we counter this approach?  With a flexible design approach!  </a:t>
            </a:r>
          </a:p>
          <a:p>
            <a:r>
              <a:rPr lang="en-US" sz="1200" b="1" kern="1200" baseline="0" dirty="0">
                <a:solidFill>
                  <a:schemeClr val="tx1"/>
                </a:solidFill>
                <a:latin typeface="+mn-lt"/>
                <a:ea typeface="+mn-ea"/>
                <a:cs typeface="+mn-cs"/>
              </a:rPr>
              <a:t>- so, what is design flexibility?  There is flexibility range of values (lane widths, speeds), silence in guidance (i.e. just because the green book doesn’t talk about separated bike lanes, doesn’t mean you can’t design them), interpretation of guidance (if </a:t>
            </a:r>
            <a:r>
              <a:rPr lang="en-US" sz="1200" b="1" kern="1200" baseline="0" dirty="0" err="1">
                <a:solidFill>
                  <a:schemeClr val="tx1"/>
                </a:solidFill>
                <a:latin typeface="+mn-lt"/>
                <a:ea typeface="+mn-ea"/>
                <a:cs typeface="+mn-cs"/>
              </a:rPr>
              <a:t>MUTCD</a:t>
            </a:r>
            <a:r>
              <a:rPr lang="en-US" sz="1200" b="1" kern="1200" baseline="0" dirty="0">
                <a:solidFill>
                  <a:schemeClr val="tx1"/>
                </a:solidFill>
                <a:latin typeface="+mn-lt"/>
                <a:ea typeface="+mn-ea"/>
                <a:cs typeface="+mn-cs"/>
              </a:rPr>
              <a:t> say should (as opposed to “shall”) that is a window into flexibility where you can use your engineering judgement to develop the best solution for a project.  </a:t>
            </a:r>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 Looking at the three main national guidance out there on transportation design:</a:t>
            </a:r>
          </a:p>
          <a:p>
            <a:r>
              <a:rPr lang="en-US" sz="1200" b="0" kern="1200" dirty="0" err="1">
                <a:solidFill>
                  <a:schemeClr val="tx1"/>
                </a:solidFill>
                <a:latin typeface="+mn-lt"/>
                <a:ea typeface="+mn-ea"/>
                <a:cs typeface="+mn-cs"/>
              </a:rPr>
              <a:t>MUTCD</a:t>
            </a:r>
            <a:r>
              <a:rPr lang="en-US" sz="1200" b="0" kern="1200" dirty="0">
                <a:solidFill>
                  <a:schemeClr val="tx1"/>
                </a:solidFill>
                <a:latin typeface="+mn-lt"/>
                <a:ea typeface="+mn-ea"/>
                <a:cs typeface="+mn-cs"/>
              </a:rPr>
              <a:t> (for traffic control), Green Book (geometric design) and </a:t>
            </a:r>
            <a:r>
              <a:rPr lang="en-US" sz="1200" b="0" kern="1200" dirty="0" err="1">
                <a:solidFill>
                  <a:schemeClr val="tx1"/>
                </a:solidFill>
                <a:latin typeface="+mn-lt"/>
                <a:ea typeface="+mn-ea"/>
                <a:cs typeface="+mn-cs"/>
              </a:rPr>
              <a:t>HCM</a:t>
            </a:r>
            <a:r>
              <a:rPr lang="en-US" sz="1200" b="0" kern="1200" dirty="0">
                <a:solidFill>
                  <a:schemeClr val="tx1"/>
                </a:solidFill>
                <a:latin typeface="+mn-lt"/>
                <a:ea typeface="+mn-ea"/>
                <a:cs typeface="+mn-cs"/>
              </a:rPr>
              <a:t> (analysis),</a:t>
            </a:r>
            <a:r>
              <a:rPr lang="en-US" sz="1200" b="0" kern="1200" baseline="0" dirty="0">
                <a:solidFill>
                  <a:schemeClr val="tx1"/>
                </a:solidFill>
                <a:latin typeface="+mn-lt"/>
                <a:ea typeface="+mn-ea"/>
                <a:cs typeface="+mn-cs"/>
              </a:rPr>
              <a:t> </a:t>
            </a:r>
            <a:endParaRPr lang="en-US" sz="1200" b="0" kern="1200" dirty="0">
              <a:solidFill>
                <a:schemeClr val="tx1"/>
              </a:solidFill>
              <a:latin typeface="+mn-lt"/>
              <a:ea typeface="+mn-ea"/>
              <a:cs typeface="+mn-cs"/>
            </a:endParaRPr>
          </a:p>
          <a:p>
            <a:r>
              <a:rPr lang="en-US" sz="1200" b="1" kern="1200" dirty="0">
                <a:solidFill>
                  <a:schemeClr val="tx1"/>
                </a:solidFill>
                <a:latin typeface="+mn-lt"/>
                <a:ea typeface="+mn-ea"/>
                <a:cs typeface="+mn-cs"/>
              </a:rPr>
              <a:t>Each </a:t>
            </a:r>
            <a:r>
              <a:rPr lang="en-US" sz="1200" b="1" kern="1200" baseline="0" dirty="0">
                <a:solidFill>
                  <a:schemeClr val="tx1"/>
                </a:solidFill>
                <a:latin typeface="+mn-lt"/>
                <a:ea typeface="+mn-ea"/>
                <a:cs typeface="+mn-cs"/>
              </a:rPr>
              <a:t>of </a:t>
            </a:r>
            <a:r>
              <a:rPr lang="en-US" sz="1200" b="1" kern="1200" dirty="0">
                <a:solidFill>
                  <a:schemeClr val="tx1"/>
                </a:solidFill>
                <a:latin typeface="+mn-lt"/>
                <a:ea typeface="+mn-ea"/>
                <a:cs typeface="+mn-cs"/>
              </a:rPr>
              <a:t>them states upfront how they understand the need for flexibility and using engineering judgment</a:t>
            </a:r>
            <a:r>
              <a:rPr lang="en-US" sz="1200" b="1" kern="1200" baseline="0" dirty="0">
                <a:solidFill>
                  <a:schemeClr val="tx1"/>
                </a:solidFill>
                <a:latin typeface="+mn-lt"/>
                <a:ea typeface="+mn-ea"/>
                <a:cs typeface="+mn-cs"/>
              </a:rPr>
              <a:t>. </a:t>
            </a:r>
            <a:endParaRPr lang="en-US" sz="1200" b="1"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55158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 flexible design approach includes these three elements...</a:t>
            </a:r>
          </a:p>
          <a:p>
            <a:r>
              <a:rPr lang="en-US" sz="1200" kern="1200" dirty="0">
                <a:solidFill>
                  <a:schemeClr val="tx1"/>
                </a:solidFill>
                <a:latin typeface="+mn-lt"/>
                <a:ea typeface="+mn-ea"/>
                <a:cs typeface="+mn-cs"/>
              </a:rPr>
              <a:t>- Using good engineering judgement</a:t>
            </a:r>
          </a:p>
          <a:p>
            <a:r>
              <a:rPr lang="en-US" sz="1200" kern="1200" dirty="0">
                <a:solidFill>
                  <a:schemeClr val="tx1"/>
                </a:solidFill>
                <a:latin typeface="+mn-lt"/>
                <a:ea typeface="+mn-ea"/>
                <a:cs typeface="+mn-cs"/>
              </a:rPr>
              <a:t>·	Understanding the principles behind the guidance</a:t>
            </a:r>
          </a:p>
          <a:p>
            <a:r>
              <a:rPr lang="en-US" sz="1200" kern="1200" dirty="0">
                <a:solidFill>
                  <a:schemeClr val="tx1"/>
                </a:solidFill>
                <a:latin typeface="+mn-lt"/>
                <a:ea typeface="+mn-ea"/>
                <a:cs typeface="+mn-cs"/>
              </a:rPr>
              <a:t>·	Using that understanding and logic and applying that to real world situations.</a:t>
            </a:r>
          </a:p>
          <a:p>
            <a:r>
              <a:rPr lang="en-US" sz="1200" kern="1200" dirty="0">
                <a:solidFill>
                  <a:schemeClr val="tx1"/>
                </a:solidFill>
                <a:latin typeface="+mn-lt"/>
                <a:ea typeface="+mn-ea"/>
                <a:cs typeface="+mn-cs"/>
              </a:rPr>
              <a:t>- When making design decisions (document your decisions especially when applying flexibility). Build the case for why you picked the right solution.</a:t>
            </a:r>
          </a:p>
          <a:p>
            <a:r>
              <a:rPr lang="en-US" sz="1200" kern="1200" dirty="0">
                <a:solidFill>
                  <a:schemeClr val="tx1"/>
                </a:solidFill>
                <a:latin typeface="+mn-lt"/>
                <a:ea typeface="+mn-ea"/>
                <a:cs typeface="+mn-cs"/>
              </a:rPr>
              <a:t>- In the case of Traffic Control, the </a:t>
            </a:r>
            <a:r>
              <a:rPr lang="en-US" sz="1200" kern="1200" dirty="0" err="1">
                <a:solidFill>
                  <a:schemeClr val="tx1"/>
                </a:solidFill>
                <a:latin typeface="+mn-lt"/>
                <a:ea typeface="+mn-ea"/>
                <a:cs typeface="+mn-cs"/>
              </a:rPr>
              <a:t>MUTCD</a:t>
            </a:r>
            <a:r>
              <a:rPr lang="en-US" sz="1200" kern="1200" dirty="0">
                <a:solidFill>
                  <a:schemeClr val="tx1"/>
                </a:solidFill>
                <a:latin typeface="+mn-lt"/>
                <a:ea typeface="+mn-ea"/>
                <a:cs typeface="+mn-cs"/>
              </a:rPr>
              <a:t> outlines an experimentation process (understanding flexibility is needed and can promote innovation)</a:t>
            </a:r>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843900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3600" dirty="0"/>
              <a:t>In the reducing conflicts part of the document,</a:t>
            </a:r>
            <a:r>
              <a:rPr lang="en-US" sz="3600" baseline="0" dirty="0"/>
              <a:t> we have 5 design principles that each design topic addresses.  Each one address specific questions that designers face….</a:t>
            </a:r>
            <a:endParaRPr lang="en-US" sz="3600" dirty="0"/>
          </a:p>
          <a:p>
            <a:endParaRPr lang="en-US" sz="3600" dirty="0"/>
          </a:p>
          <a:p>
            <a:r>
              <a:rPr lang="en-US" sz="3600" dirty="0"/>
              <a:t>Guiding Principals </a:t>
            </a:r>
          </a:p>
          <a:p>
            <a:pPr marL="229625" indent="-229625">
              <a:buFont typeface="+mj-lt"/>
              <a:buAutoNum type="arabicPeriod"/>
            </a:pPr>
            <a:r>
              <a:rPr lang="en-US" dirty="0"/>
              <a:t> Safety </a:t>
            </a:r>
          </a:p>
          <a:p>
            <a:pPr marL="459252" lvl="1"/>
            <a:r>
              <a:rPr lang="en-US" i="1" dirty="0"/>
              <a:t>Do the design, operations, and maintenance decrease the severity and likelihood of crashes? </a:t>
            </a:r>
          </a:p>
          <a:p>
            <a:pPr marL="229625" indent="-229625">
              <a:buFont typeface="+mj-lt"/>
              <a:buAutoNum type="arabicPeriod"/>
            </a:pPr>
            <a:r>
              <a:rPr lang="en-US" dirty="0"/>
              <a:t> Accommodation and Comfort </a:t>
            </a:r>
          </a:p>
          <a:p>
            <a:pPr marL="459252" lvl="1"/>
            <a:r>
              <a:rPr lang="en-US" i="1" dirty="0"/>
              <a:t>Does the design serve all modes and provide a sense of comfort? </a:t>
            </a:r>
          </a:p>
          <a:p>
            <a:pPr marL="229625" indent="-229625">
              <a:buFont typeface="+mj-lt"/>
              <a:buAutoNum type="arabicPeriod"/>
            </a:pPr>
            <a:r>
              <a:rPr lang="en-US" dirty="0"/>
              <a:t>Coherence and Predictability</a:t>
            </a:r>
          </a:p>
          <a:p>
            <a:pPr marL="459252" lvl="1"/>
            <a:r>
              <a:rPr lang="en-US" i="1" dirty="0"/>
              <a:t>Are the facilities for each mode recognizable and consistent? </a:t>
            </a:r>
          </a:p>
          <a:p>
            <a:pPr marL="290222" indent="-290222">
              <a:buFont typeface="+mj-lt"/>
              <a:buAutoNum type="arabicPeriod"/>
            </a:pPr>
            <a:r>
              <a:rPr lang="en-US" dirty="0"/>
              <a:t>Context-Sensitivity </a:t>
            </a:r>
          </a:p>
          <a:p>
            <a:pPr marL="459252" lvl="1"/>
            <a:r>
              <a:rPr lang="en-US" i="1" dirty="0"/>
              <a:t>Does the design incorporate and support the natural environment and adjacent land use, such as transit stations, employment centers, and other destinations, and does it support community health, economic, and livability goals? </a:t>
            </a:r>
          </a:p>
          <a:p>
            <a:pPr marL="229625" indent="-229625">
              <a:buFont typeface="+mj-lt"/>
              <a:buAutoNum type="arabicPeriod"/>
            </a:pPr>
            <a:r>
              <a:rPr lang="en-US" dirty="0"/>
              <a:t>Experimentation </a:t>
            </a:r>
          </a:p>
          <a:p>
            <a:pPr marL="459252" lvl="1"/>
            <a:r>
              <a:rPr lang="en-US" i="1" dirty="0"/>
              <a:t>Are there innovative and creative solutions that can be tested to reduce conflicts?</a:t>
            </a: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433831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a:t>
            </a:r>
            <a:r>
              <a:rPr lang="en-US" baseline="0" dirty="0"/>
              <a:t> go through these quickly, but the guide has a lot more detail.  </a:t>
            </a:r>
          </a:p>
          <a:p>
            <a:r>
              <a:rPr lang="en-US" baseline="0" dirty="0"/>
              <a:t>Stand alone 4-pagers </a:t>
            </a:r>
          </a:p>
          <a:p>
            <a:endParaRPr lang="en-US" baseline="0" dirty="0"/>
          </a:p>
          <a:p>
            <a:r>
              <a:rPr lang="en-US" baseline="0" dirty="0"/>
              <a:t>Range of design topics, again, these cross reference each other</a:t>
            </a:r>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pPr/>
              <a:t>6</a:t>
            </a:fld>
            <a:endParaRPr lang="en-US" dirty="0"/>
          </a:p>
        </p:txBody>
      </p:sp>
    </p:spTree>
    <p:extLst>
      <p:ext uri="{BB962C8B-B14F-4D97-AF65-F5344CB8AC3E}">
        <p14:creationId xmlns:p14="http://schemas.microsoft.com/office/powerpoint/2010/main" val="3458234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design topic is stand alone, 4-page document. </a:t>
            </a:r>
          </a:p>
          <a:p>
            <a:r>
              <a:rPr lang="en-US" dirty="0"/>
              <a:t>Cover</a:t>
            </a:r>
            <a:r>
              <a:rPr lang="en-US" baseline="0" dirty="0"/>
              <a:t> page – overview of topic.  For flexibility, it includes the “Key Design Flexibility Quote”.  For Reducing conflicts, there are diagrams of each typical conflict/crash type and guiding principles.  </a:t>
            </a:r>
          </a:p>
          <a:p>
            <a:r>
              <a:rPr lang="en-US" baseline="0" dirty="0"/>
              <a:t>Middle two pages – design guidance/best practices and graphics.</a:t>
            </a:r>
          </a:p>
          <a:p>
            <a:r>
              <a:rPr lang="en-US" baseline="0" dirty="0"/>
              <a:t>Last page – case studies.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pPr/>
              <a:t>7</a:t>
            </a:fld>
            <a:endParaRPr lang="en-US" dirty="0"/>
          </a:p>
        </p:txBody>
      </p:sp>
    </p:spTree>
    <p:extLst>
      <p:ext uri="{BB962C8B-B14F-4D97-AF65-F5344CB8AC3E}">
        <p14:creationId xmlns:p14="http://schemas.microsoft.com/office/powerpoint/2010/main" val="4174526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comprehensive literature review explored the flexibility that exists within current guidelines and standards, and documented relevant guidelines, plans, and research for addressing multimodal conflict points. A Technical Work Group, consisting of practitioners from throughout the U.S., provided guidance, input, and review throughout the project. Design topics were selected based on needs identified by the Federal Highway Administration (</a:t>
            </a:r>
            <a:r>
              <a:rPr lang="en-US" sz="1200" b="0" i="0" kern="1200" dirty="0" err="1">
                <a:solidFill>
                  <a:schemeClr val="tx1"/>
                </a:solidFill>
                <a:effectLst/>
                <a:latin typeface="+mn-lt"/>
                <a:ea typeface="+mn-ea"/>
                <a:cs typeface="+mn-cs"/>
              </a:rPr>
              <a:t>FHWA</a:t>
            </a:r>
            <a:r>
              <a:rPr lang="en-US" sz="1200" b="0" i="0" kern="1200" dirty="0">
                <a:solidFill>
                  <a:schemeClr val="tx1"/>
                </a:solidFill>
                <a:effectLst/>
                <a:latin typeface="+mn-lt"/>
                <a:ea typeface="+mn-ea"/>
                <a:cs typeface="+mn-cs"/>
              </a:rPr>
              <a:t>), State Departments of Transportation, and local practitioners, as well as input from the Technical Work Group. Additional stakeholder outreach included targeted interviews to gather information on case studies, common challenges, and best practices.</a:t>
            </a:r>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pPr/>
              <a:t>8</a:t>
            </a:fld>
            <a:endParaRPr lang="en-US" dirty="0"/>
          </a:p>
        </p:txBody>
      </p:sp>
    </p:spTree>
    <p:extLst>
      <p:ext uri="{BB962C8B-B14F-4D97-AF65-F5344CB8AC3E}">
        <p14:creationId xmlns:p14="http://schemas.microsoft.com/office/powerpoint/2010/main" val="333593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highlight a few examples of the design topics from each section,</a:t>
            </a:r>
            <a:r>
              <a:rPr lang="en-US" baseline="0" dirty="0"/>
              <a:t> focusing on a few that are particularly useful/relevant in rural and suburban areas. </a:t>
            </a:r>
            <a:endParaRPr lang="en-US" dirty="0"/>
          </a:p>
        </p:txBody>
      </p:sp>
      <p:sp>
        <p:nvSpPr>
          <p:cNvPr id="4" name="Slide Number Placeholder 3"/>
          <p:cNvSpPr>
            <a:spLocks noGrp="1"/>
          </p:cNvSpPr>
          <p:nvPr>
            <p:ph type="sldNum" sz="quarter" idx="10"/>
          </p:nvPr>
        </p:nvSpPr>
        <p:spPr/>
        <p:txBody>
          <a:bodyPr/>
          <a:lstStyle/>
          <a:p>
            <a:fld id="{0DAF5250-3C1B-1B41-8D50-11D65ACB851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541117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377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318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990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103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641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020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104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812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770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051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92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804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53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171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369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645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677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764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213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439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32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45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683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277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Clr>
                <a:srgbClr val="006180"/>
              </a:buClr>
              <a:defRPr sz="2800"/>
            </a:lvl1pPr>
            <a:lvl2pPr>
              <a:buClr>
                <a:srgbClr val="006180"/>
              </a:buClr>
              <a:defRPr sz="2400"/>
            </a:lvl2pPr>
            <a:lvl3pPr>
              <a:buClr>
                <a:srgbClr val="006180"/>
              </a:buClr>
              <a:defRPr sz="2000"/>
            </a:lvl3pPr>
            <a:lvl4pPr>
              <a:buClr>
                <a:srgbClr val="006180"/>
              </a:buClr>
              <a:defRPr sz="1800"/>
            </a:lvl4pPr>
            <a:lvl5pPr>
              <a:buClr>
                <a:srgbClr val="006180"/>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Clr>
                <a:srgbClr val="006180"/>
              </a:buClr>
              <a:defRPr sz="2800"/>
            </a:lvl1pPr>
            <a:lvl2pPr>
              <a:buClr>
                <a:srgbClr val="006180"/>
              </a:buClr>
              <a:defRPr sz="2400"/>
            </a:lvl2pPr>
            <a:lvl3pPr>
              <a:buClr>
                <a:srgbClr val="006180"/>
              </a:buClr>
              <a:defRPr sz="2000"/>
            </a:lvl3pPr>
            <a:lvl4pPr>
              <a:buClr>
                <a:srgbClr val="006180"/>
              </a:buClr>
              <a:defRPr sz="1800"/>
            </a:lvl4pPr>
            <a:lvl5pPr>
              <a:buClr>
                <a:srgbClr val="006180"/>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0" y="0"/>
            <a:ext cx="7696200" cy="1095444"/>
          </a:xfrm>
        </p:spPr>
        <p:txBody>
          <a:bodyPr>
            <a:normAutofit/>
          </a:bodyPr>
          <a:lstStyle>
            <a:lvl1pPr>
              <a:defRPr sz="3800"/>
            </a:lvl1pPr>
          </a:lstStyle>
          <a:p>
            <a:r>
              <a:rPr lang="en-US" dirty="0"/>
              <a:t>Click to edit Master title style</a:t>
            </a:r>
          </a:p>
        </p:txBody>
      </p:sp>
      <p:sp>
        <p:nvSpPr>
          <p:cNvPr id="7"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1531915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006180"/>
              </a:buClr>
              <a:defRPr/>
            </a:lvl1pPr>
            <a:lvl2pPr>
              <a:buClr>
                <a:srgbClr val="006180"/>
              </a:buClr>
              <a:defRPr/>
            </a:lvl2pPr>
            <a:lvl3pPr>
              <a:buClr>
                <a:srgbClr val="006180"/>
              </a:buClr>
              <a:defRPr/>
            </a:lvl3pPr>
            <a:lvl4pPr>
              <a:buClr>
                <a:srgbClr val="006180"/>
              </a:buClr>
              <a:defRPr/>
            </a:lvl4pPr>
            <a:lvl5pPr>
              <a:buClr>
                <a:srgbClr val="00618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9" name="Picture 8" descr="ToolDesignlogo_locations--whiteonbla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254405" y="6626888"/>
            <a:ext cx="1472590" cy="214189"/>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772211" y="6529368"/>
            <a:ext cx="371789" cy="337225"/>
          </a:xfrm>
          <a:prstGeom prst="rect">
            <a:avLst/>
          </a:prstGeom>
        </p:spPr>
      </p:pic>
    </p:spTree>
    <p:extLst>
      <p:ext uri="{BB962C8B-B14F-4D97-AF65-F5344CB8AC3E}">
        <p14:creationId xmlns:p14="http://schemas.microsoft.com/office/powerpoint/2010/main" val="1150394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buClr>
                <a:srgbClr val="166DB6"/>
              </a:buClr>
              <a:defRPr sz="2800"/>
            </a:lvl1pPr>
            <a:lvl2pPr>
              <a:buClr>
                <a:srgbClr val="166DB6"/>
              </a:buClr>
              <a:defRPr sz="2400"/>
            </a:lvl2pPr>
            <a:lvl3pPr>
              <a:buClr>
                <a:srgbClr val="166DB6"/>
              </a:buClr>
              <a:defRPr sz="2000"/>
            </a:lvl3pPr>
            <a:lvl4pPr>
              <a:buClr>
                <a:srgbClr val="166DB6"/>
              </a:buClr>
              <a:defRPr sz="1800"/>
            </a:lvl4pPr>
            <a:lvl5pPr>
              <a:buClr>
                <a:srgbClr val="166DB6"/>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Clr>
                <a:srgbClr val="166DB6"/>
              </a:buClr>
              <a:defRPr sz="2800"/>
            </a:lvl1pPr>
            <a:lvl2pPr>
              <a:buClr>
                <a:srgbClr val="166DB6"/>
              </a:buClr>
              <a:defRPr sz="2400"/>
            </a:lvl2pPr>
            <a:lvl3pPr>
              <a:buClr>
                <a:srgbClr val="166DB6"/>
              </a:buClr>
              <a:defRPr sz="2000"/>
            </a:lvl3pPr>
            <a:lvl4pPr>
              <a:buClr>
                <a:srgbClr val="166DB6"/>
              </a:buClr>
              <a:defRPr sz="1800"/>
            </a:lvl4pPr>
            <a:lvl5pPr>
              <a:buClr>
                <a:srgbClr val="166DB6"/>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2103703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10"/>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4036168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325971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747322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buClr>
                <a:srgbClr val="166DB6"/>
              </a:buClr>
              <a:defRPr sz="3200"/>
            </a:lvl1pPr>
            <a:lvl2pPr>
              <a:buClr>
                <a:srgbClr val="166DB6"/>
              </a:buClr>
              <a:defRPr sz="2800"/>
            </a:lvl2pPr>
            <a:lvl3pPr>
              <a:buClr>
                <a:srgbClr val="166DB6"/>
              </a:buClr>
              <a:defRPr sz="2400"/>
            </a:lvl3pPr>
            <a:lvl4pPr>
              <a:buClr>
                <a:srgbClr val="166DB6"/>
              </a:buClr>
              <a:defRPr sz="2000"/>
            </a:lvl4pPr>
            <a:lvl5pPr>
              <a:buClr>
                <a:srgbClr val="166DB6"/>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1173170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Clr>
                <a:srgbClr val="006180"/>
              </a:buClr>
              <a:defRPr sz="2800"/>
            </a:lvl1pPr>
            <a:lvl2pPr>
              <a:buClr>
                <a:srgbClr val="006180"/>
              </a:buClr>
              <a:defRPr sz="2400"/>
            </a:lvl2pPr>
            <a:lvl3pPr>
              <a:buClr>
                <a:srgbClr val="006180"/>
              </a:buClr>
              <a:defRPr sz="2000"/>
            </a:lvl3pPr>
            <a:lvl4pPr>
              <a:buClr>
                <a:srgbClr val="006180"/>
              </a:buClr>
              <a:defRPr sz="1800"/>
            </a:lvl4pPr>
            <a:lvl5pPr>
              <a:buClr>
                <a:srgbClr val="006180"/>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Clr>
                <a:srgbClr val="006180"/>
              </a:buClr>
              <a:defRPr sz="2800"/>
            </a:lvl1pPr>
            <a:lvl2pPr>
              <a:buClr>
                <a:srgbClr val="006180"/>
              </a:buClr>
              <a:defRPr sz="2400"/>
            </a:lvl2pPr>
            <a:lvl3pPr>
              <a:buClr>
                <a:srgbClr val="006180"/>
              </a:buClr>
              <a:defRPr sz="2000"/>
            </a:lvl3pPr>
            <a:lvl4pPr>
              <a:buClr>
                <a:srgbClr val="006180"/>
              </a:buClr>
              <a:defRPr sz="1800"/>
            </a:lvl4pPr>
            <a:lvl5pPr>
              <a:buClr>
                <a:srgbClr val="006180"/>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0" y="0"/>
            <a:ext cx="7696200" cy="1095444"/>
          </a:xfrm>
        </p:spPr>
        <p:txBody>
          <a:bodyPr>
            <a:normAutofit/>
          </a:bodyPr>
          <a:lstStyle>
            <a:lvl1pPr>
              <a:defRPr sz="3800"/>
            </a:lvl1pPr>
          </a:lstStyle>
          <a:p>
            <a:r>
              <a:rPr lang="en-US" dirty="0"/>
              <a:t>Click to edit Master title style</a:t>
            </a:r>
          </a:p>
        </p:txBody>
      </p:sp>
      <p:sp>
        <p:nvSpPr>
          <p:cNvPr id="7"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40646183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006180"/>
              </a:buClr>
              <a:defRPr/>
            </a:lvl1pPr>
            <a:lvl2pPr>
              <a:buClr>
                <a:srgbClr val="006180"/>
              </a:buClr>
              <a:defRPr/>
            </a:lvl2pPr>
            <a:lvl3pPr>
              <a:buClr>
                <a:srgbClr val="006180"/>
              </a:buClr>
              <a:defRPr/>
            </a:lvl3pPr>
            <a:lvl4pPr>
              <a:buClr>
                <a:srgbClr val="006180"/>
              </a:buClr>
              <a:defRPr/>
            </a:lvl4pPr>
            <a:lvl5pPr>
              <a:buClr>
                <a:srgbClr val="00618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1716345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098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buClr>
                <a:srgbClr val="166DB6"/>
              </a:buClr>
              <a:defRPr sz="2800"/>
            </a:lvl1pPr>
            <a:lvl2pPr>
              <a:buClr>
                <a:srgbClr val="166DB6"/>
              </a:buClr>
              <a:defRPr sz="2400"/>
            </a:lvl2pPr>
            <a:lvl3pPr>
              <a:buClr>
                <a:srgbClr val="166DB6"/>
              </a:buClr>
              <a:defRPr sz="2000"/>
            </a:lvl3pPr>
            <a:lvl4pPr>
              <a:buClr>
                <a:srgbClr val="166DB6"/>
              </a:buClr>
              <a:defRPr sz="1800"/>
            </a:lvl4pPr>
            <a:lvl5pPr>
              <a:buClr>
                <a:srgbClr val="166DB6"/>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Clr>
                <a:srgbClr val="166DB6"/>
              </a:buClr>
              <a:defRPr sz="2800"/>
            </a:lvl1pPr>
            <a:lvl2pPr>
              <a:buClr>
                <a:srgbClr val="166DB6"/>
              </a:buClr>
              <a:defRPr sz="2400"/>
            </a:lvl2pPr>
            <a:lvl3pPr>
              <a:buClr>
                <a:srgbClr val="166DB6"/>
              </a:buClr>
              <a:defRPr sz="2000"/>
            </a:lvl3pPr>
            <a:lvl4pPr>
              <a:buClr>
                <a:srgbClr val="166DB6"/>
              </a:buClr>
              <a:defRPr sz="1800"/>
            </a:lvl4pPr>
            <a:lvl5pPr>
              <a:buClr>
                <a:srgbClr val="166DB6"/>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909077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10"/>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2607853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1557980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4116955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buClr>
                <a:srgbClr val="166DB6"/>
              </a:buClr>
              <a:defRPr sz="3200"/>
            </a:lvl1pPr>
            <a:lvl2pPr>
              <a:buClr>
                <a:srgbClr val="166DB6"/>
              </a:buClr>
              <a:defRPr sz="2800"/>
            </a:lvl2pPr>
            <a:lvl3pPr>
              <a:buClr>
                <a:srgbClr val="166DB6"/>
              </a:buClr>
              <a:defRPr sz="2400"/>
            </a:lvl3pPr>
            <a:lvl4pPr>
              <a:buClr>
                <a:srgbClr val="166DB6"/>
              </a:buClr>
              <a:defRPr sz="2000"/>
            </a:lvl4pPr>
            <a:lvl5pPr>
              <a:buClr>
                <a:srgbClr val="166DB6"/>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2351529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7282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4403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196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704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639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9131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509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577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545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9813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221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4973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310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426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010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19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1131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5713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5564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3167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Clr>
                <a:srgbClr val="006180"/>
              </a:buClr>
              <a:defRPr sz="2800"/>
            </a:lvl1pPr>
            <a:lvl2pPr>
              <a:buClr>
                <a:srgbClr val="006180"/>
              </a:buClr>
              <a:defRPr sz="2400"/>
            </a:lvl2pPr>
            <a:lvl3pPr>
              <a:buClr>
                <a:srgbClr val="006180"/>
              </a:buClr>
              <a:defRPr sz="2000"/>
            </a:lvl3pPr>
            <a:lvl4pPr>
              <a:buClr>
                <a:srgbClr val="006180"/>
              </a:buClr>
              <a:defRPr sz="1800"/>
            </a:lvl4pPr>
            <a:lvl5pPr>
              <a:buClr>
                <a:srgbClr val="006180"/>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Clr>
                <a:srgbClr val="006180"/>
              </a:buClr>
              <a:defRPr sz="2800"/>
            </a:lvl1pPr>
            <a:lvl2pPr>
              <a:buClr>
                <a:srgbClr val="006180"/>
              </a:buClr>
              <a:defRPr sz="2400"/>
            </a:lvl2pPr>
            <a:lvl3pPr>
              <a:buClr>
                <a:srgbClr val="006180"/>
              </a:buClr>
              <a:defRPr sz="2000"/>
            </a:lvl3pPr>
            <a:lvl4pPr>
              <a:buClr>
                <a:srgbClr val="006180"/>
              </a:buClr>
              <a:defRPr sz="1800"/>
            </a:lvl4pPr>
            <a:lvl5pPr>
              <a:buClr>
                <a:srgbClr val="006180"/>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0" y="0"/>
            <a:ext cx="7696200" cy="1095444"/>
          </a:xfrm>
        </p:spPr>
        <p:txBody>
          <a:bodyPr>
            <a:normAutofit/>
          </a:bodyPr>
          <a:lstStyle>
            <a:lvl1pPr>
              <a:defRPr sz="3800"/>
            </a:lvl1pPr>
          </a:lstStyle>
          <a:p>
            <a:r>
              <a:rPr lang="en-US" dirty="0"/>
              <a:t>Click to edit Master title style</a:t>
            </a:r>
          </a:p>
        </p:txBody>
      </p:sp>
      <p:sp>
        <p:nvSpPr>
          <p:cNvPr id="7"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9162460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006180"/>
              </a:buClr>
              <a:defRPr/>
            </a:lvl1pPr>
            <a:lvl2pPr>
              <a:buClr>
                <a:srgbClr val="006180"/>
              </a:buClr>
              <a:defRPr/>
            </a:lvl2pPr>
            <a:lvl3pPr>
              <a:buClr>
                <a:srgbClr val="006180"/>
              </a:buClr>
              <a:defRPr/>
            </a:lvl3pPr>
            <a:lvl4pPr>
              <a:buClr>
                <a:srgbClr val="006180"/>
              </a:buClr>
              <a:defRPr/>
            </a:lvl4pPr>
            <a:lvl5pPr>
              <a:buClr>
                <a:srgbClr val="00618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29705323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buClr>
                <a:srgbClr val="166DB6"/>
              </a:buClr>
              <a:defRPr sz="2800"/>
            </a:lvl1pPr>
            <a:lvl2pPr>
              <a:buClr>
                <a:srgbClr val="166DB6"/>
              </a:buClr>
              <a:defRPr sz="2400"/>
            </a:lvl2pPr>
            <a:lvl3pPr>
              <a:buClr>
                <a:srgbClr val="166DB6"/>
              </a:buClr>
              <a:defRPr sz="2000"/>
            </a:lvl3pPr>
            <a:lvl4pPr>
              <a:buClr>
                <a:srgbClr val="166DB6"/>
              </a:buClr>
              <a:defRPr sz="1800"/>
            </a:lvl4pPr>
            <a:lvl5pPr>
              <a:buClr>
                <a:srgbClr val="166DB6"/>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Clr>
                <a:srgbClr val="166DB6"/>
              </a:buClr>
              <a:defRPr sz="2800"/>
            </a:lvl1pPr>
            <a:lvl2pPr>
              <a:buClr>
                <a:srgbClr val="166DB6"/>
              </a:buClr>
              <a:defRPr sz="2400"/>
            </a:lvl2pPr>
            <a:lvl3pPr>
              <a:buClr>
                <a:srgbClr val="166DB6"/>
              </a:buClr>
              <a:defRPr sz="2000"/>
            </a:lvl3pPr>
            <a:lvl4pPr>
              <a:buClr>
                <a:srgbClr val="166DB6"/>
              </a:buClr>
              <a:defRPr sz="1800"/>
            </a:lvl4pPr>
            <a:lvl5pPr>
              <a:buClr>
                <a:srgbClr val="166DB6"/>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27276776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10"/>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34350038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3622644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18866851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buClr>
                <a:srgbClr val="166DB6"/>
              </a:buClr>
              <a:defRPr sz="3200"/>
            </a:lvl1pPr>
            <a:lvl2pPr>
              <a:buClr>
                <a:srgbClr val="166DB6"/>
              </a:buClr>
              <a:defRPr sz="2800"/>
            </a:lvl2pPr>
            <a:lvl3pPr>
              <a:buClr>
                <a:srgbClr val="166DB6"/>
              </a:buClr>
              <a:defRPr sz="2400"/>
            </a:lvl3pPr>
            <a:lvl4pPr>
              <a:buClr>
                <a:srgbClr val="166DB6"/>
              </a:buClr>
              <a:defRPr sz="2000"/>
            </a:lvl4pPr>
            <a:lvl5pPr>
              <a:buClr>
                <a:srgbClr val="166DB6"/>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94774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728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Clr>
                <a:srgbClr val="006180"/>
              </a:buClr>
              <a:defRPr sz="2800"/>
            </a:lvl1pPr>
            <a:lvl2pPr>
              <a:buClr>
                <a:srgbClr val="006180"/>
              </a:buClr>
              <a:defRPr sz="2400"/>
            </a:lvl2pPr>
            <a:lvl3pPr>
              <a:buClr>
                <a:srgbClr val="006180"/>
              </a:buClr>
              <a:defRPr sz="2000"/>
            </a:lvl3pPr>
            <a:lvl4pPr>
              <a:buClr>
                <a:srgbClr val="006180"/>
              </a:buClr>
              <a:defRPr sz="1800"/>
            </a:lvl4pPr>
            <a:lvl5pPr>
              <a:buClr>
                <a:srgbClr val="006180"/>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Clr>
                <a:srgbClr val="006180"/>
              </a:buClr>
              <a:defRPr sz="2800"/>
            </a:lvl1pPr>
            <a:lvl2pPr>
              <a:buClr>
                <a:srgbClr val="006180"/>
              </a:buClr>
              <a:defRPr sz="2400"/>
            </a:lvl2pPr>
            <a:lvl3pPr>
              <a:buClr>
                <a:srgbClr val="006180"/>
              </a:buClr>
              <a:defRPr sz="2000"/>
            </a:lvl3pPr>
            <a:lvl4pPr>
              <a:buClr>
                <a:srgbClr val="006180"/>
              </a:buClr>
              <a:defRPr sz="1800"/>
            </a:lvl4pPr>
            <a:lvl5pPr>
              <a:buClr>
                <a:srgbClr val="006180"/>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0" y="0"/>
            <a:ext cx="7696200" cy="1095444"/>
          </a:xfrm>
        </p:spPr>
        <p:txBody>
          <a:bodyPr>
            <a:normAutofit/>
          </a:bodyPr>
          <a:lstStyle>
            <a:lvl1pPr>
              <a:defRPr sz="3800"/>
            </a:lvl1pPr>
          </a:lstStyle>
          <a:p>
            <a:r>
              <a:rPr lang="en-US" dirty="0"/>
              <a:t>Click to edit Master title style</a:t>
            </a:r>
          </a:p>
        </p:txBody>
      </p:sp>
      <p:sp>
        <p:nvSpPr>
          <p:cNvPr id="7"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34529677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006180"/>
              </a:buClr>
              <a:defRPr/>
            </a:lvl1pPr>
            <a:lvl2pPr>
              <a:buClr>
                <a:srgbClr val="006180"/>
              </a:buClr>
              <a:defRPr/>
            </a:lvl2pPr>
            <a:lvl3pPr>
              <a:buClr>
                <a:srgbClr val="006180"/>
              </a:buClr>
              <a:defRPr/>
            </a:lvl3pPr>
            <a:lvl4pPr>
              <a:buClr>
                <a:srgbClr val="006180"/>
              </a:buClr>
              <a:defRPr/>
            </a:lvl4pPr>
            <a:lvl5pPr>
              <a:buClr>
                <a:srgbClr val="00618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4097096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buClr>
                <a:srgbClr val="166DB6"/>
              </a:buClr>
              <a:defRPr sz="2800"/>
            </a:lvl1pPr>
            <a:lvl2pPr>
              <a:buClr>
                <a:srgbClr val="166DB6"/>
              </a:buClr>
              <a:defRPr sz="2400"/>
            </a:lvl2pPr>
            <a:lvl3pPr>
              <a:buClr>
                <a:srgbClr val="166DB6"/>
              </a:buClr>
              <a:defRPr sz="2000"/>
            </a:lvl3pPr>
            <a:lvl4pPr>
              <a:buClr>
                <a:srgbClr val="166DB6"/>
              </a:buClr>
              <a:defRPr sz="1800"/>
            </a:lvl4pPr>
            <a:lvl5pPr>
              <a:buClr>
                <a:srgbClr val="166DB6"/>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Clr>
                <a:srgbClr val="166DB6"/>
              </a:buClr>
              <a:defRPr sz="2800"/>
            </a:lvl1pPr>
            <a:lvl2pPr>
              <a:buClr>
                <a:srgbClr val="166DB6"/>
              </a:buClr>
              <a:defRPr sz="2400"/>
            </a:lvl2pPr>
            <a:lvl3pPr>
              <a:buClr>
                <a:srgbClr val="166DB6"/>
              </a:buClr>
              <a:defRPr sz="2000"/>
            </a:lvl3pPr>
            <a:lvl4pPr>
              <a:buClr>
                <a:srgbClr val="166DB6"/>
              </a:buClr>
              <a:defRPr sz="1800"/>
            </a:lvl4pPr>
            <a:lvl5pPr>
              <a:buClr>
                <a:srgbClr val="166DB6"/>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27281876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10"/>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502879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8344305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17394198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buClr>
                <a:srgbClr val="166DB6"/>
              </a:buClr>
              <a:defRPr sz="3200"/>
            </a:lvl1pPr>
            <a:lvl2pPr>
              <a:buClr>
                <a:srgbClr val="166DB6"/>
              </a:buClr>
              <a:defRPr sz="2800"/>
            </a:lvl2pPr>
            <a:lvl3pPr>
              <a:buClr>
                <a:srgbClr val="166DB6"/>
              </a:buClr>
              <a:defRPr sz="2400"/>
            </a:lvl3pPr>
            <a:lvl4pPr>
              <a:buClr>
                <a:srgbClr val="166DB6"/>
              </a:buClr>
              <a:defRPr sz="2000"/>
            </a:lvl4pPr>
            <a:lvl5pPr>
              <a:buClr>
                <a:srgbClr val="166DB6"/>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17312886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Clr>
                <a:srgbClr val="006180"/>
              </a:buClr>
              <a:defRPr sz="2800"/>
            </a:lvl1pPr>
            <a:lvl2pPr>
              <a:buClr>
                <a:srgbClr val="006180"/>
              </a:buClr>
              <a:defRPr sz="2400"/>
            </a:lvl2pPr>
            <a:lvl3pPr>
              <a:buClr>
                <a:srgbClr val="006180"/>
              </a:buClr>
              <a:defRPr sz="2000"/>
            </a:lvl3pPr>
            <a:lvl4pPr>
              <a:buClr>
                <a:srgbClr val="006180"/>
              </a:buClr>
              <a:defRPr sz="1800"/>
            </a:lvl4pPr>
            <a:lvl5pPr>
              <a:buClr>
                <a:srgbClr val="006180"/>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Clr>
                <a:srgbClr val="006180"/>
              </a:buClr>
              <a:defRPr sz="2800"/>
            </a:lvl1pPr>
            <a:lvl2pPr>
              <a:buClr>
                <a:srgbClr val="006180"/>
              </a:buClr>
              <a:defRPr sz="2400"/>
            </a:lvl2pPr>
            <a:lvl3pPr>
              <a:buClr>
                <a:srgbClr val="006180"/>
              </a:buClr>
              <a:defRPr sz="2000"/>
            </a:lvl3pPr>
            <a:lvl4pPr>
              <a:buClr>
                <a:srgbClr val="006180"/>
              </a:buClr>
              <a:defRPr sz="1800"/>
            </a:lvl4pPr>
            <a:lvl5pPr>
              <a:buClr>
                <a:srgbClr val="006180"/>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0" y="0"/>
            <a:ext cx="7696200" cy="1095444"/>
          </a:xfrm>
        </p:spPr>
        <p:txBody>
          <a:bodyPr>
            <a:normAutofit/>
          </a:bodyPr>
          <a:lstStyle>
            <a:lvl1pPr>
              <a:defRPr sz="3800"/>
            </a:lvl1pPr>
          </a:lstStyle>
          <a:p>
            <a:r>
              <a:rPr lang="en-US" dirty="0"/>
              <a:t>Click to edit Master title style</a:t>
            </a:r>
          </a:p>
        </p:txBody>
      </p:sp>
      <p:sp>
        <p:nvSpPr>
          <p:cNvPr id="7"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6671171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006180"/>
              </a:buClr>
              <a:defRPr/>
            </a:lvl1pPr>
            <a:lvl2pPr>
              <a:buClr>
                <a:srgbClr val="006180"/>
              </a:buClr>
              <a:defRPr/>
            </a:lvl2pPr>
            <a:lvl3pPr>
              <a:buClr>
                <a:srgbClr val="006180"/>
              </a:buClr>
              <a:defRPr/>
            </a:lvl3pPr>
            <a:lvl4pPr>
              <a:buClr>
                <a:srgbClr val="006180"/>
              </a:buClr>
              <a:defRPr/>
            </a:lvl4pPr>
            <a:lvl5pPr>
              <a:buClr>
                <a:srgbClr val="00618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24503593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buClr>
                <a:srgbClr val="166DB6"/>
              </a:buClr>
              <a:defRPr sz="2800"/>
            </a:lvl1pPr>
            <a:lvl2pPr>
              <a:buClr>
                <a:srgbClr val="166DB6"/>
              </a:buClr>
              <a:defRPr sz="2400"/>
            </a:lvl2pPr>
            <a:lvl3pPr>
              <a:buClr>
                <a:srgbClr val="166DB6"/>
              </a:buClr>
              <a:defRPr sz="2000"/>
            </a:lvl3pPr>
            <a:lvl4pPr>
              <a:buClr>
                <a:srgbClr val="166DB6"/>
              </a:buClr>
              <a:defRPr sz="1800"/>
            </a:lvl4pPr>
            <a:lvl5pPr>
              <a:buClr>
                <a:srgbClr val="166DB6"/>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Clr>
                <a:srgbClr val="166DB6"/>
              </a:buClr>
              <a:defRPr sz="2800"/>
            </a:lvl1pPr>
            <a:lvl2pPr>
              <a:buClr>
                <a:srgbClr val="166DB6"/>
              </a:buClr>
              <a:defRPr sz="2400"/>
            </a:lvl2pPr>
            <a:lvl3pPr>
              <a:buClr>
                <a:srgbClr val="166DB6"/>
              </a:buClr>
              <a:defRPr sz="2000"/>
            </a:lvl3pPr>
            <a:lvl4pPr>
              <a:buClr>
                <a:srgbClr val="166DB6"/>
              </a:buClr>
              <a:defRPr sz="1800"/>
            </a:lvl4pPr>
            <a:lvl5pPr>
              <a:buClr>
                <a:srgbClr val="166DB6"/>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1545864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7155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10"/>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36119466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41120370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8412111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buClr>
                <a:srgbClr val="166DB6"/>
              </a:buClr>
              <a:defRPr sz="3200"/>
            </a:lvl1pPr>
            <a:lvl2pPr>
              <a:buClr>
                <a:srgbClr val="166DB6"/>
              </a:buClr>
              <a:defRPr sz="2800"/>
            </a:lvl2pPr>
            <a:lvl3pPr>
              <a:buClr>
                <a:srgbClr val="166DB6"/>
              </a:buClr>
              <a:defRPr sz="2400"/>
            </a:lvl3pPr>
            <a:lvl4pPr>
              <a:buClr>
                <a:srgbClr val="166DB6"/>
              </a:buClr>
              <a:defRPr sz="2000"/>
            </a:lvl4pPr>
            <a:lvl5pPr>
              <a:buClr>
                <a:srgbClr val="166DB6"/>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2258627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cxnSp>
        <p:nvCxnSpPr>
          <p:cNvPr id="9" name="Straight Connector 8"/>
          <p:cNvCxnSpPr/>
          <p:nvPr userDrawn="1"/>
        </p:nvCxnSpPr>
        <p:spPr>
          <a:xfrm>
            <a:off x="-76200" y="3505200"/>
            <a:ext cx="9220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831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4.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2.png"/><Relationship Id="rId4" Type="http://schemas.openxmlformats.org/officeDocument/2006/relationships/slideLayout" Target="../slideLayouts/slideLayout41.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7.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theme" Target="../theme/theme8.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2.png"/><Relationship Id="rId4" Type="http://schemas.openxmlformats.org/officeDocument/2006/relationships/slideLayout" Target="../slideLayouts/slideLayout66.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5D8E6-CDA2-41E1-959B-F029BDCD2ACD}" type="datetimeFigureOut">
              <a:rPr lang="en-US" smtClean="0"/>
              <a:t>7/11/2017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E506F-BDF8-4883-BC58-9DAF767A4EDB}" type="slidenum">
              <a:rPr lang="en-US" smtClean="0"/>
              <a:t>‹#›</a:t>
            </a:fld>
            <a:endParaRPr lang="en-US"/>
          </a:p>
        </p:txBody>
      </p:sp>
      <p:sp>
        <p:nvSpPr>
          <p:cNvPr id="7" name="Freeform 6"/>
          <p:cNvSpPr/>
          <p:nvPr userDrawn="1"/>
        </p:nvSpPr>
        <p:spPr>
          <a:xfrm flipV="1">
            <a:off x="-76200" y="3505200"/>
            <a:ext cx="4419600" cy="3401646"/>
          </a:xfrm>
          <a:custGeom>
            <a:avLst/>
            <a:gdLst>
              <a:gd name="connsiteX0" fmla="*/ 0 w 4953000"/>
              <a:gd name="connsiteY0" fmla="*/ 5334000 h 5334000"/>
              <a:gd name="connsiteX1" fmla="*/ 0 w 4953000"/>
              <a:gd name="connsiteY1" fmla="*/ 0 h 5334000"/>
              <a:gd name="connsiteX2" fmla="*/ 4953000 w 4953000"/>
              <a:gd name="connsiteY2" fmla="*/ 5334000 h 5334000"/>
              <a:gd name="connsiteX3" fmla="*/ 0 w 4953000"/>
              <a:gd name="connsiteY3" fmla="*/ 5334000 h 5334000"/>
              <a:gd name="connsiteX0" fmla="*/ 11469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146908 w 6099908"/>
              <a:gd name="connsiteY4" fmla="*/ 7774354 h 7774354"/>
              <a:gd name="connsiteX0" fmla="*/ 1563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70962 w 6114562"/>
              <a:gd name="connsiteY0" fmla="*/ 7774354 h 7774354"/>
              <a:gd name="connsiteX1" fmla="*/ 18562 w 6114562"/>
              <a:gd name="connsiteY1" fmla="*/ 1144954 h 7774354"/>
              <a:gd name="connsiteX2" fmla="*/ 3142762 w 6114562"/>
              <a:gd name="connsiteY2" fmla="*/ 916354 h 7774354"/>
              <a:gd name="connsiteX3" fmla="*/ 6114562 w 6114562"/>
              <a:gd name="connsiteY3" fmla="*/ 7774354 h 7774354"/>
              <a:gd name="connsiteX4" fmla="*/ 170962 w 6114562"/>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3908 w 5947508"/>
              <a:gd name="connsiteY0" fmla="*/ 7164754 h 7164754"/>
              <a:gd name="connsiteX1" fmla="*/ 3908 w 5947508"/>
              <a:gd name="connsiteY1" fmla="*/ 1144954 h 7164754"/>
              <a:gd name="connsiteX2" fmla="*/ 2975708 w 5947508"/>
              <a:gd name="connsiteY2" fmla="*/ 306754 h 7164754"/>
              <a:gd name="connsiteX3" fmla="*/ 5947508 w 5947508"/>
              <a:gd name="connsiteY3" fmla="*/ 7164754 h 7164754"/>
              <a:gd name="connsiteX4" fmla="*/ 3908 w 5947508"/>
              <a:gd name="connsiteY4" fmla="*/ 7164754 h 7164754"/>
              <a:gd name="connsiteX0" fmla="*/ 3908 w 5947508"/>
              <a:gd name="connsiteY0" fmla="*/ 6858000 h 6858000"/>
              <a:gd name="connsiteX1" fmla="*/ 3908 w 5947508"/>
              <a:gd name="connsiteY1" fmla="*/ 838200 h 6858000"/>
              <a:gd name="connsiteX2" fmla="*/ 2975708 w 5947508"/>
              <a:gd name="connsiteY2" fmla="*/ 0 h 6858000"/>
              <a:gd name="connsiteX3" fmla="*/ 5947508 w 5947508"/>
              <a:gd name="connsiteY3" fmla="*/ 6858000 h 6858000"/>
              <a:gd name="connsiteX4" fmla="*/ 3908 w 5947508"/>
              <a:gd name="connsiteY4" fmla="*/ 6858000 h 6858000"/>
              <a:gd name="connsiteX0" fmla="*/ 3908 w 5947508"/>
              <a:gd name="connsiteY0" fmla="*/ 6906846 h 6906846"/>
              <a:gd name="connsiteX1" fmla="*/ 3908 w 5947508"/>
              <a:gd name="connsiteY1" fmla="*/ 48846 h 6906846"/>
              <a:gd name="connsiteX2" fmla="*/ 2975708 w 5947508"/>
              <a:gd name="connsiteY2" fmla="*/ 48846 h 6906846"/>
              <a:gd name="connsiteX3" fmla="*/ 5947508 w 5947508"/>
              <a:gd name="connsiteY3" fmla="*/ 6906846 h 6906846"/>
              <a:gd name="connsiteX4" fmla="*/ 3908 w 5947508"/>
              <a:gd name="connsiteY4" fmla="*/ 6906846 h 6906846"/>
              <a:gd name="connsiteX0" fmla="*/ 3908 w 4419600"/>
              <a:gd name="connsiteY0" fmla="*/ 6906846 h 6906846"/>
              <a:gd name="connsiteX1" fmla="*/ 3908 w 4419600"/>
              <a:gd name="connsiteY1" fmla="*/ 48846 h 6906846"/>
              <a:gd name="connsiteX2" fmla="*/ 2975708 w 4419600"/>
              <a:gd name="connsiteY2" fmla="*/ 48846 h 6906846"/>
              <a:gd name="connsiteX3" fmla="*/ 4419600 w 4419600"/>
              <a:gd name="connsiteY3" fmla="*/ 3401646 h 6906846"/>
              <a:gd name="connsiteX4" fmla="*/ 3908 w 4419600"/>
              <a:gd name="connsiteY4" fmla="*/ 6906846 h 6906846"/>
              <a:gd name="connsiteX0" fmla="*/ 0 w 4419600"/>
              <a:gd name="connsiteY0" fmla="*/ 3401646 h 3401646"/>
              <a:gd name="connsiteX1" fmla="*/ 3908 w 4419600"/>
              <a:gd name="connsiteY1" fmla="*/ 48846 h 3401646"/>
              <a:gd name="connsiteX2" fmla="*/ 2975708 w 4419600"/>
              <a:gd name="connsiteY2" fmla="*/ 48846 h 3401646"/>
              <a:gd name="connsiteX3" fmla="*/ 4419600 w 4419600"/>
              <a:gd name="connsiteY3" fmla="*/ 3401646 h 3401646"/>
              <a:gd name="connsiteX4" fmla="*/ 0 w 4419600"/>
              <a:gd name="connsiteY4" fmla="*/ 3401646 h 3401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3401646">
                <a:moveTo>
                  <a:pt x="0" y="3401646"/>
                </a:moveTo>
                <a:cubicBezTo>
                  <a:pt x="3908" y="2768600"/>
                  <a:pt x="5861" y="34192"/>
                  <a:pt x="3908" y="48846"/>
                </a:cubicBezTo>
                <a:cubicBezTo>
                  <a:pt x="0" y="0"/>
                  <a:pt x="2047631" y="59592"/>
                  <a:pt x="2975708" y="48846"/>
                </a:cubicBezTo>
                <a:lnTo>
                  <a:pt x="4419600" y="3401646"/>
                </a:lnTo>
                <a:lnTo>
                  <a:pt x="0" y="3401646"/>
                </a:lnTo>
                <a:close/>
              </a:path>
            </a:pathLst>
          </a:custGeom>
          <a:solidFill>
            <a:srgbClr val="80808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userDrawn="1"/>
        </p:nvSpPr>
        <p:spPr>
          <a:xfrm flipV="1">
            <a:off x="-124070" y="0"/>
            <a:ext cx="5991470" cy="3534507"/>
          </a:xfrm>
          <a:custGeom>
            <a:avLst/>
            <a:gdLst>
              <a:gd name="connsiteX0" fmla="*/ 0 w 4953000"/>
              <a:gd name="connsiteY0" fmla="*/ 5334000 h 5334000"/>
              <a:gd name="connsiteX1" fmla="*/ 0 w 4953000"/>
              <a:gd name="connsiteY1" fmla="*/ 0 h 5334000"/>
              <a:gd name="connsiteX2" fmla="*/ 4953000 w 4953000"/>
              <a:gd name="connsiteY2" fmla="*/ 5334000 h 5334000"/>
              <a:gd name="connsiteX3" fmla="*/ 0 w 4953000"/>
              <a:gd name="connsiteY3" fmla="*/ 5334000 h 5334000"/>
              <a:gd name="connsiteX0" fmla="*/ 11469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146908 w 6099908"/>
              <a:gd name="connsiteY4" fmla="*/ 7774354 h 7774354"/>
              <a:gd name="connsiteX0" fmla="*/ 1563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70962 w 6114562"/>
              <a:gd name="connsiteY0" fmla="*/ 7774354 h 7774354"/>
              <a:gd name="connsiteX1" fmla="*/ 18562 w 6114562"/>
              <a:gd name="connsiteY1" fmla="*/ 1144954 h 7774354"/>
              <a:gd name="connsiteX2" fmla="*/ 3142762 w 6114562"/>
              <a:gd name="connsiteY2" fmla="*/ 916354 h 7774354"/>
              <a:gd name="connsiteX3" fmla="*/ 6114562 w 6114562"/>
              <a:gd name="connsiteY3" fmla="*/ 7774354 h 7774354"/>
              <a:gd name="connsiteX4" fmla="*/ 170962 w 6114562"/>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3908 w 5947508"/>
              <a:gd name="connsiteY0" fmla="*/ 7164754 h 7164754"/>
              <a:gd name="connsiteX1" fmla="*/ 3908 w 5947508"/>
              <a:gd name="connsiteY1" fmla="*/ 1144954 h 7164754"/>
              <a:gd name="connsiteX2" fmla="*/ 2975708 w 5947508"/>
              <a:gd name="connsiteY2" fmla="*/ 306754 h 7164754"/>
              <a:gd name="connsiteX3" fmla="*/ 5947508 w 5947508"/>
              <a:gd name="connsiteY3" fmla="*/ 7164754 h 7164754"/>
              <a:gd name="connsiteX4" fmla="*/ 3908 w 5947508"/>
              <a:gd name="connsiteY4" fmla="*/ 7164754 h 7164754"/>
              <a:gd name="connsiteX0" fmla="*/ 3908 w 5947508"/>
              <a:gd name="connsiteY0" fmla="*/ 6858000 h 6858000"/>
              <a:gd name="connsiteX1" fmla="*/ 3908 w 5947508"/>
              <a:gd name="connsiteY1" fmla="*/ 838200 h 6858000"/>
              <a:gd name="connsiteX2" fmla="*/ 2975708 w 5947508"/>
              <a:gd name="connsiteY2" fmla="*/ 0 h 6858000"/>
              <a:gd name="connsiteX3" fmla="*/ 5947508 w 5947508"/>
              <a:gd name="connsiteY3" fmla="*/ 6858000 h 6858000"/>
              <a:gd name="connsiteX4" fmla="*/ 3908 w 5947508"/>
              <a:gd name="connsiteY4" fmla="*/ 6858000 h 6858000"/>
              <a:gd name="connsiteX0" fmla="*/ 3908 w 5947508"/>
              <a:gd name="connsiteY0" fmla="*/ 6906846 h 6906846"/>
              <a:gd name="connsiteX1" fmla="*/ 3908 w 5947508"/>
              <a:gd name="connsiteY1" fmla="*/ 48846 h 6906846"/>
              <a:gd name="connsiteX2" fmla="*/ 2975708 w 5947508"/>
              <a:gd name="connsiteY2" fmla="*/ 48846 h 6906846"/>
              <a:gd name="connsiteX3" fmla="*/ 5947508 w 5947508"/>
              <a:gd name="connsiteY3" fmla="*/ 6906846 h 6906846"/>
              <a:gd name="connsiteX4" fmla="*/ 3908 w 5947508"/>
              <a:gd name="connsiteY4" fmla="*/ 6906846 h 6906846"/>
              <a:gd name="connsiteX0" fmla="*/ 3908 w 5947508"/>
              <a:gd name="connsiteY0" fmla="*/ 6906846 h 6906846"/>
              <a:gd name="connsiteX1" fmla="*/ 3908 w 5947508"/>
              <a:gd name="connsiteY1" fmla="*/ 48846 h 6906846"/>
              <a:gd name="connsiteX2" fmla="*/ 4423508 w 5947508"/>
              <a:gd name="connsiteY2" fmla="*/ 3401646 h 6906846"/>
              <a:gd name="connsiteX3" fmla="*/ 5947508 w 5947508"/>
              <a:gd name="connsiteY3" fmla="*/ 6906846 h 6906846"/>
              <a:gd name="connsiteX4" fmla="*/ 3908 w 5947508"/>
              <a:gd name="connsiteY4" fmla="*/ 6906846 h 6906846"/>
              <a:gd name="connsiteX0" fmla="*/ 3908 w 5947508"/>
              <a:gd name="connsiteY0" fmla="*/ 3505200 h 3505200"/>
              <a:gd name="connsiteX1" fmla="*/ 3908 w 5947508"/>
              <a:gd name="connsiteY1" fmla="*/ 76200 h 3505200"/>
              <a:gd name="connsiteX2" fmla="*/ 4423508 w 5947508"/>
              <a:gd name="connsiteY2" fmla="*/ 0 h 3505200"/>
              <a:gd name="connsiteX3" fmla="*/ 5947508 w 5947508"/>
              <a:gd name="connsiteY3" fmla="*/ 3505200 h 3505200"/>
              <a:gd name="connsiteX4" fmla="*/ 3908 w 5947508"/>
              <a:gd name="connsiteY4" fmla="*/ 3505200 h 3505200"/>
              <a:gd name="connsiteX0" fmla="*/ 3908 w 5947508"/>
              <a:gd name="connsiteY0" fmla="*/ 3554046 h 3554046"/>
              <a:gd name="connsiteX1" fmla="*/ 3908 w 5947508"/>
              <a:gd name="connsiteY1" fmla="*/ 48846 h 3554046"/>
              <a:gd name="connsiteX2" fmla="*/ 4423508 w 5947508"/>
              <a:gd name="connsiteY2" fmla="*/ 48846 h 3554046"/>
              <a:gd name="connsiteX3" fmla="*/ 5947508 w 5947508"/>
              <a:gd name="connsiteY3" fmla="*/ 3554046 h 3554046"/>
              <a:gd name="connsiteX4" fmla="*/ 3908 w 5947508"/>
              <a:gd name="connsiteY4" fmla="*/ 3554046 h 3554046"/>
              <a:gd name="connsiteX0" fmla="*/ 3908 w 5947508"/>
              <a:gd name="connsiteY0" fmla="*/ 3554046 h 3554046"/>
              <a:gd name="connsiteX1" fmla="*/ 3908 w 5947508"/>
              <a:gd name="connsiteY1" fmla="*/ 48846 h 3554046"/>
              <a:gd name="connsiteX2" fmla="*/ 4423508 w 5947508"/>
              <a:gd name="connsiteY2" fmla="*/ 48846 h 3554046"/>
              <a:gd name="connsiteX3" fmla="*/ 5947508 w 5947508"/>
              <a:gd name="connsiteY3" fmla="*/ 3554046 h 3554046"/>
              <a:gd name="connsiteX4" fmla="*/ 3908 w 5947508"/>
              <a:gd name="connsiteY4" fmla="*/ 3554046 h 3554046"/>
              <a:gd name="connsiteX0" fmla="*/ 3908 w 5947508"/>
              <a:gd name="connsiteY0" fmla="*/ 3505200 h 3505200"/>
              <a:gd name="connsiteX1" fmla="*/ 3908 w 5947508"/>
              <a:gd name="connsiteY1" fmla="*/ 0 h 3505200"/>
              <a:gd name="connsiteX2" fmla="*/ 4423508 w 5947508"/>
              <a:gd name="connsiteY2" fmla="*/ 0 h 3505200"/>
              <a:gd name="connsiteX3" fmla="*/ 5947508 w 5947508"/>
              <a:gd name="connsiteY3" fmla="*/ 3505200 h 3505200"/>
              <a:gd name="connsiteX4" fmla="*/ 3908 w 5947508"/>
              <a:gd name="connsiteY4" fmla="*/ 3505200 h 3505200"/>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47870 w 5991470"/>
              <a:gd name="connsiteY0" fmla="*/ 3534507 h 3534507"/>
              <a:gd name="connsiteX1" fmla="*/ 47870 w 5991470"/>
              <a:gd name="connsiteY1" fmla="*/ 29307 h 3534507"/>
              <a:gd name="connsiteX2" fmla="*/ 4467470 w 5991470"/>
              <a:gd name="connsiteY2" fmla="*/ 29307 h 3534507"/>
              <a:gd name="connsiteX3" fmla="*/ 5991470 w 5991470"/>
              <a:gd name="connsiteY3" fmla="*/ 3534507 h 3534507"/>
              <a:gd name="connsiteX4" fmla="*/ 47870 w 5991470"/>
              <a:gd name="connsiteY4" fmla="*/ 3534507 h 353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470" h="3534507">
                <a:moveTo>
                  <a:pt x="47870" y="3534507"/>
                </a:moveTo>
                <a:cubicBezTo>
                  <a:pt x="51778" y="2901461"/>
                  <a:pt x="49823" y="0"/>
                  <a:pt x="47870" y="29307"/>
                </a:cubicBezTo>
                <a:cubicBezTo>
                  <a:pt x="0" y="18561"/>
                  <a:pt x="4456724" y="45915"/>
                  <a:pt x="4467470" y="29307"/>
                </a:cubicBezTo>
                <a:lnTo>
                  <a:pt x="5991470" y="3534507"/>
                </a:lnTo>
                <a:lnTo>
                  <a:pt x="47870" y="3534507"/>
                </a:lnTo>
                <a:close/>
              </a:path>
            </a:pathLst>
          </a:cu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9794292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9144000" cy="1143000"/>
          </a:xfrm>
          <a:prstGeom prst="rect">
            <a:avLst/>
          </a:prstGeom>
          <a:solidFill>
            <a:srgbClr val="7D8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537960"/>
            <a:ext cx="9144000" cy="320040"/>
          </a:xfrm>
          <a:prstGeom prst="rect">
            <a:avLst/>
          </a:prstGeom>
          <a:solidFill>
            <a:srgbClr val="7D8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60020" y="0"/>
            <a:ext cx="768858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195186007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Lst>
  <p:hf sldNum="0" hdr="0" dt="0"/>
  <p:txStyles>
    <p:titleStyle>
      <a:lvl1pPr algn="l" defTabSz="457200" rtl="0" eaLnBrk="1" latinLnBrk="0" hangingPunct="1">
        <a:spcBef>
          <a:spcPct val="0"/>
        </a:spcBef>
        <a:buNone/>
        <a:defRPr sz="3800" kern="1200">
          <a:solidFill>
            <a:srgbClr val="FFFFFF"/>
          </a:solidFill>
          <a:latin typeface="Corbel" panose="020B0503020204020204" pitchFamily="34" charset="0"/>
          <a:ea typeface="+mj-ea"/>
          <a:cs typeface="Corbel" panose="020B0503020204020204" pitchFamily="34" charset="0"/>
        </a:defRPr>
      </a:lvl1pPr>
    </p:titleStyle>
    <p:bodyStyle>
      <a:lvl1pPr marL="342900" indent="-342900" algn="l" defTabSz="457200" rtl="0" eaLnBrk="1" latinLnBrk="0" hangingPunct="1">
        <a:spcBef>
          <a:spcPct val="20000"/>
        </a:spcBef>
        <a:buClr>
          <a:srgbClr val="006180"/>
        </a:buClr>
        <a:buFont typeface="Arial"/>
        <a:buChar char="•"/>
        <a:defRPr lang="en-US" sz="2800" kern="1200" dirty="0" smtClean="0">
          <a:solidFill>
            <a:schemeClr val="tx1"/>
          </a:solidFill>
          <a:latin typeface="Corbel" panose="020B0503020204020204" pitchFamily="34" charset="0"/>
          <a:ea typeface="+mn-ea"/>
          <a:cs typeface="+mn-cs"/>
        </a:defRPr>
      </a:lvl1pPr>
      <a:lvl2pPr marL="742950" indent="-285750" algn="l" defTabSz="457200" rtl="0" eaLnBrk="1" latinLnBrk="0" hangingPunct="1">
        <a:spcBef>
          <a:spcPct val="20000"/>
        </a:spcBef>
        <a:buClr>
          <a:srgbClr val="006180"/>
        </a:buClr>
        <a:buFont typeface="Arial"/>
        <a:buChar char="–"/>
        <a:defRPr sz="2400" kern="1200">
          <a:solidFill>
            <a:schemeClr val="tx1"/>
          </a:solidFill>
          <a:latin typeface="Corbel" panose="020B0503020204020204" pitchFamily="34" charset="0"/>
          <a:ea typeface="+mn-ea"/>
          <a:cs typeface="+mn-cs"/>
        </a:defRPr>
      </a:lvl2pPr>
      <a:lvl3pPr marL="11430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3pPr>
      <a:lvl4pPr marL="16002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4pPr>
      <a:lvl5pPr marL="20574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9144000" cy="1143000"/>
          </a:xfrm>
          <a:prstGeom prst="rect">
            <a:avLst/>
          </a:prstGeom>
          <a:solidFill>
            <a:srgbClr val="0061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537960"/>
            <a:ext cx="9144000" cy="320040"/>
          </a:xfrm>
          <a:prstGeom prst="rect">
            <a:avLst/>
          </a:prstGeom>
          <a:solidFill>
            <a:srgbClr val="0061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60020" y="0"/>
            <a:ext cx="768858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71141664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Lst>
  <p:hf sldNum="0" hdr="0" dt="0"/>
  <p:txStyles>
    <p:titleStyle>
      <a:lvl1pPr algn="l" defTabSz="457200" rtl="0" eaLnBrk="1" latinLnBrk="0" hangingPunct="1">
        <a:spcBef>
          <a:spcPct val="0"/>
        </a:spcBef>
        <a:buNone/>
        <a:defRPr sz="3800" kern="1200">
          <a:solidFill>
            <a:srgbClr val="FFFFFF"/>
          </a:solidFill>
          <a:latin typeface="Corbel" panose="020B0503020204020204" pitchFamily="34" charset="0"/>
          <a:ea typeface="+mj-ea"/>
          <a:cs typeface="Corbel" panose="020B0503020204020204" pitchFamily="34" charset="0"/>
        </a:defRPr>
      </a:lvl1pPr>
    </p:titleStyle>
    <p:bodyStyle>
      <a:lvl1pPr marL="342900" indent="-342900" algn="l" defTabSz="457200" rtl="0" eaLnBrk="1" latinLnBrk="0" hangingPunct="1">
        <a:spcBef>
          <a:spcPct val="20000"/>
        </a:spcBef>
        <a:buClr>
          <a:srgbClr val="006180"/>
        </a:buClr>
        <a:buFont typeface="Arial"/>
        <a:buChar char="•"/>
        <a:defRPr lang="en-US" sz="2800" kern="1200" dirty="0" smtClean="0">
          <a:solidFill>
            <a:schemeClr val="tx1"/>
          </a:solidFill>
          <a:latin typeface="Corbel" panose="020B0503020204020204" pitchFamily="34" charset="0"/>
          <a:ea typeface="+mn-ea"/>
          <a:cs typeface="+mn-cs"/>
        </a:defRPr>
      </a:lvl1pPr>
      <a:lvl2pPr marL="742950" indent="-285750" algn="l" defTabSz="457200" rtl="0" eaLnBrk="1" latinLnBrk="0" hangingPunct="1">
        <a:spcBef>
          <a:spcPct val="20000"/>
        </a:spcBef>
        <a:buClr>
          <a:srgbClr val="006180"/>
        </a:buClr>
        <a:buFont typeface="Arial"/>
        <a:buChar char="–"/>
        <a:defRPr sz="2400" kern="1200">
          <a:solidFill>
            <a:schemeClr val="tx1"/>
          </a:solidFill>
          <a:latin typeface="Corbel" panose="020B0503020204020204" pitchFamily="34" charset="0"/>
          <a:ea typeface="+mn-ea"/>
          <a:cs typeface="+mn-cs"/>
        </a:defRPr>
      </a:lvl2pPr>
      <a:lvl3pPr marL="11430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3pPr>
      <a:lvl4pPr marL="16002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4pPr>
      <a:lvl5pPr marL="20574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5D8E6-CDA2-41E1-959B-F029BDCD2ACD}" type="datetimeFigureOut">
              <a:rPr lang="en-US" smtClean="0"/>
              <a:t>7/11/2017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E506F-BDF8-4883-BC58-9DAF767A4EDB}" type="slidenum">
              <a:rPr lang="en-US" smtClean="0"/>
              <a:t>‹#›</a:t>
            </a:fld>
            <a:endParaRPr lang="en-US"/>
          </a:p>
        </p:txBody>
      </p:sp>
      <p:sp>
        <p:nvSpPr>
          <p:cNvPr id="7" name="Freeform 6"/>
          <p:cNvSpPr/>
          <p:nvPr userDrawn="1"/>
        </p:nvSpPr>
        <p:spPr>
          <a:xfrm flipV="1">
            <a:off x="-76200" y="3505200"/>
            <a:ext cx="4419600" cy="3401646"/>
          </a:xfrm>
          <a:custGeom>
            <a:avLst/>
            <a:gdLst>
              <a:gd name="connsiteX0" fmla="*/ 0 w 4953000"/>
              <a:gd name="connsiteY0" fmla="*/ 5334000 h 5334000"/>
              <a:gd name="connsiteX1" fmla="*/ 0 w 4953000"/>
              <a:gd name="connsiteY1" fmla="*/ 0 h 5334000"/>
              <a:gd name="connsiteX2" fmla="*/ 4953000 w 4953000"/>
              <a:gd name="connsiteY2" fmla="*/ 5334000 h 5334000"/>
              <a:gd name="connsiteX3" fmla="*/ 0 w 4953000"/>
              <a:gd name="connsiteY3" fmla="*/ 5334000 h 5334000"/>
              <a:gd name="connsiteX0" fmla="*/ 11469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146908 w 6099908"/>
              <a:gd name="connsiteY4" fmla="*/ 7774354 h 7774354"/>
              <a:gd name="connsiteX0" fmla="*/ 1563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70962 w 6114562"/>
              <a:gd name="connsiteY0" fmla="*/ 7774354 h 7774354"/>
              <a:gd name="connsiteX1" fmla="*/ 18562 w 6114562"/>
              <a:gd name="connsiteY1" fmla="*/ 1144954 h 7774354"/>
              <a:gd name="connsiteX2" fmla="*/ 3142762 w 6114562"/>
              <a:gd name="connsiteY2" fmla="*/ 916354 h 7774354"/>
              <a:gd name="connsiteX3" fmla="*/ 6114562 w 6114562"/>
              <a:gd name="connsiteY3" fmla="*/ 7774354 h 7774354"/>
              <a:gd name="connsiteX4" fmla="*/ 170962 w 6114562"/>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3908 w 5947508"/>
              <a:gd name="connsiteY0" fmla="*/ 7164754 h 7164754"/>
              <a:gd name="connsiteX1" fmla="*/ 3908 w 5947508"/>
              <a:gd name="connsiteY1" fmla="*/ 1144954 h 7164754"/>
              <a:gd name="connsiteX2" fmla="*/ 2975708 w 5947508"/>
              <a:gd name="connsiteY2" fmla="*/ 306754 h 7164754"/>
              <a:gd name="connsiteX3" fmla="*/ 5947508 w 5947508"/>
              <a:gd name="connsiteY3" fmla="*/ 7164754 h 7164754"/>
              <a:gd name="connsiteX4" fmla="*/ 3908 w 5947508"/>
              <a:gd name="connsiteY4" fmla="*/ 7164754 h 7164754"/>
              <a:gd name="connsiteX0" fmla="*/ 3908 w 5947508"/>
              <a:gd name="connsiteY0" fmla="*/ 6858000 h 6858000"/>
              <a:gd name="connsiteX1" fmla="*/ 3908 w 5947508"/>
              <a:gd name="connsiteY1" fmla="*/ 838200 h 6858000"/>
              <a:gd name="connsiteX2" fmla="*/ 2975708 w 5947508"/>
              <a:gd name="connsiteY2" fmla="*/ 0 h 6858000"/>
              <a:gd name="connsiteX3" fmla="*/ 5947508 w 5947508"/>
              <a:gd name="connsiteY3" fmla="*/ 6858000 h 6858000"/>
              <a:gd name="connsiteX4" fmla="*/ 3908 w 5947508"/>
              <a:gd name="connsiteY4" fmla="*/ 6858000 h 6858000"/>
              <a:gd name="connsiteX0" fmla="*/ 3908 w 5947508"/>
              <a:gd name="connsiteY0" fmla="*/ 6906846 h 6906846"/>
              <a:gd name="connsiteX1" fmla="*/ 3908 w 5947508"/>
              <a:gd name="connsiteY1" fmla="*/ 48846 h 6906846"/>
              <a:gd name="connsiteX2" fmla="*/ 2975708 w 5947508"/>
              <a:gd name="connsiteY2" fmla="*/ 48846 h 6906846"/>
              <a:gd name="connsiteX3" fmla="*/ 5947508 w 5947508"/>
              <a:gd name="connsiteY3" fmla="*/ 6906846 h 6906846"/>
              <a:gd name="connsiteX4" fmla="*/ 3908 w 5947508"/>
              <a:gd name="connsiteY4" fmla="*/ 6906846 h 6906846"/>
              <a:gd name="connsiteX0" fmla="*/ 3908 w 4419600"/>
              <a:gd name="connsiteY0" fmla="*/ 6906846 h 6906846"/>
              <a:gd name="connsiteX1" fmla="*/ 3908 w 4419600"/>
              <a:gd name="connsiteY1" fmla="*/ 48846 h 6906846"/>
              <a:gd name="connsiteX2" fmla="*/ 2975708 w 4419600"/>
              <a:gd name="connsiteY2" fmla="*/ 48846 h 6906846"/>
              <a:gd name="connsiteX3" fmla="*/ 4419600 w 4419600"/>
              <a:gd name="connsiteY3" fmla="*/ 3401646 h 6906846"/>
              <a:gd name="connsiteX4" fmla="*/ 3908 w 4419600"/>
              <a:gd name="connsiteY4" fmla="*/ 6906846 h 6906846"/>
              <a:gd name="connsiteX0" fmla="*/ 0 w 4419600"/>
              <a:gd name="connsiteY0" fmla="*/ 3401646 h 3401646"/>
              <a:gd name="connsiteX1" fmla="*/ 3908 w 4419600"/>
              <a:gd name="connsiteY1" fmla="*/ 48846 h 3401646"/>
              <a:gd name="connsiteX2" fmla="*/ 2975708 w 4419600"/>
              <a:gd name="connsiteY2" fmla="*/ 48846 h 3401646"/>
              <a:gd name="connsiteX3" fmla="*/ 4419600 w 4419600"/>
              <a:gd name="connsiteY3" fmla="*/ 3401646 h 3401646"/>
              <a:gd name="connsiteX4" fmla="*/ 0 w 4419600"/>
              <a:gd name="connsiteY4" fmla="*/ 3401646 h 3401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3401646">
                <a:moveTo>
                  <a:pt x="0" y="3401646"/>
                </a:moveTo>
                <a:cubicBezTo>
                  <a:pt x="3908" y="2768600"/>
                  <a:pt x="5861" y="34192"/>
                  <a:pt x="3908" y="48846"/>
                </a:cubicBezTo>
                <a:cubicBezTo>
                  <a:pt x="0" y="0"/>
                  <a:pt x="2047631" y="59592"/>
                  <a:pt x="2975708" y="48846"/>
                </a:cubicBezTo>
                <a:lnTo>
                  <a:pt x="4419600" y="3401646"/>
                </a:lnTo>
                <a:lnTo>
                  <a:pt x="0" y="3401646"/>
                </a:lnTo>
                <a:close/>
              </a:path>
            </a:pathLst>
          </a:custGeom>
          <a:solidFill>
            <a:srgbClr val="BF732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userDrawn="1"/>
        </p:nvSpPr>
        <p:spPr>
          <a:xfrm flipV="1">
            <a:off x="-124070" y="0"/>
            <a:ext cx="5991470" cy="3534507"/>
          </a:xfrm>
          <a:custGeom>
            <a:avLst/>
            <a:gdLst>
              <a:gd name="connsiteX0" fmla="*/ 0 w 4953000"/>
              <a:gd name="connsiteY0" fmla="*/ 5334000 h 5334000"/>
              <a:gd name="connsiteX1" fmla="*/ 0 w 4953000"/>
              <a:gd name="connsiteY1" fmla="*/ 0 h 5334000"/>
              <a:gd name="connsiteX2" fmla="*/ 4953000 w 4953000"/>
              <a:gd name="connsiteY2" fmla="*/ 5334000 h 5334000"/>
              <a:gd name="connsiteX3" fmla="*/ 0 w 4953000"/>
              <a:gd name="connsiteY3" fmla="*/ 5334000 h 5334000"/>
              <a:gd name="connsiteX0" fmla="*/ 11469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146908 w 6099908"/>
              <a:gd name="connsiteY4" fmla="*/ 7774354 h 7774354"/>
              <a:gd name="connsiteX0" fmla="*/ 1563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70962 w 6114562"/>
              <a:gd name="connsiteY0" fmla="*/ 7774354 h 7774354"/>
              <a:gd name="connsiteX1" fmla="*/ 18562 w 6114562"/>
              <a:gd name="connsiteY1" fmla="*/ 1144954 h 7774354"/>
              <a:gd name="connsiteX2" fmla="*/ 3142762 w 6114562"/>
              <a:gd name="connsiteY2" fmla="*/ 916354 h 7774354"/>
              <a:gd name="connsiteX3" fmla="*/ 6114562 w 6114562"/>
              <a:gd name="connsiteY3" fmla="*/ 7774354 h 7774354"/>
              <a:gd name="connsiteX4" fmla="*/ 170962 w 6114562"/>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3908 w 5947508"/>
              <a:gd name="connsiteY0" fmla="*/ 7164754 h 7164754"/>
              <a:gd name="connsiteX1" fmla="*/ 3908 w 5947508"/>
              <a:gd name="connsiteY1" fmla="*/ 1144954 h 7164754"/>
              <a:gd name="connsiteX2" fmla="*/ 2975708 w 5947508"/>
              <a:gd name="connsiteY2" fmla="*/ 306754 h 7164754"/>
              <a:gd name="connsiteX3" fmla="*/ 5947508 w 5947508"/>
              <a:gd name="connsiteY3" fmla="*/ 7164754 h 7164754"/>
              <a:gd name="connsiteX4" fmla="*/ 3908 w 5947508"/>
              <a:gd name="connsiteY4" fmla="*/ 7164754 h 7164754"/>
              <a:gd name="connsiteX0" fmla="*/ 3908 w 5947508"/>
              <a:gd name="connsiteY0" fmla="*/ 6858000 h 6858000"/>
              <a:gd name="connsiteX1" fmla="*/ 3908 w 5947508"/>
              <a:gd name="connsiteY1" fmla="*/ 838200 h 6858000"/>
              <a:gd name="connsiteX2" fmla="*/ 2975708 w 5947508"/>
              <a:gd name="connsiteY2" fmla="*/ 0 h 6858000"/>
              <a:gd name="connsiteX3" fmla="*/ 5947508 w 5947508"/>
              <a:gd name="connsiteY3" fmla="*/ 6858000 h 6858000"/>
              <a:gd name="connsiteX4" fmla="*/ 3908 w 5947508"/>
              <a:gd name="connsiteY4" fmla="*/ 6858000 h 6858000"/>
              <a:gd name="connsiteX0" fmla="*/ 3908 w 5947508"/>
              <a:gd name="connsiteY0" fmla="*/ 6906846 h 6906846"/>
              <a:gd name="connsiteX1" fmla="*/ 3908 w 5947508"/>
              <a:gd name="connsiteY1" fmla="*/ 48846 h 6906846"/>
              <a:gd name="connsiteX2" fmla="*/ 2975708 w 5947508"/>
              <a:gd name="connsiteY2" fmla="*/ 48846 h 6906846"/>
              <a:gd name="connsiteX3" fmla="*/ 5947508 w 5947508"/>
              <a:gd name="connsiteY3" fmla="*/ 6906846 h 6906846"/>
              <a:gd name="connsiteX4" fmla="*/ 3908 w 5947508"/>
              <a:gd name="connsiteY4" fmla="*/ 6906846 h 6906846"/>
              <a:gd name="connsiteX0" fmla="*/ 3908 w 5947508"/>
              <a:gd name="connsiteY0" fmla="*/ 6906846 h 6906846"/>
              <a:gd name="connsiteX1" fmla="*/ 3908 w 5947508"/>
              <a:gd name="connsiteY1" fmla="*/ 48846 h 6906846"/>
              <a:gd name="connsiteX2" fmla="*/ 4423508 w 5947508"/>
              <a:gd name="connsiteY2" fmla="*/ 3401646 h 6906846"/>
              <a:gd name="connsiteX3" fmla="*/ 5947508 w 5947508"/>
              <a:gd name="connsiteY3" fmla="*/ 6906846 h 6906846"/>
              <a:gd name="connsiteX4" fmla="*/ 3908 w 5947508"/>
              <a:gd name="connsiteY4" fmla="*/ 6906846 h 6906846"/>
              <a:gd name="connsiteX0" fmla="*/ 3908 w 5947508"/>
              <a:gd name="connsiteY0" fmla="*/ 3505200 h 3505200"/>
              <a:gd name="connsiteX1" fmla="*/ 3908 w 5947508"/>
              <a:gd name="connsiteY1" fmla="*/ 76200 h 3505200"/>
              <a:gd name="connsiteX2" fmla="*/ 4423508 w 5947508"/>
              <a:gd name="connsiteY2" fmla="*/ 0 h 3505200"/>
              <a:gd name="connsiteX3" fmla="*/ 5947508 w 5947508"/>
              <a:gd name="connsiteY3" fmla="*/ 3505200 h 3505200"/>
              <a:gd name="connsiteX4" fmla="*/ 3908 w 5947508"/>
              <a:gd name="connsiteY4" fmla="*/ 3505200 h 3505200"/>
              <a:gd name="connsiteX0" fmla="*/ 3908 w 5947508"/>
              <a:gd name="connsiteY0" fmla="*/ 3554046 h 3554046"/>
              <a:gd name="connsiteX1" fmla="*/ 3908 w 5947508"/>
              <a:gd name="connsiteY1" fmla="*/ 48846 h 3554046"/>
              <a:gd name="connsiteX2" fmla="*/ 4423508 w 5947508"/>
              <a:gd name="connsiteY2" fmla="*/ 48846 h 3554046"/>
              <a:gd name="connsiteX3" fmla="*/ 5947508 w 5947508"/>
              <a:gd name="connsiteY3" fmla="*/ 3554046 h 3554046"/>
              <a:gd name="connsiteX4" fmla="*/ 3908 w 5947508"/>
              <a:gd name="connsiteY4" fmla="*/ 3554046 h 3554046"/>
              <a:gd name="connsiteX0" fmla="*/ 3908 w 5947508"/>
              <a:gd name="connsiteY0" fmla="*/ 3554046 h 3554046"/>
              <a:gd name="connsiteX1" fmla="*/ 3908 w 5947508"/>
              <a:gd name="connsiteY1" fmla="*/ 48846 h 3554046"/>
              <a:gd name="connsiteX2" fmla="*/ 4423508 w 5947508"/>
              <a:gd name="connsiteY2" fmla="*/ 48846 h 3554046"/>
              <a:gd name="connsiteX3" fmla="*/ 5947508 w 5947508"/>
              <a:gd name="connsiteY3" fmla="*/ 3554046 h 3554046"/>
              <a:gd name="connsiteX4" fmla="*/ 3908 w 5947508"/>
              <a:gd name="connsiteY4" fmla="*/ 3554046 h 3554046"/>
              <a:gd name="connsiteX0" fmla="*/ 3908 w 5947508"/>
              <a:gd name="connsiteY0" fmla="*/ 3505200 h 3505200"/>
              <a:gd name="connsiteX1" fmla="*/ 3908 w 5947508"/>
              <a:gd name="connsiteY1" fmla="*/ 0 h 3505200"/>
              <a:gd name="connsiteX2" fmla="*/ 4423508 w 5947508"/>
              <a:gd name="connsiteY2" fmla="*/ 0 h 3505200"/>
              <a:gd name="connsiteX3" fmla="*/ 5947508 w 5947508"/>
              <a:gd name="connsiteY3" fmla="*/ 3505200 h 3505200"/>
              <a:gd name="connsiteX4" fmla="*/ 3908 w 5947508"/>
              <a:gd name="connsiteY4" fmla="*/ 3505200 h 3505200"/>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47870 w 5991470"/>
              <a:gd name="connsiteY0" fmla="*/ 3534507 h 3534507"/>
              <a:gd name="connsiteX1" fmla="*/ 47870 w 5991470"/>
              <a:gd name="connsiteY1" fmla="*/ 29307 h 3534507"/>
              <a:gd name="connsiteX2" fmla="*/ 4467470 w 5991470"/>
              <a:gd name="connsiteY2" fmla="*/ 29307 h 3534507"/>
              <a:gd name="connsiteX3" fmla="*/ 5991470 w 5991470"/>
              <a:gd name="connsiteY3" fmla="*/ 3534507 h 3534507"/>
              <a:gd name="connsiteX4" fmla="*/ 47870 w 5991470"/>
              <a:gd name="connsiteY4" fmla="*/ 3534507 h 353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470" h="3534507">
                <a:moveTo>
                  <a:pt x="47870" y="3534507"/>
                </a:moveTo>
                <a:cubicBezTo>
                  <a:pt x="51778" y="2901461"/>
                  <a:pt x="49823" y="0"/>
                  <a:pt x="47870" y="29307"/>
                </a:cubicBezTo>
                <a:cubicBezTo>
                  <a:pt x="0" y="18561"/>
                  <a:pt x="4456724" y="45915"/>
                  <a:pt x="4467470" y="29307"/>
                </a:cubicBezTo>
                <a:lnTo>
                  <a:pt x="5991470" y="3534507"/>
                </a:lnTo>
                <a:lnTo>
                  <a:pt x="47870" y="3534507"/>
                </a:lnTo>
                <a:close/>
              </a:path>
            </a:pathLst>
          </a:custGeom>
          <a:solidFill>
            <a:srgbClr val="BF7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32718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5D8E6-CDA2-41E1-959B-F029BDCD2ACD}" type="datetimeFigureOut">
              <a:rPr lang="en-US" smtClean="0"/>
              <a:t>7/11/2017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E506F-BDF8-4883-BC58-9DAF767A4EDB}" type="slidenum">
              <a:rPr lang="en-US" smtClean="0"/>
              <a:t>‹#›</a:t>
            </a:fld>
            <a:endParaRPr lang="en-US"/>
          </a:p>
        </p:txBody>
      </p:sp>
      <p:sp>
        <p:nvSpPr>
          <p:cNvPr id="7" name="Freeform 6"/>
          <p:cNvSpPr/>
          <p:nvPr userDrawn="1"/>
        </p:nvSpPr>
        <p:spPr>
          <a:xfrm flipV="1">
            <a:off x="-76200" y="3505200"/>
            <a:ext cx="4419600" cy="3401646"/>
          </a:xfrm>
          <a:custGeom>
            <a:avLst/>
            <a:gdLst>
              <a:gd name="connsiteX0" fmla="*/ 0 w 4953000"/>
              <a:gd name="connsiteY0" fmla="*/ 5334000 h 5334000"/>
              <a:gd name="connsiteX1" fmla="*/ 0 w 4953000"/>
              <a:gd name="connsiteY1" fmla="*/ 0 h 5334000"/>
              <a:gd name="connsiteX2" fmla="*/ 4953000 w 4953000"/>
              <a:gd name="connsiteY2" fmla="*/ 5334000 h 5334000"/>
              <a:gd name="connsiteX3" fmla="*/ 0 w 4953000"/>
              <a:gd name="connsiteY3" fmla="*/ 5334000 h 5334000"/>
              <a:gd name="connsiteX0" fmla="*/ 11469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146908 w 6099908"/>
              <a:gd name="connsiteY4" fmla="*/ 7774354 h 7774354"/>
              <a:gd name="connsiteX0" fmla="*/ 1563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70962 w 6114562"/>
              <a:gd name="connsiteY0" fmla="*/ 7774354 h 7774354"/>
              <a:gd name="connsiteX1" fmla="*/ 18562 w 6114562"/>
              <a:gd name="connsiteY1" fmla="*/ 1144954 h 7774354"/>
              <a:gd name="connsiteX2" fmla="*/ 3142762 w 6114562"/>
              <a:gd name="connsiteY2" fmla="*/ 916354 h 7774354"/>
              <a:gd name="connsiteX3" fmla="*/ 6114562 w 6114562"/>
              <a:gd name="connsiteY3" fmla="*/ 7774354 h 7774354"/>
              <a:gd name="connsiteX4" fmla="*/ 170962 w 6114562"/>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3908 w 5947508"/>
              <a:gd name="connsiteY0" fmla="*/ 7164754 h 7164754"/>
              <a:gd name="connsiteX1" fmla="*/ 3908 w 5947508"/>
              <a:gd name="connsiteY1" fmla="*/ 1144954 h 7164754"/>
              <a:gd name="connsiteX2" fmla="*/ 2975708 w 5947508"/>
              <a:gd name="connsiteY2" fmla="*/ 306754 h 7164754"/>
              <a:gd name="connsiteX3" fmla="*/ 5947508 w 5947508"/>
              <a:gd name="connsiteY3" fmla="*/ 7164754 h 7164754"/>
              <a:gd name="connsiteX4" fmla="*/ 3908 w 5947508"/>
              <a:gd name="connsiteY4" fmla="*/ 7164754 h 7164754"/>
              <a:gd name="connsiteX0" fmla="*/ 3908 w 5947508"/>
              <a:gd name="connsiteY0" fmla="*/ 6858000 h 6858000"/>
              <a:gd name="connsiteX1" fmla="*/ 3908 w 5947508"/>
              <a:gd name="connsiteY1" fmla="*/ 838200 h 6858000"/>
              <a:gd name="connsiteX2" fmla="*/ 2975708 w 5947508"/>
              <a:gd name="connsiteY2" fmla="*/ 0 h 6858000"/>
              <a:gd name="connsiteX3" fmla="*/ 5947508 w 5947508"/>
              <a:gd name="connsiteY3" fmla="*/ 6858000 h 6858000"/>
              <a:gd name="connsiteX4" fmla="*/ 3908 w 5947508"/>
              <a:gd name="connsiteY4" fmla="*/ 6858000 h 6858000"/>
              <a:gd name="connsiteX0" fmla="*/ 3908 w 5947508"/>
              <a:gd name="connsiteY0" fmla="*/ 6906846 h 6906846"/>
              <a:gd name="connsiteX1" fmla="*/ 3908 w 5947508"/>
              <a:gd name="connsiteY1" fmla="*/ 48846 h 6906846"/>
              <a:gd name="connsiteX2" fmla="*/ 2975708 w 5947508"/>
              <a:gd name="connsiteY2" fmla="*/ 48846 h 6906846"/>
              <a:gd name="connsiteX3" fmla="*/ 5947508 w 5947508"/>
              <a:gd name="connsiteY3" fmla="*/ 6906846 h 6906846"/>
              <a:gd name="connsiteX4" fmla="*/ 3908 w 5947508"/>
              <a:gd name="connsiteY4" fmla="*/ 6906846 h 6906846"/>
              <a:gd name="connsiteX0" fmla="*/ 3908 w 4419600"/>
              <a:gd name="connsiteY0" fmla="*/ 6906846 h 6906846"/>
              <a:gd name="connsiteX1" fmla="*/ 3908 w 4419600"/>
              <a:gd name="connsiteY1" fmla="*/ 48846 h 6906846"/>
              <a:gd name="connsiteX2" fmla="*/ 2975708 w 4419600"/>
              <a:gd name="connsiteY2" fmla="*/ 48846 h 6906846"/>
              <a:gd name="connsiteX3" fmla="*/ 4419600 w 4419600"/>
              <a:gd name="connsiteY3" fmla="*/ 3401646 h 6906846"/>
              <a:gd name="connsiteX4" fmla="*/ 3908 w 4419600"/>
              <a:gd name="connsiteY4" fmla="*/ 6906846 h 6906846"/>
              <a:gd name="connsiteX0" fmla="*/ 0 w 4419600"/>
              <a:gd name="connsiteY0" fmla="*/ 3401646 h 3401646"/>
              <a:gd name="connsiteX1" fmla="*/ 3908 w 4419600"/>
              <a:gd name="connsiteY1" fmla="*/ 48846 h 3401646"/>
              <a:gd name="connsiteX2" fmla="*/ 2975708 w 4419600"/>
              <a:gd name="connsiteY2" fmla="*/ 48846 h 3401646"/>
              <a:gd name="connsiteX3" fmla="*/ 4419600 w 4419600"/>
              <a:gd name="connsiteY3" fmla="*/ 3401646 h 3401646"/>
              <a:gd name="connsiteX4" fmla="*/ 0 w 4419600"/>
              <a:gd name="connsiteY4" fmla="*/ 3401646 h 3401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3401646">
                <a:moveTo>
                  <a:pt x="0" y="3401646"/>
                </a:moveTo>
                <a:cubicBezTo>
                  <a:pt x="3908" y="2768600"/>
                  <a:pt x="5861" y="34192"/>
                  <a:pt x="3908" y="48846"/>
                </a:cubicBezTo>
                <a:cubicBezTo>
                  <a:pt x="0" y="0"/>
                  <a:pt x="2047631" y="59592"/>
                  <a:pt x="2975708" y="48846"/>
                </a:cubicBezTo>
                <a:lnTo>
                  <a:pt x="4419600" y="3401646"/>
                </a:lnTo>
                <a:lnTo>
                  <a:pt x="0" y="3401646"/>
                </a:lnTo>
                <a:close/>
              </a:path>
            </a:pathLst>
          </a:custGeom>
          <a:solidFill>
            <a:srgbClr val="7D8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userDrawn="1"/>
        </p:nvSpPr>
        <p:spPr>
          <a:xfrm flipV="1">
            <a:off x="-124070" y="0"/>
            <a:ext cx="5991470" cy="3534507"/>
          </a:xfrm>
          <a:custGeom>
            <a:avLst/>
            <a:gdLst>
              <a:gd name="connsiteX0" fmla="*/ 0 w 4953000"/>
              <a:gd name="connsiteY0" fmla="*/ 5334000 h 5334000"/>
              <a:gd name="connsiteX1" fmla="*/ 0 w 4953000"/>
              <a:gd name="connsiteY1" fmla="*/ 0 h 5334000"/>
              <a:gd name="connsiteX2" fmla="*/ 4953000 w 4953000"/>
              <a:gd name="connsiteY2" fmla="*/ 5334000 h 5334000"/>
              <a:gd name="connsiteX3" fmla="*/ 0 w 4953000"/>
              <a:gd name="connsiteY3" fmla="*/ 5334000 h 5334000"/>
              <a:gd name="connsiteX0" fmla="*/ 11469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146908 w 6099908"/>
              <a:gd name="connsiteY4" fmla="*/ 7774354 h 7774354"/>
              <a:gd name="connsiteX0" fmla="*/ 1563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70962 w 6114562"/>
              <a:gd name="connsiteY0" fmla="*/ 7774354 h 7774354"/>
              <a:gd name="connsiteX1" fmla="*/ 18562 w 6114562"/>
              <a:gd name="connsiteY1" fmla="*/ 1144954 h 7774354"/>
              <a:gd name="connsiteX2" fmla="*/ 3142762 w 6114562"/>
              <a:gd name="connsiteY2" fmla="*/ 916354 h 7774354"/>
              <a:gd name="connsiteX3" fmla="*/ 6114562 w 6114562"/>
              <a:gd name="connsiteY3" fmla="*/ 7774354 h 7774354"/>
              <a:gd name="connsiteX4" fmla="*/ 170962 w 6114562"/>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3908 w 5947508"/>
              <a:gd name="connsiteY0" fmla="*/ 7164754 h 7164754"/>
              <a:gd name="connsiteX1" fmla="*/ 3908 w 5947508"/>
              <a:gd name="connsiteY1" fmla="*/ 1144954 h 7164754"/>
              <a:gd name="connsiteX2" fmla="*/ 2975708 w 5947508"/>
              <a:gd name="connsiteY2" fmla="*/ 306754 h 7164754"/>
              <a:gd name="connsiteX3" fmla="*/ 5947508 w 5947508"/>
              <a:gd name="connsiteY3" fmla="*/ 7164754 h 7164754"/>
              <a:gd name="connsiteX4" fmla="*/ 3908 w 5947508"/>
              <a:gd name="connsiteY4" fmla="*/ 7164754 h 7164754"/>
              <a:gd name="connsiteX0" fmla="*/ 3908 w 5947508"/>
              <a:gd name="connsiteY0" fmla="*/ 6858000 h 6858000"/>
              <a:gd name="connsiteX1" fmla="*/ 3908 w 5947508"/>
              <a:gd name="connsiteY1" fmla="*/ 838200 h 6858000"/>
              <a:gd name="connsiteX2" fmla="*/ 2975708 w 5947508"/>
              <a:gd name="connsiteY2" fmla="*/ 0 h 6858000"/>
              <a:gd name="connsiteX3" fmla="*/ 5947508 w 5947508"/>
              <a:gd name="connsiteY3" fmla="*/ 6858000 h 6858000"/>
              <a:gd name="connsiteX4" fmla="*/ 3908 w 5947508"/>
              <a:gd name="connsiteY4" fmla="*/ 6858000 h 6858000"/>
              <a:gd name="connsiteX0" fmla="*/ 3908 w 5947508"/>
              <a:gd name="connsiteY0" fmla="*/ 6906846 h 6906846"/>
              <a:gd name="connsiteX1" fmla="*/ 3908 w 5947508"/>
              <a:gd name="connsiteY1" fmla="*/ 48846 h 6906846"/>
              <a:gd name="connsiteX2" fmla="*/ 2975708 w 5947508"/>
              <a:gd name="connsiteY2" fmla="*/ 48846 h 6906846"/>
              <a:gd name="connsiteX3" fmla="*/ 5947508 w 5947508"/>
              <a:gd name="connsiteY3" fmla="*/ 6906846 h 6906846"/>
              <a:gd name="connsiteX4" fmla="*/ 3908 w 5947508"/>
              <a:gd name="connsiteY4" fmla="*/ 6906846 h 6906846"/>
              <a:gd name="connsiteX0" fmla="*/ 3908 w 5947508"/>
              <a:gd name="connsiteY0" fmla="*/ 6906846 h 6906846"/>
              <a:gd name="connsiteX1" fmla="*/ 3908 w 5947508"/>
              <a:gd name="connsiteY1" fmla="*/ 48846 h 6906846"/>
              <a:gd name="connsiteX2" fmla="*/ 4423508 w 5947508"/>
              <a:gd name="connsiteY2" fmla="*/ 3401646 h 6906846"/>
              <a:gd name="connsiteX3" fmla="*/ 5947508 w 5947508"/>
              <a:gd name="connsiteY3" fmla="*/ 6906846 h 6906846"/>
              <a:gd name="connsiteX4" fmla="*/ 3908 w 5947508"/>
              <a:gd name="connsiteY4" fmla="*/ 6906846 h 6906846"/>
              <a:gd name="connsiteX0" fmla="*/ 3908 w 5947508"/>
              <a:gd name="connsiteY0" fmla="*/ 3505200 h 3505200"/>
              <a:gd name="connsiteX1" fmla="*/ 3908 w 5947508"/>
              <a:gd name="connsiteY1" fmla="*/ 76200 h 3505200"/>
              <a:gd name="connsiteX2" fmla="*/ 4423508 w 5947508"/>
              <a:gd name="connsiteY2" fmla="*/ 0 h 3505200"/>
              <a:gd name="connsiteX3" fmla="*/ 5947508 w 5947508"/>
              <a:gd name="connsiteY3" fmla="*/ 3505200 h 3505200"/>
              <a:gd name="connsiteX4" fmla="*/ 3908 w 5947508"/>
              <a:gd name="connsiteY4" fmla="*/ 3505200 h 3505200"/>
              <a:gd name="connsiteX0" fmla="*/ 3908 w 5947508"/>
              <a:gd name="connsiteY0" fmla="*/ 3554046 h 3554046"/>
              <a:gd name="connsiteX1" fmla="*/ 3908 w 5947508"/>
              <a:gd name="connsiteY1" fmla="*/ 48846 h 3554046"/>
              <a:gd name="connsiteX2" fmla="*/ 4423508 w 5947508"/>
              <a:gd name="connsiteY2" fmla="*/ 48846 h 3554046"/>
              <a:gd name="connsiteX3" fmla="*/ 5947508 w 5947508"/>
              <a:gd name="connsiteY3" fmla="*/ 3554046 h 3554046"/>
              <a:gd name="connsiteX4" fmla="*/ 3908 w 5947508"/>
              <a:gd name="connsiteY4" fmla="*/ 3554046 h 3554046"/>
              <a:gd name="connsiteX0" fmla="*/ 3908 w 5947508"/>
              <a:gd name="connsiteY0" fmla="*/ 3554046 h 3554046"/>
              <a:gd name="connsiteX1" fmla="*/ 3908 w 5947508"/>
              <a:gd name="connsiteY1" fmla="*/ 48846 h 3554046"/>
              <a:gd name="connsiteX2" fmla="*/ 4423508 w 5947508"/>
              <a:gd name="connsiteY2" fmla="*/ 48846 h 3554046"/>
              <a:gd name="connsiteX3" fmla="*/ 5947508 w 5947508"/>
              <a:gd name="connsiteY3" fmla="*/ 3554046 h 3554046"/>
              <a:gd name="connsiteX4" fmla="*/ 3908 w 5947508"/>
              <a:gd name="connsiteY4" fmla="*/ 3554046 h 3554046"/>
              <a:gd name="connsiteX0" fmla="*/ 3908 w 5947508"/>
              <a:gd name="connsiteY0" fmla="*/ 3505200 h 3505200"/>
              <a:gd name="connsiteX1" fmla="*/ 3908 w 5947508"/>
              <a:gd name="connsiteY1" fmla="*/ 0 h 3505200"/>
              <a:gd name="connsiteX2" fmla="*/ 4423508 w 5947508"/>
              <a:gd name="connsiteY2" fmla="*/ 0 h 3505200"/>
              <a:gd name="connsiteX3" fmla="*/ 5947508 w 5947508"/>
              <a:gd name="connsiteY3" fmla="*/ 3505200 h 3505200"/>
              <a:gd name="connsiteX4" fmla="*/ 3908 w 5947508"/>
              <a:gd name="connsiteY4" fmla="*/ 3505200 h 3505200"/>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47870 w 5991470"/>
              <a:gd name="connsiteY0" fmla="*/ 3534507 h 3534507"/>
              <a:gd name="connsiteX1" fmla="*/ 47870 w 5991470"/>
              <a:gd name="connsiteY1" fmla="*/ 29307 h 3534507"/>
              <a:gd name="connsiteX2" fmla="*/ 4467470 w 5991470"/>
              <a:gd name="connsiteY2" fmla="*/ 29307 h 3534507"/>
              <a:gd name="connsiteX3" fmla="*/ 5991470 w 5991470"/>
              <a:gd name="connsiteY3" fmla="*/ 3534507 h 3534507"/>
              <a:gd name="connsiteX4" fmla="*/ 47870 w 5991470"/>
              <a:gd name="connsiteY4" fmla="*/ 3534507 h 353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470" h="3534507">
                <a:moveTo>
                  <a:pt x="47870" y="3534507"/>
                </a:moveTo>
                <a:cubicBezTo>
                  <a:pt x="51778" y="2901461"/>
                  <a:pt x="49823" y="0"/>
                  <a:pt x="47870" y="29307"/>
                </a:cubicBezTo>
                <a:cubicBezTo>
                  <a:pt x="0" y="18561"/>
                  <a:pt x="4456724" y="45915"/>
                  <a:pt x="4467470" y="29307"/>
                </a:cubicBezTo>
                <a:lnTo>
                  <a:pt x="5991470" y="3534507"/>
                </a:lnTo>
                <a:lnTo>
                  <a:pt x="47870" y="3534507"/>
                </a:lnTo>
                <a:close/>
              </a:path>
            </a:pathLst>
          </a:custGeom>
          <a:solidFill>
            <a:srgbClr val="7D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724162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5D8E6-CDA2-41E1-959B-F029BDCD2ACD}" type="datetimeFigureOut">
              <a:rPr lang="en-US" smtClean="0"/>
              <a:t>7/11/2017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E506F-BDF8-4883-BC58-9DAF767A4EDB}" type="slidenum">
              <a:rPr lang="en-US" smtClean="0"/>
              <a:t>‹#›</a:t>
            </a:fld>
            <a:endParaRPr lang="en-US"/>
          </a:p>
        </p:txBody>
      </p:sp>
      <p:sp>
        <p:nvSpPr>
          <p:cNvPr id="7" name="Freeform 6"/>
          <p:cNvSpPr/>
          <p:nvPr userDrawn="1"/>
        </p:nvSpPr>
        <p:spPr>
          <a:xfrm flipV="1">
            <a:off x="-76200" y="3505200"/>
            <a:ext cx="4419600" cy="3401646"/>
          </a:xfrm>
          <a:custGeom>
            <a:avLst/>
            <a:gdLst>
              <a:gd name="connsiteX0" fmla="*/ 0 w 4953000"/>
              <a:gd name="connsiteY0" fmla="*/ 5334000 h 5334000"/>
              <a:gd name="connsiteX1" fmla="*/ 0 w 4953000"/>
              <a:gd name="connsiteY1" fmla="*/ 0 h 5334000"/>
              <a:gd name="connsiteX2" fmla="*/ 4953000 w 4953000"/>
              <a:gd name="connsiteY2" fmla="*/ 5334000 h 5334000"/>
              <a:gd name="connsiteX3" fmla="*/ 0 w 4953000"/>
              <a:gd name="connsiteY3" fmla="*/ 5334000 h 5334000"/>
              <a:gd name="connsiteX0" fmla="*/ 11469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146908 w 6099908"/>
              <a:gd name="connsiteY4" fmla="*/ 7774354 h 7774354"/>
              <a:gd name="connsiteX0" fmla="*/ 1563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70962 w 6114562"/>
              <a:gd name="connsiteY0" fmla="*/ 7774354 h 7774354"/>
              <a:gd name="connsiteX1" fmla="*/ 18562 w 6114562"/>
              <a:gd name="connsiteY1" fmla="*/ 1144954 h 7774354"/>
              <a:gd name="connsiteX2" fmla="*/ 3142762 w 6114562"/>
              <a:gd name="connsiteY2" fmla="*/ 916354 h 7774354"/>
              <a:gd name="connsiteX3" fmla="*/ 6114562 w 6114562"/>
              <a:gd name="connsiteY3" fmla="*/ 7774354 h 7774354"/>
              <a:gd name="connsiteX4" fmla="*/ 170962 w 6114562"/>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3908 w 5947508"/>
              <a:gd name="connsiteY0" fmla="*/ 7164754 h 7164754"/>
              <a:gd name="connsiteX1" fmla="*/ 3908 w 5947508"/>
              <a:gd name="connsiteY1" fmla="*/ 1144954 h 7164754"/>
              <a:gd name="connsiteX2" fmla="*/ 2975708 w 5947508"/>
              <a:gd name="connsiteY2" fmla="*/ 306754 h 7164754"/>
              <a:gd name="connsiteX3" fmla="*/ 5947508 w 5947508"/>
              <a:gd name="connsiteY3" fmla="*/ 7164754 h 7164754"/>
              <a:gd name="connsiteX4" fmla="*/ 3908 w 5947508"/>
              <a:gd name="connsiteY4" fmla="*/ 7164754 h 7164754"/>
              <a:gd name="connsiteX0" fmla="*/ 3908 w 5947508"/>
              <a:gd name="connsiteY0" fmla="*/ 6858000 h 6858000"/>
              <a:gd name="connsiteX1" fmla="*/ 3908 w 5947508"/>
              <a:gd name="connsiteY1" fmla="*/ 838200 h 6858000"/>
              <a:gd name="connsiteX2" fmla="*/ 2975708 w 5947508"/>
              <a:gd name="connsiteY2" fmla="*/ 0 h 6858000"/>
              <a:gd name="connsiteX3" fmla="*/ 5947508 w 5947508"/>
              <a:gd name="connsiteY3" fmla="*/ 6858000 h 6858000"/>
              <a:gd name="connsiteX4" fmla="*/ 3908 w 5947508"/>
              <a:gd name="connsiteY4" fmla="*/ 6858000 h 6858000"/>
              <a:gd name="connsiteX0" fmla="*/ 3908 w 5947508"/>
              <a:gd name="connsiteY0" fmla="*/ 6906846 h 6906846"/>
              <a:gd name="connsiteX1" fmla="*/ 3908 w 5947508"/>
              <a:gd name="connsiteY1" fmla="*/ 48846 h 6906846"/>
              <a:gd name="connsiteX2" fmla="*/ 2975708 w 5947508"/>
              <a:gd name="connsiteY2" fmla="*/ 48846 h 6906846"/>
              <a:gd name="connsiteX3" fmla="*/ 5947508 w 5947508"/>
              <a:gd name="connsiteY3" fmla="*/ 6906846 h 6906846"/>
              <a:gd name="connsiteX4" fmla="*/ 3908 w 5947508"/>
              <a:gd name="connsiteY4" fmla="*/ 6906846 h 6906846"/>
              <a:gd name="connsiteX0" fmla="*/ 3908 w 4419600"/>
              <a:gd name="connsiteY0" fmla="*/ 6906846 h 6906846"/>
              <a:gd name="connsiteX1" fmla="*/ 3908 w 4419600"/>
              <a:gd name="connsiteY1" fmla="*/ 48846 h 6906846"/>
              <a:gd name="connsiteX2" fmla="*/ 2975708 w 4419600"/>
              <a:gd name="connsiteY2" fmla="*/ 48846 h 6906846"/>
              <a:gd name="connsiteX3" fmla="*/ 4419600 w 4419600"/>
              <a:gd name="connsiteY3" fmla="*/ 3401646 h 6906846"/>
              <a:gd name="connsiteX4" fmla="*/ 3908 w 4419600"/>
              <a:gd name="connsiteY4" fmla="*/ 6906846 h 6906846"/>
              <a:gd name="connsiteX0" fmla="*/ 0 w 4419600"/>
              <a:gd name="connsiteY0" fmla="*/ 3401646 h 3401646"/>
              <a:gd name="connsiteX1" fmla="*/ 3908 w 4419600"/>
              <a:gd name="connsiteY1" fmla="*/ 48846 h 3401646"/>
              <a:gd name="connsiteX2" fmla="*/ 2975708 w 4419600"/>
              <a:gd name="connsiteY2" fmla="*/ 48846 h 3401646"/>
              <a:gd name="connsiteX3" fmla="*/ 4419600 w 4419600"/>
              <a:gd name="connsiteY3" fmla="*/ 3401646 h 3401646"/>
              <a:gd name="connsiteX4" fmla="*/ 0 w 4419600"/>
              <a:gd name="connsiteY4" fmla="*/ 3401646 h 3401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3401646">
                <a:moveTo>
                  <a:pt x="0" y="3401646"/>
                </a:moveTo>
                <a:cubicBezTo>
                  <a:pt x="3908" y="2768600"/>
                  <a:pt x="5861" y="34192"/>
                  <a:pt x="3908" y="48846"/>
                </a:cubicBezTo>
                <a:cubicBezTo>
                  <a:pt x="0" y="0"/>
                  <a:pt x="2047631" y="59592"/>
                  <a:pt x="2975708" y="48846"/>
                </a:cubicBezTo>
                <a:lnTo>
                  <a:pt x="4419600" y="3401646"/>
                </a:lnTo>
                <a:lnTo>
                  <a:pt x="0" y="3401646"/>
                </a:lnTo>
                <a:close/>
              </a:path>
            </a:pathLst>
          </a:custGeom>
          <a:solidFill>
            <a:srgbClr val="00618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userDrawn="1"/>
        </p:nvSpPr>
        <p:spPr>
          <a:xfrm flipV="1">
            <a:off x="-124070" y="0"/>
            <a:ext cx="5991470" cy="3534507"/>
          </a:xfrm>
          <a:custGeom>
            <a:avLst/>
            <a:gdLst>
              <a:gd name="connsiteX0" fmla="*/ 0 w 4953000"/>
              <a:gd name="connsiteY0" fmla="*/ 5334000 h 5334000"/>
              <a:gd name="connsiteX1" fmla="*/ 0 w 4953000"/>
              <a:gd name="connsiteY1" fmla="*/ 0 h 5334000"/>
              <a:gd name="connsiteX2" fmla="*/ 4953000 w 4953000"/>
              <a:gd name="connsiteY2" fmla="*/ 5334000 h 5334000"/>
              <a:gd name="connsiteX3" fmla="*/ 0 w 4953000"/>
              <a:gd name="connsiteY3" fmla="*/ 5334000 h 5334000"/>
              <a:gd name="connsiteX0" fmla="*/ 11469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146908 w 6099908"/>
              <a:gd name="connsiteY4" fmla="*/ 7774354 h 7774354"/>
              <a:gd name="connsiteX0" fmla="*/ 1563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70962 w 6114562"/>
              <a:gd name="connsiteY0" fmla="*/ 7774354 h 7774354"/>
              <a:gd name="connsiteX1" fmla="*/ 18562 w 6114562"/>
              <a:gd name="connsiteY1" fmla="*/ 1144954 h 7774354"/>
              <a:gd name="connsiteX2" fmla="*/ 3142762 w 6114562"/>
              <a:gd name="connsiteY2" fmla="*/ 916354 h 7774354"/>
              <a:gd name="connsiteX3" fmla="*/ 6114562 w 6114562"/>
              <a:gd name="connsiteY3" fmla="*/ 7774354 h 7774354"/>
              <a:gd name="connsiteX4" fmla="*/ 170962 w 6114562"/>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3908 w 5947508"/>
              <a:gd name="connsiteY0" fmla="*/ 7164754 h 7164754"/>
              <a:gd name="connsiteX1" fmla="*/ 3908 w 5947508"/>
              <a:gd name="connsiteY1" fmla="*/ 1144954 h 7164754"/>
              <a:gd name="connsiteX2" fmla="*/ 2975708 w 5947508"/>
              <a:gd name="connsiteY2" fmla="*/ 306754 h 7164754"/>
              <a:gd name="connsiteX3" fmla="*/ 5947508 w 5947508"/>
              <a:gd name="connsiteY3" fmla="*/ 7164754 h 7164754"/>
              <a:gd name="connsiteX4" fmla="*/ 3908 w 5947508"/>
              <a:gd name="connsiteY4" fmla="*/ 7164754 h 7164754"/>
              <a:gd name="connsiteX0" fmla="*/ 3908 w 5947508"/>
              <a:gd name="connsiteY0" fmla="*/ 6858000 h 6858000"/>
              <a:gd name="connsiteX1" fmla="*/ 3908 w 5947508"/>
              <a:gd name="connsiteY1" fmla="*/ 838200 h 6858000"/>
              <a:gd name="connsiteX2" fmla="*/ 2975708 w 5947508"/>
              <a:gd name="connsiteY2" fmla="*/ 0 h 6858000"/>
              <a:gd name="connsiteX3" fmla="*/ 5947508 w 5947508"/>
              <a:gd name="connsiteY3" fmla="*/ 6858000 h 6858000"/>
              <a:gd name="connsiteX4" fmla="*/ 3908 w 5947508"/>
              <a:gd name="connsiteY4" fmla="*/ 6858000 h 6858000"/>
              <a:gd name="connsiteX0" fmla="*/ 3908 w 5947508"/>
              <a:gd name="connsiteY0" fmla="*/ 6906846 h 6906846"/>
              <a:gd name="connsiteX1" fmla="*/ 3908 w 5947508"/>
              <a:gd name="connsiteY1" fmla="*/ 48846 h 6906846"/>
              <a:gd name="connsiteX2" fmla="*/ 2975708 w 5947508"/>
              <a:gd name="connsiteY2" fmla="*/ 48846 h 6906846"/>
              <a:gd name="connsiteX3" fmla="*/ 5947508 w 5947508"/>
              <a:gd name="connsiteY3" fmla="*/ 6906846 h 6906846"/>
              <a:gd name="connsiteX4" fmla="*/ 3908 w 5947508"/>
              <a:gd name="connsiteY4" fmla="*/ 6906846 h 6906846"/>
              <a:gd name="connsiteX0" fmla="*/ 3908 w 5947508"/>
              <a:gd name="connsiteY0" fmla="*/ 6906846 h 6906846"/>
              <a:gd name="connsiteX1" fmla="*/ 3908 w 5947508"/>
              <a:gd name="connsiteY1" fmla="*/ 48846 h 6906846"/>
              <a:gd name="connsiteX2" fmla="*/ 4423508 w 5947508"/>
              <a:gd name="connsiteY2" fmla="*/ 3401646 h 6906846"/>
              <a:gd name="connsiteX3" fmla="*/ 5947508 w 5947508"/>
              <a:gd name="connsiteY3" fmla="*/ 6906846 h 6906846"/>
              <a:gd name="connsiteX4" fmla="*/ 3908 w 5947508"/>
              <a:gd name="connsiteY4" fmla="*/ 6906846 h 6906846"/>
              <a:gd name="connsiteX0" fmla="*/ 3908 w 5947508"/>
              <a:gd name="connsiteY0" fmla="*/ 3505200 h 3505200"/>
              <a:gd name="connsiteX1" fmla="*/ 3908 w 5947508"/>
              <a:gd name="connsiteY1" fmla="*/ 76200 h 3505200"/>
              <a:gd name="connsiteX2" fmla="*/ 4423508 w 5947508"/>
              <a:gd name="connsiteY2" fmla="*/ 0 h 3505200"/>
              <a:gd name="connsiteX3" fmla="*/ 5947508 w 5947508"/>
              <a:gd name="connsiteY3" fmla="*/ 3505200 h 3505200"/>
              <a:gd name="connsiteX4" fmla="*/ 3908 w 5947508"/>
              <a:gd name="connsiteY4" fmla="*/ 3505200 h 3505200"/>
              <a:gd name="connsiteX0" fmla="*/ 3908 w 5947508"/>
              <a:gd name="connsiteY0" fmla="*/ 3554046 h 3554046"/>
              <a:gd name="connsiteX1" fmla="*/ 3908 w 5947508"/>
              <a:gd name="connsiteY1" fmla="*/ 48846 h 3554046"/>
              <a:gd name="connsiteX2" fmla="*/ 4423508 w 5947508"/>
              <a:gd name="connsiteY2" fmla="*/ 48846 h 3554046"/>
              <a:gd name="connsiteX3" fmla="*/ 5947508 w 5947508"/>
              <a:gd name="connsiteY3" fmla="*/ 3554046 h 3554046"/>
              <a:gd name="connsiteX4" fmla="*/ 3908 w 5947508"/>
              <a:gd name="connsiteY4" fmla="*/ 3554046 h 3554046"/>
              <a:gd name="connsiteX0" fmla="*/ 3908 w 5947508"/>
              <a:gd name="connsiteY0" fmla="*/ 3554046 h 3554046"/>
              <a:gd name="connsiteX1" fmla="*/ 3908 w 5947508"/>
              <a:gd name="connsiteY1" fmla="*/ 48846 h 3554046"/>
              <a:gd name="connsiteX2" fmla="*/ 4423508 w 5947508"/>
              <a:gd name="connsiteY2" fmla="*/ 48846 h 3554046"/>
              <a:gd name="connsiteX3" fmla="*/ 5947508 w 5947508"/>
              <a:gd name="connsiteY3" fmla="*/ 3554046 h 3554046"/>
              <a:gd name="connsiteX4" fmla="*/ 3908 w 5947508"/>
              <a:gd name="connsiteY4" fmla="*/ 3554046 h 3554046"/>
              <a:gd name="connsiteX0" fmla="*/ 3908 w 5947508"/>
              <a:gd name="connsiteY0" fmla="*/ 3505200 h 3505200"/>
              <a:gd name="connsiteX1" fmla="*/ 3908 w 5947508"/>
              <a:gd name="connsiteY1" fmla="*/ 0 h 3505200"/>
              <a:gd name="connsiteX2" fmla="*/ 4423508 w 5947508"/>
              <a:gd name="connsiteY2" fmla="*/ 0 h 3505200"/>
              <a:gd name="connsiteX3" fmla="*/ 5947508 w 5947508"/>
              <a:gd name="connsiteY3" fmla="*/ 3505200 h 3505200"/>
              <a:gd name="connsiteX4" fmla="*/ 3908 w 5947508"/>
              <a:gd name="connsiteY4" fmla="*/ 3505200 h 3505200"/>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47870 w 5991470"/>
              <a:gd name="connsiteY0" fmla="*/ 3534507 h 3534507"/>
              <a:gd name="connsiteX1" fmla="*/ 47870 w 5991470"/>
              <a:gd name="connsiteY1" fmla="*/ 29307 h 3534507"/>
              <a:gd name="connsiteX2" fmla="*/ 4467470 w 5991470"/>
              <a:gd name="connsiteY2" fmla="*/ 29307 h 3534507"/>
              <a:gd name="connsiteX3" fmla="*/ 5991470 w 5991470"/>
              <a:gd name="connsiteY3" fmla="*/ 3534507 h 3534507"/>
              <a:gd name="connsiteX4" fmla="*/ 47870 w 5991470"/>
              <a:gd name="connsiteY4" fmla="*/ 3534507 h 353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470" h="3534507">
                <a:moveTo>
                  <a:pt x="47870" y="3534507"/>
                </a:moveTo>
                <a:cubicBezTo>
                  <a:pt x="51778" y="2901461"/>
                  <a:pt x="49823" y="0"/>
                  <a:pt x="47870" y="29307"/>
                </a:cubicBezTo>
                <a:cubicBezTo>
                  <a:pt x="0" y="18561"/>
                  <a:pt x="4456724" y="45915"/>
                  <a:pt x="4467470" y="29307"/>
                </a:cubicBezTo>
                <a:lnTo>
                  <a:pt x="5991470" y="3534507"/>
                </a:lnTo>
                <a:lnTo>
                  <a:pt x="47870" y="3534507"/>
                </a:lnTo>
                <a:close/>
              </a:path>
            </a:pathLst>
          </a:custGeom>
          <a:solidFill>
            <a:srgbClr val="006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177469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9144000" cy="1143000"/>
          </a:xfrm>
          <a:prstGeom prst="rect">
            <a:avLst/>
          </a:prstGeom>
          <a:solidFill>
            <a:srgbClr val="BF732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537960"/>
            <a:ext cx="9144000" cy="320040"/>
          </a:xfrm>
          <a:prstGeom prst="rect">
            <a:avLst/>
          </a:prstGeom>
          <a:solidFill>
            <a:srgbClr val="BF732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60020" y="0"/>
            <a:ext cx="768858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149067578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Lst>
  <p:hf sldNum="0" hdr="0" dt="0"/>
  <p:txStyles>
    <p:titleStyle>
      <a:lvl1pPr algn="l" defTabSz="457200" rtl="0" eaLnBrk="1" latinLnBrk="0" hangingPunct="1">
        <a:spcBef>
          <a:spcPct val="0"/>
        </a:spcBef>
        <a:buNone/>
        <a:defRPr sz="3800" kern="1200">
          <a:solidFill>
            <a:srgbClr val="FFFFFF"/>
          </a:solidFill>
          <a:latin typeface="Corbel" panose="020B0503020204020204" pitchFamily="34" charset="0"/>
          <a:ea typeface="+mj-ea"/>
          <a:cs typeface="Corbel" panose="020B0503020204020204" pitchFamily="34" charset="0"/>
        </a:defRPr>
      </a:lvl1pPr>
    </p:titleStyle>
    <p:bodyStyle>
      <a:lvl1pPr marL="342900" indent="-342900" algn="l" defTabSz="457200" rtl="0" eaLnBrk="1" latinLnBrk="0" hangingPunct="1">
        <a:spcBef>
          <a:spcPct val="20000"/>
        </a:spcBef>
        <a:buClr>
          <a:srgbClr val="006180"/>
        </a:buClr>
        <a:buFont typeface="Arial"/>
        <a:buChar char="•"/>
        <a:defRPr lang="en-US" sz="2800" kern="1200" dirty="0" smtClean="0">
          <a:solidFill>
            <a:schemeClr val="tx1"/>
          </a:solidFill>
          <a:latin typeface="Corbel" panose="020B0503020204020204" pitchFamily="34" charset="0"/>
          <a:ea typeface="+mn-ea"/>
          <a:cs typeface="+mn-cs"/>
        </a:defRPr>
      </a:lvl1pPr>
      <a:lvl2pPr marL="742950" indent="-285750" algn="l" defTabSz="457200" rtl="0" eaLnBrk="1" latinLnBrk="0" hangingPunct="1">
        <a:spcBef>
          <a:spcPct val="20000"/>
        </a:spcBef>
        <a:buClr>
          <a:srgbClr val="006180"/>
        </a:buClr>
        <a:buFont typeface="Arial"/>
        <a:buChar char="–"/>
        <a:defRPr sz="2400" kern="1200">
          <a:solidFill>
            <a:schemeClr val="tx1"/>
          </a:solidFill>
          <a:latin typeface="Corbel" panose="020B0503020204020204" pitchFamily="34" charset="0"/>
          <a:ea typeface="+mn-ea"/>
          <a:cs typeface="+mn-cs"/>
        </a:defRPr>
      </a:lvl2pPr>
      <a:lvl3pPr marL="11430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3pPr>
      <a:lvl4pPr marL="16002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4pPr>
      <a:lvl5pPr marL="20574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9144000" cy="1143000"/>
          </a:xfrm>
          <a:prstGeom prst="rect">
            <a:avLst/>
          </a:prstGeom>
          <a:solidFill>
            <a:srgbClr val="7D8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537960"/>
            <a:ext cx="9144000" cy="320040"/>
          </a:xfrm>
          <a:prstGeom prst="rect">
            <a:avLst/>
          </a:prstGeom>
          <a:solidFill>
            <a:srgbClr val="7D8F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60020" y="0"/>
            <a:ext cx="768858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8" name="Picture 7" descr="ToolDesignlogo_locations--whiteonblack.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a:xfrm>
            <a:off x="7254405" y="6626888"/>
            <a:ext cx="1472590" cy="214189"/>
          </a:xfrm>
          <a:prstGeom prst="rect">
            <a:avLst/>
          </a:prstGeom>
        </p:spPr>
      </p:pic>
      <p:pic>
        <p:nvPicPr>
          <p:cNvPr id="11" name="Picture 10"/>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772211" y="6529368"/>
            <a:ext cx="371789" cy="337225"/>
          </a:xfrm>
          <a:prstGeom prst="rect">
            <a:avLst/>
          </a:prstGeom>
        </p:spPr>
      </p:pic>
    </p:spTree>
    <p:extLst>
      <p:ext uri="{BB962C8B-B14F-4D97-AF65-F5344CB8AC3E}">
        <p14:creationId xmlns:p14="http://schemas.microsoft.com/office/powerpoint/2010/main" val="360049761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Lst>
  <p:hf sldNum="0" hdr="0" dt="0"/>
  <p:txStyles>
    <p:titleStyle>
      <a:lvl1pPr algn="l" defTabSz="457200" rtl="0" eaLnBrk="1" latinLnBrk="0" hangingPunct="1">
        <a:spcBef>
          <a:spcPct val="0"/>
        </a:spcBef>
        <a:buNone/>
        <a:defRPr sz="3800" kern="1200">
          <a:solidFill>
            <a:srgbClr val="FFFFFF"/>
          </a:solidFill>
          <a:latin typeface="Corbel" panose="020B0503020204020204" pitchFamily="34" charset="0"/>
          <a:ea typeface="+mj-ea"/>
          <a:cs typeface="Corbel" panose="020B0503020204020204" pitchFamily="34" charset="0"/>
        </a:defRPr>
      </a:lvl1pPr>
    </p:titleStyle>
    <p:bodyStyle>
      <a:lvl1pPr marL="342900" indent="-342900" algn="l" defTabSz="457200" rtl="0" eaLnBrk="1" latinLnBrk="0" hangingPunct="1">
        <a:spcBef>
          <a:spcPct val="20000"/>
        </a:spcBef>
        <a:buClr>
          <a:srgbClr val="006180"/>
        </a:buClr>
        <a:buFont typeface="Arial"/>
        <a:buChar char="•"/>
        <a:defRPr lang="en-US" sz="2800" kern="1200" dirty="0" smtClean="0">
          <a:solidFill>
            <a:schemeClr val="tx1"/>
          </a:solidFill>
          <a:latin typeface="Corbel" panose="020B0503020204020204" pitchFamily="34" charset="0"/>
          <a:ea typeface="+mn-ea"/>
          <a:cs typeface="+mn-cs"/>
        </a:defRPr>
      </a:lvl1pPr>
      <a:lvl2pPr marL="742950" indent="-285750" algn="l" defTabSz="457200" rtl="0" eaLnBrk="1" latinLnBrk="0" hangingPunct="1">
        <a:spcBef>
          <a:spcPct val="20000"/>
        </a:spcBef>
        <a:buClr>
          <a:srgbClr val="006180"/>
        </a:buClr>
        <a:buFont typeface="Arial"/>
        <a:buChar char="–"/>
        <a:defRPr sz="2400" kern="1200">
          <a:solidFill>
            <a:schemeClr val="tx1"/>
          </a:solidFill>
          <a:latin typeface="Corbel" panose="020B0503020204020204" pitchFamily="34" charset="0"/>
          <a:ea typeface="+mn-ea"/>
          <a:cs typeface="+mn-cs"/>
        </a:defRPr>
      </a:lvl2pPr>
      <a:lvl3pPr marL="11430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3pPr>
      <a:lvl4pPr marL="16002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4pPr>
      <a:lvl5pPr marL="20574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5D8E6-CDA2-41E1-959B-F029BDCD2ACD}" type="datetimeFigureOut">
              <a:rPr lang="en-US" smtClean="0">
                <a:solidFill>
                  <a:prstClr val="black">
                    <a:tint val="75000"/>
                  </a:prstClr>
                </a:solidFill>
              </a:rPr>
              <a:pPr/>
              <a:t>7/11/2017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E506F-BDF8-4883-BC58-9DAF767A4EDB}" type="slidenum">
              <a:rPr lang="en-US" smtClean="0">
                <a:solidFill>
                  <a:prstClr val="black">
                    <a:tint val="75000"/>
                  </a:prstClr>
                </a:solidFill>
              </a:rPr>
              <a:pPr/>
              <a:t>‹#›</a:t>
            </a:fld>
            <a:endParaRPr lang="en-US">
              <a:solidFill>
                <a:prstClr val="black">
                  <a:tint val="75000"/>
                </a:prstClr>
              </a:solidFill>
            </a:endParaRPr>
          </a:p>
        </p:txBody>
      </p:sp>
      <p:sp>
        <p:nvSpPr>
          <p:cNvPr id="7" name="Freeform 6"/>
          <p:cNvSpPr/>
          <p:nvPr userDrawn="1"/>
        </p:nvSpPr>
        <p:spPr>
          <a:xfrm flipV="1">
            <a:off x="-76200" y="3505200"/>
            <a:ext cx="4419600" cy="3401646"/>
          </a:xfrm>
          <a:custGeom>
            <a:avLst/>
            <a:gdLst>
              <a:gd name="connsiteX0" fmla="*/ 0 w 4953000"/>
              <a:gd name="connsiteY0" fmla="*/ 5334000 h 5334000"/>
              <a:gd name="connsiteX1" fmla="*/ 0 w 4953000"/>
              <a:gd name="connsiteY1" fmla="*/ 0 h 5334000"/>
              <a:gd name="connsiteX2" fmla="*/ 4953000 w 4953000"/>
              <a:gd name="connsiteY2" fmla="*/ 5334000 h 5334000"/>
              <a:gd name="connsiteX3" fmla="*/ 0 w 4953000"/>
              <a:gd name="connsiteY3" fmla="*/ 5334000 h 5334000"/>
              <a:gd name="connsiteX0" fmla="*/ 11469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146908 w 6099908"/>
              <a:gd name="connsiteY4" fmla="*/ 7774354 h 7774354"/>
              <a:gd name="connsiteX0" fmla="*/ 1563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70962 w 6114562"/>
              <a:gd name="connsiteY0" fmla="*/ 7774354 h 7774354"/>
              <a:gd name="connsiteX1" fmla="*/ 18562 w 6114562"/>
              <a:gd name="connsiteY1" fmla="*/ 1144954 h 7774354"/>
              <a:gd name="connsiteX2" fmla="*/ 3142762 w 6114562"/>
              <a:gd name="connsiteY2" fmla="*/ 916354 h 7774354"/>
              <a:gd name="connsiteX3" fmla="*/ 6114562 w 6114562"/>
              <a:gd name="connsiteY3" fmla="*/ 7774354 h 7774354"/>
              <a:gd name="connsiteX4" fmla="*/ 170962 w 6114562"/>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3908 w 5947508"/>
              <a:gd name="connsiteY0" fmla="*/ 7164754 h 7164754"/>
              <a:gd name="connsiteX1" fmla="*/ 3908 w 5947508"/>
              <a:gd name="connsiteY1" fmla="*/ 1144954 h 7164754"/>
              <a:gd name="connsiteX2" fmla="*/ 2975708 w 5947508"/>
              <a:gd name="connsiteY2" fmla="*/ 306754 h 7164754"/>
              <a:gd name="connsiteX3" fmla="*/ 5947508 w 5947508"/>
              <a:gd name="connsiteY3" fmla="*/ 7164754 h 7164754"/>
              <a:gd name="connsiteX4" fmla="*/ 3908 w 5947508"/>
              <a:gd name="connsiteY4" fmla="*/ 7164754 h 7164754"/>
              <a:gd name="connsiteX0" fmla="*/ 3908 w 5947508"/>
              <a:gd name="connsiteY0" fmla="*/ 6858000 h 6858000"/>
              <a:gd name="connsiteX1" fmla="*/ 3908 w 5947508"/>
              <a:gd name="connsiteY1" fmla="*/ 838200 h 6858000"/>
              <a:gd name="connsiteX2" fmla="*/ 2975708 w 5947508"/>
              <a:gd name="connsiteY2" fmla="*/ 0 h 6858000"/>
              <a:gd name="connsiteX3" fmla="*/ 5947508 w 5947508"/>
              <a:gd name="connsiteY3" fmla="*/ 6858000 h 6858000"/>
              <a:gd name="connsiteX4" fmla="*/ 3908 w 5947508"/>
              <a:gd name="connsiteY4" fmla="*/ 6858000 h 6858000"/>
              <a:gd name="connsiteX0" fmla="*/ 3908 w 5947508"/>
              <a:gd name="connsiteY0" fmla="*/ 6906846 h 6906846"/>
              <a:gd name="connsiteX1" fmla="*/ 3908 w 5947508"/>
              <a:gd name="connsiteY1" fmla="*/ 48846 h 6906846"/>
              <a:gd name="connsiteX2" fmla="*/ 2975708 w 5947508"/>
              <a:gd name="connsiteY2" fmla="*/ 48846 h 6906846"/>
              <a:gd name="connsiteX3" fmla="*/ 5947508 w 5947508"/>
              <a:gd name="connsiteY3" fmla="*/ 6906846 h 6906846"/>
              <a:gd name="connsiteX4" fmla="*/ 3908 w 5947508"/>
              <a:gd name="connsiteY4" fmla="*/ 6906846 h 6906846"/>
              <a:gd name="connsiteX0" fmla="*/ 3908 w 4419600"/>
              <a:gd name="connsiteY0" fmla="*/ 6906846 h 6906846"/>
              <a:gd name="connsiteX1" fmla="*/ 3908 w 4419600"/>
              <a:gd name="connsiteY1" fmla="*/ 48846 h 6906846"/>
              <a:gd name="connsiteX2" fmla="*/ 2975708 w 4419600"/>
              <a:gd name="connsiteY2" fmla="*/ 48846 h 6906846"/>
              <a:gd name="connsiteX3" fmla="*/ 4419600 w 4419600"/>
              <a:gd name="connsiteY3" fmla="*/ 3401646 h 6906846"/>
              <a:gd name="connsiteX4" fmla="*/ 3908 w 4419600"/>
              <a:gd name="connsiteY4" fmla="*/ 6906846 h 6906846"/>
              <a:gd name="connsiteX0" fmla="*/ 0 w 4419600"/>
              <a:gd name="connsiteY0" fmla="*/ 3401646 h 3401646"/>
              <a:gd name="connsiteX1" fmla="*/ 3908 w 4419600"/>
              <a:gd name="connsiteY1" fmla="*/ 48846 h 3401646"/>
              <a:gd name="connsiteX2" fmla="*/ 2975708 w 4419600"/>
              <a:gd name="connsiteY2" fmla="*/ 48846 h 3401646"/>
              <a:gd name="connsiteX3" fmla="*/ 4419600 w 4419600"/>
              <a:gd name="connsiteY3" fmla="*/ 3401646 h 3401646"/>
              <a:gd name="connsiteX4" fmla="*/ 0 w 4419600"/>
              <a:gd name="connsiteY4" fmla="*/ 3401646 h 3401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3401646">
                <a:moveTo>
                  <a:pt x="0" y="3401646"/>
                </a:moveTo>
                <a:cubicBezTo>
                  <a:pt x="3908" y="2768600"/>
                  <a:pt x="5861" y="34192"/>
                  <a:pt x="3908" y="48846"/>
                </a:cubicBezTo>
                <a:cubicBezTo>
                  <a:pt x="0" y="0"/>
                  <a:pt x="2047631" y="59592"/>
                  <a:pt x="2975708" y="48846"/>
                </a:cubicBezTo>
                <a:lnTo>
                  <a:pt x="4419600" y="3401646"/>
                </a:lnTo>
                <a:lnTo>
                  <a:pt x="0" y="3401646"/>
                </a:lnTo>
                <a:close/>
              </a:path>
            </a:pathLst>
          </a:custGeom>
          <a:solidFill>
            <a:srgbClr val="BF732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Freeform 7"/>
          <p:cNvSpPr/>
          <p:nvPr userDrawn="1"/>
        </p:nvSpPr>
        <p:spPr>
          <a:xfrm flipV="1">
            <a:off x="-124070" y="0"/>
            <a:ext cx="5991470" cy="3534507"/>
          </a:xfrm>
          <a:custGeom>
            <a:avLst/>
            <a:gdLst>
              <a:gd name="connsiteX0" fmla="*/ 0 w 4953000"/>
              <a:gd name="connsiteY0" fmla="*/ 5334000 h 5334000"/>
              <a:gd name="connsiteX1" fmla="*/ 0 w 4953000"/>
              <a:gd name="connsiteY1" fmla="*/ 0 h 5334000"/>
              <a:gd name="connsiteX2" fmla="*/ 4953000 w 4953000"/>
              <a:gd name="connsiteY2" fmla="*/ 5334000 h 5334000"/>
              <a:gd name="connsiteX3" fmla="*/ 0 w 4953000"/>
              <a:gd name="connsiteY3" fmla="*/ 5334000 h 5334000"/>
              <a:gd name="connsiteX0" fmla="*/ 11469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146908 w 6099908"/>
              <a:gd name="connsiteY4" fmla="*/ 7774354 h 7774354"/>
              <a:gd name="connsiteX0" fmla="*/ 1563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70962 w 6114562"/>
              <a:gd name="connsiteY0" fmla="*/ 7774354 h 7774354"/>
              <a:gd name="connsiteX1" fmla="*/ 18562 w 6114562"/>
              <a:gd name="connsiteY1" fmla="*/ 1144954 h 7774354"/>
              <a:gd name="connsiteX2" fmla="*/ 3142762 w 6114562"/>
              <a:gd name="connsiteY2" fmla="*/ 916354 h 7774354"/>
              <a:gd name="connsiteX3" fmla="*/ 6114562 w 6114562"/>
              <a:gd name="connsiteY3" fmla="*/ 7774354 h 7774354"/>
              <a:gd name="connsiteX4" fmla="*/ 170962 w 6114562"/>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3908 w 5947508"/>
              <a:gd name="connsiteY0" fmla="*/ 7164754 h 7164754"/>
              <a:gd name="connsiteX1" fmla="*/ 3908 w 5947508"/>
              <a:gd name="connsiteY1" fmla="*/ 1144954 h 7164754"/>
              <a:gd name="connsiteX2" fmla="*/ 2975708 w 5947508"/>
              <a:gd name="connsiteY2" fmla="*/ 306754 h 7164754"/>
              <a:gd name="connsiteX3" fmla="*/ 5947508 w 5947508"/>
              <a:gd name="connsiteY3" fmla="*/ 7164754 h 7164754"/>
              <a:gd name="connsiteX4" fmla="*/ 3908 w 5947508"/>
              <a:gd name="connsiteY4" fmla="*/ 7164754 h 7164754"/>
              <a:gd name="connsiteX0" fmla="*/ 3908 w 5947508"/>
              <a:gd name="connsiteY0" fmla="*/ 6858000 h 6858000"/>
              <a:gd name="connsiteX1" fmla="*/ 3908 w 5947508"/>
              <a:gd name="connsiteY1" fmla="*/ 838200 h 6858000"/>
              <a:gd name="connsiteX2" fmla="*/ 2975708 w 5947508"/>
              <a:gd name="connsiteY2" fmla="*/ 0 h 6858000"/>
              <a:gd name="connsiteX3" fmla="*/ 5947508 w 5947508"/>
              <a:gd name="connsiteY3" fmla="*/ 6858000 h 6858000"/>
              <a:gd name="connsiteX4" fmla="*/ 3908 w 5947508"/>
              <a:gd name="connsiteY4" fmla="*/ 6858000 h 6858000"/>
              <a:gd name="connsiteX0" fmla="*/ 3908 w 5947508"/>
              <a:gd name="connsiteY0" fmla="*/ 6906846 h 6906846"/>
              <a:gd name="connsiteX1" fmla="*/ 3908 w 5947508"/>
              <a:gd name="connsiteY1" fmla="*/ 48846 h 6906846"/>
              <a:gd name="connsiteX2" fmla="*/ 2975708 w 5947508"/>
              <a:gd name="connsiteY2" fmla="*/ 48846 h 6906846"/>
              <a:gd name="connsiteX3" fmla="*/ 5947508 w 5947508"/>
              <a:gd name="connsiteY3" fmla="*/ 6906846 h 6906846"/>
              <a:gd name="connsiteX4" fmla="*/ 3908 w 5947508"/>
              <a:gd name="connsiteY4" fmla="*/ 6906846 h 6906846"/>
              <a:gd name="connsiteX0" fmla="*/ 3908 w 5947508"/>
              <a:gd name="connsiteY0" fmla="*/ 6906846 h 6906846"/>
              <a:gd name="connsiteX1" fmla="*/ 3908 w 5947508"/>
              <a:gd name="connsiteY1" fmla="*/ 48846 h 6906846"/>
              <a:gd name="connsiteX2" fmla="*/ 4423508 w 5947508"/>
              <a:gd name="connsiteY2" fmla="*/ 3401646 h 6906846"/>
              <a:gd name="connsiteX3" fmla="*/ 5947508 w 5947508"/>
              <a:gd name="connsiteY3" fmla="*/ 6906846 h 6906846"/>
              <a:gd name="connsiteX4" fmla="*/ 3908 w 5947508"/>
              <a:gd name="connsiteY4" fmla="*/ 6906846 h 6906846"/>
              <a:gd name="connsiteX0" fmla="*/ 3908 w 5947508"/>
              <a:gd name="connsiteY0" fmla="*/ 3505200 h 3505200"/>
              <a:gd name="connsiteX1" fmla="*/ 3908 w 5947508"/>
              <a:gd name="connsiteY1" fmla="*/ 76200 h 3505200"/>
              <a:gd name="connsiteX2" fmla="*/ 4423508 w 5947508"/>
              <a:gd name="connsiteY2" fmla="*/ 0 h 3505200"/>
              <a:gd name="connsiteX3" fmla="*/ 5947508 w 5947508"/>
              <a:gd name="connsiteY3" fmla="*/ 3505200 h 3505200"/>
              <a:gd name="connsiteX4" fmla="*/ 3908 w 5947508"/>
              <a:gd name="connsiteY4" fmla="*/ 3505200 h 3505200"/>
              <a:gd name="connsiteX0" fmla="*/ 3908 w 5947508"/>
              <a:gd name="connsiteY0" fmla="*/ 3554046 h 3554046"/>
              <a:gd name="connsiteX1" fmla="*/ 3908 w 5947508"/>
              <a:gd name="connsiteY1" fmla="*/ 48846 h 3554046"/>
              <a:gd name="connsiteX2" fmla="*/ 4423508 w 5947508"/>
              <a:gd name="connsiteY2" fmla="*/ 48846 h 3554046"/>
              <a:gd name="connsiteX3" fmla="*/ 5947508 w 5947508"/>
              <a:gd name="connsiteY3" fmla="*/ 3554046 h 3554046"/>
              <a:gd name="connsiteX4" fmla="*/ 3908 w 5947508"/>
              <a:gd name="connsiteY4" fmla="*/ 3554046 h 3554046"/>
              <a:gd name="connsiteX0" fmla="*/ 3908 w 5947508"/>
              <a:gd name="connsiteY0" fmla="*/ 3554046 h 3554046"/>
              <a:gd name="connsiteX1" fmla="*/ 3908 w 5947508"/>
              <a:gd name="connsiteY1" fmla="*/ 48846 h 3554046"/>
              <a:gd name="connsiteX2" fmla="*/ 4423508 w 5947508"/>
              <a:gd name="connsiteY2" fmla="*/ 48846 h 3554046"/>
              <a:gd name="connsiteX3" fmla="*/ 5947508 w 5947508"/>
              <a:gd name="connsiteY3" fmla="*/ 3554046 h 3554046"/>
              <a:gd name="connsiteX4" fmla="*/ 3908 w 5947508"/>
              <a:gd name="connsiteY4" fmla="*/ 3554046 h 3554046"/>
              <a:gd name="connsiteX0" fmla="*/ 3908 w 5947508"/>
              <a:gd name="connsiteY0" fmla="*/ 3505200 h 3505200"/>
              <a:gd name="connsiteX1" fmla="*/ 3908 w 5947508"/>
              <a:gd name="connsiteY1" fmla="*/ 0 h 3505200"/>
              <a:gd name="connsiteX2" fmla="*/ 4423508 w 5947508"/>
              <a:gd name="connsiteY2" fmla="*/ 0 h 3505200"/>
              <a:gd name="connsiteX3" fmla="*/ 5947508 w 5947508"/>
              <a:gd name="connsiteY3" fmla="*/ 3505200 h 3505200"/>
              <a:gd name="connsiteX4" fmla="*/ 3908 w 5947508"/>
              <a:gd name="connsiteY4" fmla="*/ 3505200 h 3505200"/>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47870 w 5991470"/>
              <a:gd name="connsiteY0" fmla="*/ 3534507 h 3534507"/>
              <a:gd name="connsiteX1" fmla="*/ 47870 w 5991470"/>
              <a:gd name="connsiteY1" fmla="*/ 29307 h 3534507"/>
              <a:gd name="connsiteX2" fmla="*/ 4467470 w 5991470"/>
              <a:gd name="connsiteY2" fmla="*/ 29307 h 3534507"/>
              <a:gd name="connsiteX3" fmla="*/ 5991470 w 5991470"/>
              <a:gd name="connsiteY3" fmla="*/ 3534507 h 3534507"/>
              <a:gd name="connsiteX4" fmla="*/ 47870 w 5991470"/>
              <a:gd name="connsiteY4" fmla="*/ 3534507 h 353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470" h="3534507">
                <a:moveTo>
                  <a:pt x="47870" y="3534507"/>
                </a:moveTo>
                <a:cubicBezTo>
                  <a:pt x="51778" y="2901461"/>
                  <a:pt x="49823" y="0"/>
                  <a:pt x="47870" y="29307"/>
                </a:cubicBezTo>
                <a:cubicBezTo>
                  <a:pt x="0" y="18561"/>
                  <a:pt x="4456724" y="45915"/>
                  <a:pt x="4467470" y="29307"/>
                </a:cubicBezTo>
                <a:lnTo>
                  <a:pt x="5991470" y="3534507"/>
                </a:lnTo>
                <a:lnTo>
                  <a:pt x="47870" y="3534507"/>
                </a:lnTo>
                <a:close/>
              </a:path>
            </a:pathLst>
          </a:custGeom>
          <a:solidFill>
            <a:srgbClr val="BF7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551760058"/>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5D8E6-CDA2-41E1-959B-F029BDCD2ACD}" type="datetimeFigureOut">
              <a:rPr lang="en-US" smtClean="0">
                <a:solidFill>
                  <a:prstClr val="black">
                    <a:tint val="75000"/>
                  </a:prstClr>
                </a:solidFill>
              </a:rPr>
              <a:pPr/>
              <a:t>7/11/2017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E506F-BDF8-4883-BC58-9DAF767A4EDB}" type="slidenum">
              <a:rPr lang="en-US" smtClean="0">
                <a:solidFill>
                  <a:prstClr val="black">
                    <a:tint val="75000"/>
                  </a:prstClr>
                </a:solidFill>
              </a:rPr>
              <a:pPr/>
              <a:t>‹#›</a:t>
            </a:fld>
            <a:endParaRPr lang="en-US">
              <a:solidFill>
                <a:prstClr val="black">
                  <a:tint val="75000"/>
                </a:prstClr>
              </a:solidFill>
            </a:endParaRPr>
          </a:p>
        </p:txBody>
      </p:sp>
      <p:sp>
        <p:nvSpPr>
          <p:cNvPr id="7" name="Freeform 6"/>
          <p:cNvSpPr/>
          <p:nvPr userDrawn="1"/>
        </p:nvSpPr>
        <p:spPr>
          <a:xfrm flipV="1">
            <a:off x="-76200" y="3505200"/>
            <a:ext cx="4419600" cy="3401646"/>
          </a:xfrm>
          <a:custGeom>
            <a:avLst/>
            <a:gdLst>
              <a:gd name="connsiteX0" fmla="*/ 0 w 4953000"/>
              <a:gd name="connsiteY0" fmla="*/ 5334000 h 5334000"/>
              <a:gd name="connsiteX1" fmla="*/ 0 w 4953000"/>
              <a:gd name="connsiteY1" fmla="*/ 0 h 5334000"/>
              <a:gd name="connsiteX2" fmla="*/ 4953000 w 4953000"/>
              <a:gd name="connsiteY2" fmla="*/ 5334000 h 5334000"/>
              <a:gd name="connsiteX3" fmla="*/ 0 w 4953000"/>
              <a:gd name="connsiteY3" fmla="*/ 5334000 h 5334000"/>
              <a:gd name="connsiteX0" fmla="*/ 11469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146908 w 6099908"/>
              <a:gd name="connsiteY4" fmla="*/ 7774354 h 7774354"/>
              <a:gd name="connsiteX0" fmla="*/ 1563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70962 w 6114562"/>
              <a:gd name="connsiteY0" fmla="*/ 7774354 h 7774354"/>
              <a:gd name="connsiteX1" fmla="*/ 18562 w 6114562"/>
              <a:gd name="connsiteY1" fmla="*/ 1144954 h 7774354"/>
              <a:gd name="connsiteX2" fmla="*/ 3142762 w 6114562"/>
              <a:gd name="connsiteY2" fmla="*/ 916354 h 7774354"/>
              <a:gd name="connsiteX3" fmla="*/ 6114562 w 6114562"/>
              <a:gd name="connsiteY3" fmla="*/ 7774354 h 7774354"/>
              <a:gd name="connsiteX4" fmla="*/ 170962 w 6114562"/>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3908 w 5947508"/>
              <a:gd name="connsiteY0" fmla="*/ 7164754 h 7164754"/>
              <a:gd name="connsiteX1" fmla="*/ 3908 w 5947508"/>
              <a:gd name="connsiteY1" fmla="*/ 1144954 h 7164754"/>
              <a:gd name="connsiteX2" fmla="*/ 2975708 w 5947508"/>
              <a:gd name="connsiteY2" fmla="*/ 306754 h 7164754"/>
              <a:gd name="connsiteX3" fmla="*/ 5947508 w 5947508"/>
              <a:gd name="connsiteY3" fmla="*/ 7164754 h 7164754"/>
              <a:gd name="connsiteX4" fmla="*/ 3908 w 5947508"/>
              <a:gd name="connsiteY4" fmla="*/ 7164754 h 7164754"/>
              <a:gd name="connsiteX0" fmla="*/ 3908 w 5947508"/>
              <a:gd name="connsiteY0" fmla="*/ 6858000 h 6858000"/>
              <a:gd name="connsiteX1" fmla="*/ 3908 w 5947508"/>
              <a:gd name="connsiteY1" fmla="*/ 838200 h 6858000"/>
              <a:gd name="connsiteX2" fmla="*/ 2975708 w 5947508"/>
              <a:gd name="connsiteY2" fmla="*/ 0 h 6858000"/>
              <a:gd name="connsiteX3" fmla="*/ 5947508 w 5947508"/>
              <a:gd name="connsiteY3" fmla="*/ 6858000 h 6858000"/>
              <a:gd name="connsiteX4" fmla="*/ 3908 w 5947508"/>
              <a:gd name="connsiteY4" fmla="*/ 6858000 h 6858000"/>
              <a:gd name="connsiteX0" fmla="*/ 3908 w 5947508"/>
              <a:gd name="connsiteY0" fmla="*/ 6906846 h 6906846"/>
              <a:gd name="connsiteX1" fmla="*/ 3908 w 5947508"/>
              <a:gd name="connsiteY1" fmla="*/ 48846 h 6906846"/>
              <a:gd name="connsiteX2" fmla="*/ 2975708 w 5947508"/>
              <a:gd name="connsiteY2" fmla="*/ 48846 h 6906846"/>
              <a:gd name="connsiteX3" fmla="*/ 5947508 w 5947508"/>
              <a:gd name="connsiteY3" fmla="*/ 6906846 h 6906846"/>
              <a:gd name="connsiteX4" fmla="*/ 3908 w 5947508"/>
              <a:gd name="connsiteY4" fmla="*/ 6906846 h 6906846"/>
              <a:gd name="connsiteX0" fmla="*/ 3908 w 4419600"/>
              <a:gd name="connsiteY0" fmla="*/ 6906846 h 6906846"/>
              <a:gd name="connsiteX1" fmla="*/ 3908 w 4419600"/>
              <a:gd name="connsiteY1" fmla="*/ 48846 h 6906846"/>
              <a:gd name="connsiteX2" fmla="*/ 2975708 w 4419600"/>
              <a:gd name="connsiteY2" fmla="*/ 48846 h 6906846"/>
              <a:gd name="connsiteX3" fmla="*/ 4419600 w 4419600"/>
              <a:gd name="connsiteY3" fmla="*/ 3401646 h 6906846"/>
              <a:gd name="connsiteX4" fmla="*/ 3908 w 4419600"/>
              <a:gd name="connsiteY4" fmla="*/ 6906846 h 6906846"/>
              <a:gd name="connsiteX0" fmla="*/ 0 w 4419600"/>
              <a:gd name="connsiteY0" fmla="*/ 3401646 h 3401646"/>
              <a:gd name="connsiteX1" fmla="*/ 3908 w 4419600"/>
              <a:gd name="connsiteY1" fmla="*/ 48846 h 3401646"/>
              <a:gd name="connsiteX2" fmla="*/ 2975708 w 4419600"/>
              <a:gd name="connsiteY2" fmla="*/ 48846 h 3401646"/>
              <a:gd name="connsiteX3" fmla="*/ 4419600 w 4419600"/>
              <a:gd name="connsiteY3" fmla="*/ 3401646 h 3401646"/>
              <a:gd name="connsiteX4" fmla="*/ 0 w 4419600"/>
              <a:gd name="connsiteY4" fmla="*/ 3401646 h 3401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3401646">
                <a:moveTo>
                  <a:pt x="0" y="3401646"/>
                </a:moveTo>
                <a:cubicBezTo>
                  <a:pt x="3908" y="2768600"/>
                  <a:pt x="5861" y="34192"/>
                  <a:pt x="3908" y="48846"/>
                </a:cubicBezTo>
                <a:cubicBezTo>
                  <a:pt x="0" y="0"/>
                  <a:pt x="2047631" y="59592"/>
                  <a:pt x="2975708" y="48846"/>
                </a:cubicBezTo>
                <a:lnTo>
                  <a:pt x="4419600" y="3401646"/>
                </a:lnTo>
                <a:lnTo>
                  <a:pt x="0" y="3401646"/>
                </a:lnTo>
                <a:close/>
              </a:path>
            </a:pathLst>
          </a:custGeom>
          <a:solidFill>
            <a:srgbClr val="BF732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Freeform 7"/>
          <p:cNvSpPr/>
          <p:nvPr userDrawn="1"/>
        </p:nvSpPr>
        <p:spPr>
          <a:xfrm flipV="1">
            <a:off x="-124070" y="0"/>
            <a:ext cx="5991470" cy="3534507"/>
          </a:xfrm>
          <a:custGeom>
            <a:avLst/>
            <a:gdLst>
              <a:gd name="connsiteX0" fmla="*/ 0 w 4953000"/>
              <a:gd name="connsiteY0" fmla="*/ 5334000 h 5334000"/>
              <a:gd name="connsiteX1" fmla="*/ 0 w 4953000"/>
              <a:gd name="connsiteY1" fmla="*/ 0 h 5334000"/>
              <a:gd name="connsiteX2" fmla="*/ 4953000 w 4953000"/>
              <a:gd name="connsiteY2" fmla="*/ 5334000 h 5334000"/>
              <a:gd name="connsiteX3" fmla="*/ 0 w 4953000"/>
              <a:gd name="connsiteY3" fmla="*/ 5334000 h 5334000"/>
              <a:gd name="connsiteX0" fmla="*/ 11469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146908 w 6099908"/>
              <a:gd name="connsiteY4" fmla="*/ 7774354 h 7774354"/>
              <a:gd name="connsiteX0" fmla="*/ 156308 w 6099908"/>
              <a:gd name="connsiteY0" fmla="*/ 7774354 h 7774354"/>
              <a:gd name="connsiteX1" fmla="*/ 3908 w 6099908"/>
              <a:gd name="connsiteY1" fmla="*/ 1144954 h 7774354"/>
              <a:gd name="connsiteX2" fmla="*/ 1146908 w 6099908"/>
              <a:gd name="connsiteY2" fmla="*/ 2440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170962 w 6114562"/>
              <a:gd name="connsiteY0" fmla="*/ 7774354 h 7774354"/>
              <a:gd name="connsiteX1" fmla="*/ 18562 w 6114562"/>
              <a:gd name="connsiteY1" fmla="*/ 1144954 h 7774354"/>
              <a:gd name="connsiteX2" fmla="*/ 3142762 w 6114562"/>
              <a:gd name="connsiteY2" fmla="*/ 916354 h 7774354"/>
              <a:gd name="connsiteX3" fmla="*/ 6114562 w 6114562"/>
              <a:gd name="connsiteY3" fmla="*/ 7774354 h 7774354"/>
              <a:gd name="connsiteX4" fmla="*/ 170962 w 6114562"/>
              <a:gd name="connsiteY4" fmla="*/ 7774354 h 7774354"/>
              <a:gd name="connsiteX0" fmla="*/ 156308 w 6099908"/>
              <a:gd name="connsiteY0" fmla="*/ 7774354 h 7774354"/>
              <a:gd name="connsiteX1" fmla="*/ 3908 w 6099908"/>
              <a:gd name="connsiteY1" fmla="*/ 1144954 h 7774354"/>
              <a:gd name="connsiteX2" fmla="*/ 3128108 w 6099908"/>
              <a:gd name="connsiteY2" fmla="*/ 916354 h 7774354"/>
              <a:gd name="connsiteX3" fmla="*/ 6099908 w 6099908"/>
              <a:gd name="connsiteY3" fmla="*/ 7774354 h 7774354"/>
              <a:gd name="connsiteX4" fmla="*/ 156308 w 6099908"/>
              <a:gd name="connsiteY4" fmla="*/ 7774354 h 7774354"/>
              <a:gd name="connsiteX0" fmla="*/ 3908 w 5947508"/>
              <a:gd name="connsiteY0" fmla="*/ 7164754 h 7164754"/>
              <a:gd name="connsiteX1" fmla="*/ 3908 w 5947508"/>
              <a:gd name="connsiteY1" fmla="*/ 1144954 h 7164754"/>
              <a:gd name="connsiteX2" fmla="*/ 2975708 w 5947508"/>
              <a:gd name="connsiteY2" fmla="*/ 306754 h 7164754"/>
              <a:gd name="connsiteX3" fmla="*/ 5947508 w 5947508"/>
              <a:gd name="connsiteY3" fmla="*/ 7164754 h 7164754"/>
              <a:gd name="connsiteX4" fmla="*/ 3908 w 5947508"/>
              <a:gd name="connsiteY4" fmla="*/ 7164754 h 7164754"/>
              <a:gd name="connsiteX0" fmla="*/ 3908 w 5947508"/>
              <a:gd name="connsiteY0" fmla="*/ 6858000 h 6858000"/>
              <a:gd name="connsiteX1" fmla="*/ 3908 w 5947508"/>
              <a:gd name="connsiteY1" fmla="*/ 838200 h 6858000"/>
              <a:gd name="connsiteX2" fmla="*/ 2975708 w 5947508"/>
              <a:gd name="connsiteY2" fmla="*/ 0 h 6858000"/>
              <a:gd name="connsiteX3" fmla="*/ 5947508 w 5947508"/>
              <a:gd name="connsiteY3" fmla="*/ 6858000 h 6858000"/>
              <a:gd name="connsiteX4" fmla="*/ 3908 w 5947508"/>
              <a:gd name="connsiteY4" fmla="*/ 6858000 h 6858000"/>
              <a:gd name="connsiteX0" fmla="*/ 3908 w 5947508"/>
              <a:gd name="connsiteY0" fmla="*/ 6906846 h 6906846"/>
              <a:gd name="connsiteX1" fmla="*/ 3908 w 5947508"/>
              <a:gd name="connsiteY1" fmla="*/ 48846 h 6906846"/>
              <a:gd name="connsiteX2" fmla="*/ 2975708 w 5947508"/>
              <a:gd name="connsiteY2" fmla="*/ 48846 h 6906846"/>
              <a:gd name="connsiteX3" fmla="*/ 5947508 w 5947508"/>
              <a:gd name="connsiteY3" fmla="*/ 6906846 h 6906846"/>
              <a:gd name="connsiteX4" fmla="*/ 3908 w 5947508"/>
              <a:gd name="connsiteY4" fmla="*/ 6906846 h 6906846"/>
              <a:gd name="connsiteX0" fmla="*/ 3908 w 5947508"/>
              <a:gd name="connsiteY0" fmla="*/ 6906846 h 6906846"/>
              <a:gd name="connsiteX1" fmla="*/ 3908 w 5947508"/>
              <a:gd name="connsiteY1" fmla="*/ 48846 h 6906846"/>
              <a:gd name="connsiteX2" fmla="*/ 4423508 w 5947508"/>
              <a:gd name="connsiteY2" fmla="*/ 3401646 h 6906846"/>
              <a:gd name="connsiteX3" fmla="*/ 5947508 w 5947508"/>
              <a:gd name="connsiteY3" fmla="*/ 6906846 h 6906846"/>
              <a:gd name="connsiteX4" fmla="*/ 3908 w 5947508"/>
              <a:gd name="connsiteY4" fmla="*/ 6906846 h 6906846"/>
              <a:gd name="connsiteX0" fmla="*/ 3908 w 5947508"/>
              <a:gd name="connsiteY0" fmla="*/ 3505200 h 3505200"/>
              <a:gd name="connsiteX1" fmla="*/ 3908 w 5947508"/>
              <a:gd name="connsiteY1" fmla="*/ 76200 h 3505200"/>
              <a:gd name="connsiteX2" fmla="*/ 4423508 w 5947508"/>
              <a:gd name="connsiteY2" fmla="*/ 0 h 3505200"/>
              <a:gd name="connsiteX3" fmla="*/ 5947508 w 5947508"/>
              <a:gd name="connsiteY3" fmla="*/ 3505200 h 3505200"/>
              <a:gd name="connsiteX4" fmla="*/ 3908 w 5947508"/>
              <a:gd name="connsiteY4" fmla="*/ 3505200 h 3505200"/>
              <a:gd name="connsiteX0" fmla="*/ 3908 w 5947508"/>
              <a:gd name="connsiteY0" fmla="*/ 3554046 h 3554046"/>
              <a:gd name="connsiteX1" fmla="*/ 3908 w 5947508"/>
              <a:gd name="connsiteY1" fmla="*/ 48846 h 3554046"/>
              <a:gd name="connsiteX2" fmla="*/ 4423508 w 5947508"/>
              <a:gd name="connsiteY2" fmla="*/ 48846 h 3554046"/>
              <a:gd name="connsiteX3" fmla="*/ 5947508 w 5947508"/>
              <a:gd name="connsiteY3" fmla="*/ 3554046 h 3554046"/>
              <a:gd name="connsiteX4" fmla="*/ 3908 w 5947508"/>
              <a:gd name="connsiteY4" fmla="*/ 3554046 h 3554046"/>
              <a:gd name="connsiteX0" fmla="*/ 3908 w 5947508"/>
              <a:gd name="connsiteY0" fmla="*/ 3554046 h 3554046"/>
              <a:gd name="connsiteX1" fmla="*/ 3908 w 5947508"/>
              <a:gd name="connsiteY1" fmla="*/ 48846 h 3554046"/>
              <a:gd name="connsiteX2" fmla="*/ 4423508 w 5947508"/>
              <a:gd name="connsiteY2" fmla="*/ 48846 h 3554046"/>
              <a:gd name="connsiteX3" fmla="*/ 5947508 w 5947508"/>
              <a:gd name="connsiteY3" fmla="*/ 3554046 h 3554046"/>
              <a:gd name="connsiteX4" fmla="*/ 3908 w 5947508"/>
              <a:gd name="connsiteY4" fmla="*/ 3554046 h 3554046"/>
              <a:gd name="connsiteX0" fmla="*/ 3908 w 5947508"/>
              <a:gd name="connsiteY0" fmla="*/ 3505200 h 3505200"/>
              <a:gd name="connsiteX1" fmla="*/ 3908 w 5947508"/>
              <a:gd name="connsiteY1" fmla="*/ 0 h 3505200"/>
              <a:gd name="connsiteX2" fmla="*/ 4423508 w 5947508"/>
              <a:gd name="connsiteY2" fmla="*/ 0 h 3505200"/>
              <a:gd name="connsiteX3" fmla="*/ 5947508 w 5947508"/>
              <a:gd name="connsiteY3" fmla="*/ 3505200 h 3505200"/>
              <a:gd name="connsiteX4" fmla="*/ 3908 w 5947508"/>
              <a:gd name="connsiteY4" fmla="*/ 3505200 h 3505200"/>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3908 w 5947508"/>
              <a:gd name="connsiteY0" fmla="*/ 3534507 h 3534507"/>
              <a:gd name="connsiteX1" fmla="*/ 3908 w 5947508"/>
              <a:gd name="connsiteY1" fmla="*/ 29307 h 3534507"/>
              <a:gd name="connsiteX2" fmla="*/ 4423508 w 5947508"/>
              <a:gd name="connsiteY2" fmla="*/ 29307 h 3534507"/>
              <a:gd name="connsiteX3" fmla="*/ 5947508 w 5947508"/>
              <a:gd name="connsiteY3" fmla="*/ 3534507 h 3534507"/>
              <a:gd name="connsiteX4" fmla="*/ 3908 w 5947508"/>
              <a:gd name="connsiteY4" fmla="*/ 3534507 h 3534507"/>
              <a:gd name="connsiteX0" fmla="*/ 47870 w 5991470"/>
              <a:gd name="connsiteY0" fmla="*/ 3534507 h 3534507"/>
              <a:gd name="connsiteX1" fmla="*/ 47870 w 5991470"/>
              <a:gd name="connsiteY1" fmla="*/ 29307 h 3534507"/>
              <a:gd name="connsiteX2" fmla="*/ 4467470 w 5991470"/>
              <a:gd name="connsiteY2" fmla="*/ 29307 h 3534507"/>
              <a:gd name="connsiteX3" fmla="*/ 5991470 w 5991470"/>
              <a:gd name="connsiteY3" fmla="*/ 3534507 h 3534507"/>
              <a:gd name="connsiteX4" fmla="*/ 47870 w 5991470"/>
              <a:gd name="connsiteY4" fmla="*/ 3534507 h 353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470" h="3534507">
                <a:moveTo>
                  <a:pt x="47870" y="3534507"/>
                </a:moveTo>
                <a:cubicBezTo>
                  <a:pt x="51778" y="2901461"/>
                  <a:pt x="49823" y="0"/>
                  <a:pt x="47870" y="29307"/>
                </a:cubicBezTo>
                <a:cubicBezTo>
                  <a:pt x="0" y="18561"/>
                  <a:pt x="4456724" y="45915"/>
                  <a:pt x="4467470" y="29307"/>
                </a:cubicBezTo>
                <a:lnTo>
                  <a:pt x="5991470" y="3534507"/>
                </a:lnTo>
                <a:lnTo>
                  <a:pt x="47870" y="3534507"/>
                </a:lnTo>
                <a:close/>
              </a:path>
            </a:pathLst>
          </a:custGeom>
          <a:solidFill>
            <a:srgbClr val="BF7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67704996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9144000" cy="1143000"/>
          </a:xfrm>
          <a:prstGeom prst="rect">
            <a:avLst/>
          </a:prstGeom>
          <a:solidFill>
            <a:srgbClr val="0061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6537960"/>
            <a:ext cx="9144000" cy="320040"/>
          </a:xfrm>
          <a:prstGeom prst="rect">
            <a:avLst/>
          </a:prstGeom>
          <a:solidFill>
            <a:srgbClr val="00618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160020" y="0"/>
            <a:ext cx="768858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457199" y="6537961"/>
            <a:ext cx="6370065" cy="320040"/>
          </a:xfrm>
          <a:prstGeom prst="rect">
            <a:avLst/>
          </a:prstGeom>
        </p:spPr>
        <p:txBody>
          <a:bodyPr vert="horz" lIns="91440" tIns="45720" rIns="91440" bIns="45720" rtlCol="0" anchor="ctr"/>
          <a:lstStyle>
            <a:lvl1pPr algn="l">
              <a:defRPr sz="1200">
                <a:solidFill>
                  <a:schemeClr val="bg1"/>
                </a:solidFill>
                <a:latin typeface="Gill Sans"/>
                <a:cs typeface="Gill Sans"/>
              </a:defRPr>
            </a:lvl1p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8" name="Picture 7" descr="ToolDesignlogo_locations--whiteonblack.png"/>
          <p:cNvPicPr>
            <a:picLocks noChangeAspect="1"/>
          </p:cNvPicPr>
          <p:nvPr userDrawn="1"/>
        </p:nvPicPr>
        <p:blipFill>
          <a:blip r:embed="rId9" cstate="screen">
            <a:extLst>
              <a:ext uri="{28A0092B-C50C-407E-A947-70E740481C1C}">
                <a14:useLocalDpi xmlns:a14="http://schemas.microsoft.com/office/drawing/2010/main"/>
              </a:ext>
            </a:extLst>
          </a:blip>
          <a:srcRect/>
          <a:stretch>
            <a:fillRect/>
          </a:stretch>
        </p:blipFill>
        <p:spPr>
          <a:xfrm>
            <a:off x="7254405" y="6626888"/>
            <a:ext cx="1472590" cy="214189"/>
          </a:xfrm>
          <a:prstGeom prst="rect">
            <a:avLst/>
          </a:prstGeom>
        </p:spPr>
      </p:pic>
      <p:pic>
        <p:nvPicPr>
          <p:cNvPr id="11" name="Picture 10"/>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772211" y="6529368"/>
            <a:ext cx="371789" cy="337225"/>
          </a:xfrm>
          <a:prstGeom prst="rect">
            <a:avLst/>
          </a:prstGeom>
        </p:spPr>
      </p:pic>
    </p:spTree>
    <p:extLst>
      <p:ext uri="{BB962C8B-B14F-4D97-AF65-F5344CB8AC3E}">
        <p14:creationId xmlns:p14="http://schemas.microsoft.com/office/powerpoint/2010/main" val="187866648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Lst>
  <p:hf sldNum="0" hdr="0" dt="0"/>
  <p:txStyles>
    <p:titleStyle>
      <a:lvl1pPr algn="l" defTabSz="457200" rtl="0" eaLnBrk="1" latinLnBrk="0" hangingPunct="1">
        <a:spcBef>
          <a:spcPct val="0"/>
        </a:spcBef>
        <a:buNone/>
        <a:defRPr sz="3800" kern="1200">
          <a:solidFill>
            <a:srgbClr val="FFFFFF"/>
          </a:solidFill>
          <a:latin typeface="Corbel" panose="020B0503020204020204" pitchFamily="34" charset="0"/>
          <a:ea typeface="+mj-ea"/>
          <a:cs typeface="Corbel" panose="020B0503020204020204" pitchFamily="34" charset="0"/>
        </a:defRPr>
      </a:lvl1pPr>
    </p:titleStyle>
    <p:bodyStyle>
      <a:lvl1pPr marL="342900" indent="-342900" algn="l" defTabSz="457200" rtl="0" eaLnBrk="1" latinLnBrk="0" hangingPunct="1">
        <a:spcBef>
          <a:spcPct val="20000"/>
        </a:spcBef>
        <a:buClr>
          <a:srgbClr val="006180"/>
        </a:buClr>
        <a:buFont typeface="Arial"/>
        <a:buChar char="•"/>
        <a:defRPr lang="en-US" sz="2800" kern="1200" dirty="0" smtClean="0">
          <a:solidFill>
            <a:schemeClr val="tx1"/>
          </a:solidFill>
          <a:latin typeface="Corbel" panose="020B0503020204020204" pitchFamily="34" charset="0"/>
          <a:ea typeface="+mn-ea"/>
          <a:cs typeface="+mn-cs"/>
        </a:defRPr>
      </a:lvl1pPr>
      <a:lvl2pPr marL="742950" indent="-285750" algn="l" defTabSz="457200" rtl="0" eaLnBrk="1" latinLnBrk="0" hangingPunct="1">
        <a:spcBef>
          <a:spcPct val="20000"/>
        </a:spcBef>
        <a:buClr>
          <a:srgbClr val="006180"/>
        </a:buClr>
        <a:buFont typeface="Arial"/>
        <a:buChar char="–"/>
        <a:defRPr sz="2400" kern="1200">
          <a:solidFill>
            <a:schemeClr val="tx1"/>
          </a:solidFill>
          <a:latin typeface="Corbel" panose="020B0503020204020204" pitchFamily="34" charset="0"/>
          <a:ea typeface="+mn-ea"/>
          <a:cs typeface="+mn-cs"/>
        </a:defRPr>
      </a:lvl2pPr>
      <a:lvl3pPr marL="11430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3pPr>
      <a:lvl4pPr marL="16002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4pPr>
      <a:lvl5pPr marL="2057400" indent="-228600" algn="l" defTabSz="457200" rtl="0" eaLnBrk="1" latinLnBrk="0" hangingPunct="1">
        <a:spcBef>
          <a:spcPct val="20000"/>
        </a:spcBef>
        <a:buClr>
          <a:srgbClr val="006180"/>
        </a:buClr>
        <a:buFont typeface="Arial"/>
        <a:buChar char="»"/>
        <a:defRPr sz="2000" kern="1200">
          <a:solidFill>
            <a:schemeClr val="tx1"/>
          </a:solidFill>
          <a:latin typeface="Corbel" panose="020B0503020204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5.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5.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9.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65.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3" Type="http://schemas.openxmlformats.org/officeDocument/2006/relationships/hyperlink" Target="https://www.fhwa.dot.gov/environment/bicycle_pedestrian/publications/multimodal_networks/" TargetMode="External"/><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612" y="3783984"/>
            <a:ext cx="3171897" cy="1938992"/>
          </a:xfrm>
          <a:prstGeom prst="rect">
            <a:avLst/>
          </a:prstGeom>
          <a:noFill/>
        </p:spPr>
        <p:txBody>
          <a:bodyPr wrap="square" rtlCol="0">
            <a:spAutoFit/>
          </a:bodyPr>
          <a:lstStyle/>
          <a:p>
            <a:r>
              <a:rPr lang="en-US" sz="2000" b="1" dirty="0" err="1">
                <a:solidFill>
                  <a:prstClr val="white"/>
                </a:solidFill>
                <a:latin typeface="Corbel" panose="020B0503020204020204" pitchFamily="34" charset="0"/>
                <a:cs typeface="Gill Sans"/>
              </a:rPr>
              <a:t>APBP</a:t>
            </a:r>
            <a:endParaRPr lang="en-US" sz="2000" b="1" dirty="0">
              <a:solidFill>
                <a:prstClr val="white"/>
              </a:solidFill>
              <a:latin typeface="Corbel" panose="020B0503020204020204" pitchFamily="34" charset="0"/>
              <a:cs typeface="Gill Sans"/>
            </a:endParaRPr>
          </a:p>
          <a:p>
            <a:r>
              <a:rPr lang="en-US" sz="2000" b="1" dirty="0">
                <a:solidFill>
                  <a:prstClr val="white"/>
                </a:solidFill>
                <a:latin typeface="Corbel" panose="020B0503020204020204" pitchFamily="34" charset="0"/>
                <a:cs typeface="Gill Sans"/>
              </a:rPr>
              <a:t>Professional Development Seminar </a:t>
            </a:r>
          </a:p>
          <a:p>
            <a:endParaRPr lang="en-US" sz="2000" b="1" dirty="0">
              <a:solidFill>
                <a:prstClr val="white"/>
              </a:solidFill>
              <a:latin typeface="Corbel" panose="020B0503020204020204" pitchFamily="34" charset="0"/>
              <a:cs typeface="Gill Sans"/>
            </a:endParaRPr>
          </a:p>
          <a:p>
            <a:r>
              <a:rPr lang="en-US" sz="2000" b="1" dirty="0">
                <a:solidFill>
                  <a:prstClr val="white"/>
                </a:solidFill>
                <a:latin typeface="Corbel" panose="020B0503020204020204" pitchFamily="34" charset="0"/>
                <a:cs typeface="Gill Sans"/>
              </a:rPr>
              <a:t>June 28, 2017</a:t>
            </a:r>
          </a:p>
          <a:p>
            <a:endParaRPr lang="en-US" sz="2000" b="1" dirty="0">
              <a:solidFill>
                <a:prstClr val="white"/>
              </a:solidFill>
              <a:latin typeface="Corbel" panose="020B0503020204020204" pitchFamily="34" charset="0"/>
              <a:cs typeface="Gill Sans"/>
            </a:endParaRPr>
          </a:p>
        </p:txBody>
      </p:sp>
      <p:pic>
        <p:nvPicPr>
          <p:cNvPr id="9" name="Picture 8" descr="TDG_Logo_all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6096" y="6154086"/>
            <a:ext cx="1027241" cy="603504"/>
          </a:xfrm>
          <a:prstGeom prst="rect">
            <a:avLst/>
          </a:prstGeom>
        </p:spPr>
      </p:pic>
      <p:sp>
        <p:nvSpPr>
          <p:cNvPr id="6" name="Text Placeholder 6"/>
          <p:cNvSpPr txBox="1">
            <a:spLocks/>
          </p:cNvSpPr>
          <p:nvPr/>
        </p:nvSpPr>
        <p:spPr>
          <a:xfrm>
            <a:off x="179611" y="139699"/>
            <a:ext cx="4859113" cy="3259577"/>
          </a:xfrm>
          <a:prstGeom prst="rect">
            <a:avLst/>
          </a:prstGeom>
        </p:spPr>
        <p:txBody>
          <a:bodyPr vert="horz" lIns="91440" tIns="45720" rIns="91440" bIns="45720" rtlCol="0" anchor="t">
            <a:normAutofit/>
          </a:bodyPr>
          <a:lstStyle>
            <a:lvl1pPr marL="0" indent="0" algn="l" defTabSz="457200" rtl="0" eaLnBrk="1" latinLnBrk="0" hangingPunct="1">
              <a:lnSpc>
                <a:spcPts val="2000"/>
              </a:lnSpc>
              <a:spcBef>
                <a:spcPct val="20000"/>
              </a:spcBef>
              <a:buClr>
                <a:srgbClr val="166DB6"/>
              </a:buClr>
              <a:buFont typeface="Arial"/>
              <a:buNone/>
              <a:defRPr sz="2400" kern="1200" baseline="0">
                <a:solidFill>
                  <a:schemeClr val="bg1"/>
                </a:solidFill>
                <a:latin typeface="Gill Sans MT" pitchFamily="34" charset="0"/>
                <a:ea typeface="+mn-ea"/>
                <a:cs typeface="+mn-cs"/>
              </a:defRPr>
            </a:lvl1pPr>
            <a:lvl2pPr marL="457200" indent="0" algn="l" defTabSz="457200" rtl="0" eaLnBrk="1" latinLnBrk="0" hangingPunct="1">
              <a:spcBef>
                <a:spcPct val="20000"/>
              </a:spcBef>
              <a:buClr>
                <a:srgbClr val="166DB6"/>
              </a:buClr>
              <a:buFont typeface="Arial"/>
              <a:buNone/>
              <a:defRPr sz="1800" kern="1200">
                <a:solidFill>
                  <a:schemeClr val="tx1">
                    <a:tint val="75000"/>
                  </a:schemeClr>
                </a:solidFill>
                <a:latin typeface="Gill Sans"/>
                <a:ea typeface="+mn-ea"/>
                <a:cs typeface="+mn-cs"/>
              </a:defRPr>
            </a:lvl2pPr>
            <a:lvl3pPr marL="914400" indent="0" algn="l" defTabSz="457200" rtl="0" eaLnBrk="1" latinLnBrk="0" hangingPunct="1">
              <a:spcBef>
                <a:spcPct val="20000"/>
              </a:spcBef>
              <a:buClr>
                <a:srgbClr val="166DB6"/>
              </a:buClr>
              <a:buFont typeface="Arial"/>
              <a:buNone/>
              <a:defRPr sz="1600" kern="1200">
                <a:solidFill>
                  <a:schemeClr val="tx1">
                    <a:tint val="75000"/>
                  </a:schemeClr>
                </a:solidFill>
                <a:latin typeface="Gill Sans"/>
                <a:ea typeface="+mn-ea"/>
                <a:cs typeface="+mn-cs"/>
              </a:defRPr>
            </a:lvl3pPr>
            <a:lvl4pPr marL="1371600" indent="0" algn="l" defTabSz="457200" rtl="0" eaLnBrk="1" latinLnBrk="0" hangingPunct="1">
              <a:spcBef>
                <a:spcPct val="20000"/>
              </a:spcBef>
              <a:buClr>
                <a:srgbClr val="166DB6"/>
              </a:buClr>
              <a:buFont typeface="Arial"/>
              <a:buNone/>
              <a:defRPr sz="1400" kern="1200">
                <a:solidFill>
                  <a:schemeClr val="tx1">
                    <a:tint val="75000"/>
                  </a:schemeClr>
                </a:solidFill>
                <a:latin typeface="Gill Sans"/>
                <a:ea typeface="+mn-ea"/>
                <a:cs typeface="+mn-cs"/>
              </a:defRPr>
            </a:lvl4pPr>
            <a:lvl5pPr marL="1828800" indent="0" algn="l" defTabSz="457200" rtl="0" eaLnBrk="1" latinLnBrk="0" hangingPunct="1">
              <a:spcBef>
                <a:spcPct val="20000"/>
              </a:spcBef>
              <a:buClr>
                <a:srgbClr val="166DB6"/>
              </a:buClr>
              <a:buFont typeface="Arial"/>
              <a:buNone/>
              <a:defRPr sz="1400" kern="1200">
                <a:solidFill>
                  <a:schemeClr val="tx1">
                    <a:tint val="75000"/>
                  </a:schemeClr>
                </a:solidFill>
                <a:latin typeface="Gill Sans"/>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nSpc>
                <a:spcPct val="100000"/>
              </a:lnSpc>
              <a:spcBef>
                <a:spcPts val="0"/>
              </a:spcBef>
            </a:pPr>
            <a:r>
              <a:rPr lang="en-US" sz="3200" dirty="0">
                <a:solidFill>
                  <a:prstClr val="white"/>
                </a:solidFill>
                <a:latin typeface="Corbel" panose="020B0503020204020204" pitchFamily="34" charset="0"/>
              </a:rPr>
              <a:t>Achieving Multimodal Networks:</a:t>
            </a:r>
          </a:p>
          <a:p>
            <a:pPr>
              <a:lnSpc>
                <a:spcPct val="100000"/>
              </a:lnSpc>
              <a:spcBef>
                <a:spcPts val="0"/>
              </a:spcBef>
            </a:pPr>
            <a:endParaRPr lang="en-US" sz="3200" dirty="0">
              <a:solidFill>
                <a:prstClr val="white"/>
              </a:solidFill>
              <a:latin typeface="Corbel" panose="020B0503020204020204" pitchFamily="34" charset="0"/>
            </a:endParaRPr>
          </a:p>
          <a:p>
            <a:pPr>
              <a:lnSpc>
                <a:spcPct val="100000"/>
              </a:lnSpc>
              <a:spcBef>
                <a:spcPts val="0"/>
              </a:spcBef>
            </a:pPr>
            <a:r>
              <a:rPr lang="en-US" sz="3200" dirty="0">
                <a:solidFill>
                  <a:prstClr val="white"/>
                </a:solidFill>
                <a:latin typeface="Corbel" panose="020B0503020204020204" pitchFamily="34" charset="0"/>
              </a:rPr>
              <a:t>Applying Design Flexibility and Reducing Conflicts</a:t>
            </a:r>
          </a:p>
          <a:p>
            <a:pPr>
              <a:lnSpc>
                <a:spcPct val="100000"/>
              </a:lnSpc>
              <a:spcBef>
                <a:spcPts val="0"/>
              </a:spcBef>
            </a:pPr>
            <a:endParaRPr lang="en-US" sz="3600" dirty="0">
              <a:solidFill>
                <a:prstClr val="white"/>
              </a:solidFill>
              <a:latin typeface="Corbel" panose="020B0503020204020204" pitchFamily="34"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112" y="6154176"/>
            <a:ext cx="1554480" cy="603414"/>
          </a:xfrm>
          <a:prstGeom prst="rect">
            <a:avLst/>
          </a:prstGeom>
        </p:spPr>
      </p:pic>
      <p:sp>
        <p:nvSpPr>
          <p:cNvPr id="7" name="Text Placeholder 6"/>
          <p:cNvSpPr txBox="1">
            <a:spLocks/>
          </p:cNvSpPr>
          <p:nvPr/>
        </p:nvSpPr>
        <p:spPr>
          <a:xfrm>
            <a:off x="169992" y="3537629"/>
            <a:ext cx="3538408" cy="3259577"/>
          </a:xfrm>
          <a:prstGeom prst="rect">
            <a:avLst/>
          </a:prstGeom>
        </p:spPr>
        <p:txBody>
          <a:bodyPr vert="horz" lIns="91440" tIns="45720" rIns="91440" bIns="45720" rtlCol="0" anchor="t">
            <a:normAutofit/>
          </a:bodyPr>
          <a:lstStyle>
            <a:lvl1pPr marL="0" indent="0" algn="l" defTabSz="457200" rtl="0" eaLnBrk="1" latinLnBrk="0" hangingPunct="1">
              <a:lnSpc>
                <a:spcPts val="2000"/>
              </a:lnSpc>
              <a:spcBef>
                <a:spcPct val="20000"/>
              </a:spcBef>
              <a:buClr>
                <a:srgbClr val="166DB6"/>
              </a:buClr>
              <a:buFont typeface="Arial"/>
              <a:buNone/>
              <a:defRPr sz="2400" kern="1200" baseline="0">
                <a:solidFill>
                  <a:schemeClr val="bg1"/>
                </a:solidFill>
                <a:latin typeface="Gill Sans MT" pitchFamily="34" charset="0"/>
                <a:ea typeface="+mn-ea"/>
                <a:cs typeface="+mn-cs"/>
              </a:defRPr>
            </a:lvl1pPr>
            <a:lvl2pPr marL="457200" indent="0" algn="l" defTabSz="457200" rtl="0" eaLnBrk="1" latinLnBrk="0" hangingPunct="1">
              <a:spcBef>
                <a:spcPct val="20000"/>
              </a:spcBef>
              <a:buClr>
                <a:srgbClr val="166DB6"/>
              </a:buClr>
              <a:buFont typeface="Arial"/>
              <a:buNone/>
              <a:defRPr sz="1800" kern="1200">
                <a:solidFill>
                  <a:schemeClr val="tx1">
                    <a:tint val="75000"/>
                  </a:schemeClr>
                </a:solidFill>
                <a:latin typeface="Gill Sans"/>
                <a:ea typeface="+mn-ea"/>
                <a:cs typeface="+mn-cs"/>
              </a:defRPr>
            </a:lvl2pPr>
            <a:lvl3pPr marL="914400" indent="0" algn="l" defTabSz="457200" rtl="0" eaLnBrk="1" latinLnBrk="0" hangingPunct="1">
              <a:spcBef>
                <a:spcPct val="20000"/>
              </a:spcBef>
              <a:buClr>
                <a:srgbClr val="166DB6"/>
              </a:buClr>
              <a:buFont typeface="Arial"/>
              <a:buNone/>
              <a:defRPr sz="1600" kern="1200">
                <a:solidFill>
                  <a:schemeClr val="tx1">
                    <a:tint val="75000"/>
                  </a:schemeClr>
                </a:solidFill>
                <a:latin typeface="Gill Sans"/>
                <a:ea typeface="+mn-ea"/>
                <a:cs typeface="+mn-cs"/>
              </a:defRPr>
            </a:lvl3pPr>
            <a:lvl4pPr marL="1371600" indent="0" algn="l" defTabSz="457200" rtl="0" eaLnBrk="1" latinLnBrk="0" hangingPunct="1">
              <a:spcBef>
                <a:spcPct val="20000"/>
              </a:spcBef>
              <a:buClr>
                <a:srgbClr val="166DB6"/>
              </a:buClr>
              <a:buFont typeface="Arial"/>
              <a:buNone/>
              <a:defRPr sz="1400" kern="1200">
                <a:solidFill>
                  <a:schemeClr val="tx1">
                    <a:tint val="75000"/>
                  </a:schemeClr>
                </a:solidFill>
                <a:latin typeface="Gill Sans"/>
                <a:ea typeface="+mn-ea"/>
                <a:cs typeface="+mn-cs"/>
              </a:defRPr>
            </a:lvl4pPr>
            <a:lvl5pPr marL="1828800" indent="0" algn="l" defTabSz="457200" rtl="0" eaLnBrk="1" latinLnBrk="0" hangingPunct="1">
              <a:spcBef>
                <a:spcPct val="20000"/>
              </a:spcBef>
              <a:buClr>
                <a:srgbClr val="166DB6"/>
              </a:buClr>
              <a:buFont typeface="Arial"/>
              <a:buNone/>
              <a:defRPr sz="1400" kern="1200">
                <a:solidFill>
                  <a:schemeClr val="tx1">
                    <a:tint val="75000"/>
                  </a:schemeClr>
                </a:solidFill>
                <a:latin typeface="Gill Sans"/>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nSpc>
                <a:spcPct val="100000"/>
              </a:lnSpc>
              <a:spcBef>
                <a:spcPts val="0"/>
              </a:spcBef>
            </a:pPr>
            <a:endParaRPr lang="en-US" sz="3200" dirty="0">
              <a:solidFill>
                <a:prstClr val="white"/>
              </a:solidFill>
              <a:latin typeface="Corbel" panose="020B0503020204020204" pitchFamily="34" charset="0"/>
            </a:endParaRPr>
          </a:p>
        </p:txBody>
      </p:sp>
    </p:spTree>
    <p:extLst>
      <p:ext uri="{BB962C8B-B14F-4D97-AF65-F5344CB8AC3E}">
        <p14:creationId xmlns:p14="http://schemas.microsoft.com/office/powerpoint/2010/main" val="6737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Criteria and Lane Width</a:t>
            </a:r>
          </a:p>
        </p:txBody>
      </p:sp>
      <p:sp>
        <p:nvSpPr>
          <p:cNvPr id="3" name="Content Placeholder 2"/>
          <p:cNvSpPr>
            <a:spLocks noGrp="1"/>
          </p:cNvSpPr>
          <p:nvPr>
            <p:ph idx="1"/>
          </p:nvPr>
        </p:nvSpPr>
        <p:spPr>
          <a:xfrm>
            <a:off x="269422" y="1347107"/>
            <a:ext cx="4286250" cy="5037363"/>
          </a:xfrm>
        </p:spPr>
        <p:txBody>
          <a:bodyPr>
            <a:normAutofit fontScale="92500" lnSpcReduction="10000"/>
          </a:bodyPr>
          <a:lstStyle/>
          <a:p>
            <a:pPr marL="0" indent="0">
              <a:buNone/>
            </a:pPr>
            <a:r>
              <a:rPr lang="en-US" i="1" dirty="0"/>
              <a:t>“A highway has wide-ranging effects in addition to providing traffic service to users. It is essential that the highway be considered as an element of the total environment. The term ‘environment,’ as used here refers to the totality of humankind’s surroundings: social, physical, natural, and synthetic.” </a:t>
            </a:r>
            <a:endParaRPr lang="en-US" dirty="0"/>
          </a:p>
          <a:p>
            <a:pPr marL="0" indent="0">
              <a:buNone/>
            </a:pPr>
            <a:endParaRPr lang="en-US" b="1" dirty="0"/>
          </a:p>
          <a:p>
            <a:pPr marL="0" indent="0">
              <a:buNone/>
            </a:pPr>
            <a:r>
              <a:rPr lang="en-US" sz="2200" b="1" dirty="0"/>
              <a:t>AASHTO Green Book 2011, p. 2-86 </a:t>
            </a:r>
            <a:endParaRPr lang="en-US" sz="2200" dirty="0"/>
          </a:p>
        </p:txBody>
      </p:sp>
      <p:sp>
        <p:nvSpPr>
          <p:cNvPr id="4" name="Footer Placeholder 3"/>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58"/>
          <a:stretch/>
        </p:blipFill>
        <p:spPr>
          <a:xfrm>
            <a:off x="4882896" y="1143000"/>
            <a:ext cx="4279392" cy="5385816"/>
          </a:xfrm>
          <a:prstGeom prst="rect">
            <a:avLst/>
          </a:prstGeom>
        </p:spPr>
      </p:pic>
    </p:spTree>
    <p:extLst>
      <p:ext uri="{BB962C8B-B14F-4D97-AF65-F5344CB8AC3E}">
        <p14:creationId xmlns:p14="http://schemas.microsoft.com/office/powerpoint/2010/main" val="1652535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Criteria and Lane Width</a:t>
            </a:r>
          </a:p>
        </p:txBody>
      </p:sp>
      <p:sp>
        <p:nvSpPr>
          <p:cNvPr id="3" name="Content Placeholder 2"/>
          <p:cNvSpPr>
            <a:spLocks noGrp="1"/>
          </p:cNvSpPr>
          <p:nvPr>
            <p:ph idx="1"/>
          </p:nvPr>
        </p:nvSpPr>
        <p:spPr>
          <a:xfrm>
            <a:off x="359228" y="1223826"/>
            <a:ext cx="8384721" cy="2133284"/>
          </a:xfrm>
        </p:spPr>
        <p:txBody>
          <a:bodyPr>
            <a:normAutofit/>
          </a:bodyPr>
          <a:lstStyle/>
          <a:p>
            <a:r>
              <a:rPr lang="en-US" dirty="0"/>
              <a:t>Setting design criteria</a:t>
            </a:r>
          </a:p>
          <a:p>
            <a:r>
              <a:rPr lang="en-US" dirty="0"/>
              <a:t>Controlling design criteria and design exceptions</a:t>
            </a:r>
          </a:p>
          <a:p>
            <a:r>
              <a:rPr lang="en-US" dirty="0"/>
              <a:t>Recommended resources</a:t>
            </a:r>
          </a:p>
        </p:txBody>
      </p:sp>
      <p:sp>
        <p:nvSpPr>
          <p:cNvPr id="4" name="Footer Placeholder 3"/>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041" y="2734111"/>
            <a:ext cx="7126110" cy="1582621"/>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041" y="4199469"/>
            <a:ext cx="7126110" cy="2202720"/>
          </a:xfrm>
          <a:prstGeom prst="rect">
            <a:avLst/>
          </a:prstGeom>
        </p:spPr>
      </p:pic>
      <p:sp>
        <p:nvSpPr>
          <p:cNvPr id="9" name="TextBox 8"/>
          <p:cNvSpPr txBox="1"/>
          <p:nvPr/>
        </p:nvSpPr>
        <p:spPr>
          <a:xfrm>
            <a:off x="7526754" y="3701534"/>
            <a:ext cx="1032462" cy="276999"/>
          </a:xfrm>
          <a:prstGeom prst="rect">
            <a:avLst/>
          </a:prstGeom>
          <a:noFill/>
        </p:spPr>
        <p:txBody>
          <a:bodyPr wrap="none" rtlCol="0">
            <a:spAutoFit/>
          </a:bodyPr>
          <a:lstStyle/>
          <a:p>
            <a:r>
              <a:rPr lang="en-US" sz="1200" b="1" dirty="0"/>
              <a:t>Conventional</a:t>
            </a:r>
          </a:p>
        </p:txBody>
      </p:sp>
      <p:sp>
        <p:nvSpPr>
          <p:cNvPr id="10" name="TextBox 9"/>
          <p:cNvSpPr txBox="1"/>
          <p:nvPr/>
        </p:nvSpPr>
        <p:spPr>
          <a:xfrm>
            <a:off x="7493226" y="6037329"/>
            <a:ext cx="1032462" cy="276999"/>
          </a:xfrm>
          <a:prstGeom prst="rect">
            <a:avLst/>
          </a:prstGeom>
          <a:noFill/>
        </p:spPr>
        <p:txBody>
          <a:bodyPr wrap="none" rtlCol="0">
            <a:spAutoFit/>
          </a:bodyPr>
          <a:lstStyle/>
          <a:p>
            <a:r>
              <a:rPr lang="en-US" sz="1200" b="1" dirty="0"/>
              <a:t>Conventional</a:t>
            </a:r>
          </a:p>
        </p:txBody>
      </p:sp>
      <p:sp>
        <p:nvSpPr>
          <p:cNvPr id="11" name="TextBox 10"/>
          <p:cNvSpPr txBox="1"/>
          <p:nvPr/>
        </p:nvSpPr>
        <p:spPr>
          <a:xfrm>
            <a:off x="7493226" y="5489729"/>
            <a:ext cx="1650774" cy="461665"/>
          </a:xfrm>
          <a:prstGeom prst="rect">
            <a:avLst/>
          </a:prstGeom>
          <a:noFill/>
        </p:spPr>
        <p:txBody>
          <a:bodyPr wrap="square" rtlCol="0">
            <a:spAutoFit/>
          </a:bodyPr>
          <a:lstStyle/>
          <a:p>
            <a:r>
              <a:rPr lang="en-US" sz="1200" b="1" dirty="0"/>
              <a:t>Flexibility Enables Separated Bike Lane</a:t>
            </a:r>
          </a:p>
        </p:txBody>
      </p:sp>
    </p:spTree>
    <p:extLst>
      <p:ext uri="{BB962C8B-B14F-4D97-AF65-F5344CB8AC3E}">
        <p14:creationId xmlns:p14="http://schemas.microsoft.com/office/powerpoint/2010/main" val="752183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334629" y="1227389"/>
            <a:ext cx="4350629" cy="5218789"/>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i="1" dirty="0"/>
              <a:t>“If turning traffic is nearly all passenger vehicles, it may not be cost-effective or pedestrian friendly to design for large trucks. However, the design should allow for an occasional large truck to turn by swinging wide and encroaching on other traffic lanes without disrupting traffic significantly.” </a:t>
            </a:r>
            <a:endParaRPr lang="en-US" dirty="0"/>
          </a:p>
          <a:p>
            <a:pPr marL="0" indent="0">
              <a:buNone/>
            </a:pPr>
            <a:br>
              <a:rPr lang="en-US" b="1" dirty="0"/>
            </a:br>
            <a:r>
              <a:rPr lang="en-US" sz="2000" b="1" dirty="0"/>
              <a:t>AASHTO Green Book 2011, p. 9-80 </a:t>
            </a:r>
            <a:endParaRPr lang="en-US" sz="1800" dirty="0">
              <a:solidFill>
                <a:prstClr val="black"/>
              </a:solidFill>
            </a:endParaRPr>
          </a:p>
        </p:txBody>
      </p:sp>
      <p:sp>
        <p:nvSpPr>
          <p:cNvPr id="8" name="Title 11"/>
          <p:cNvSpPr txBox="1">
            <a:spLocks/>
          </p:cNvSpPr>
          <p:nvPr/>
        </p:nvSpPr>
        <p:spPr>
          <a:xfrm>
            <a:off x="160020" y="0"/>
            <a:ext cx="768858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800" kern="1200">
                <a:solidFill>
                  <a:srgbClr val="FFFFFF"/>
                </a:solidFill>
                <a:latin typeface="Corbel" panose="020B0503020204020204" pitchFamily="34" charset="0"/>
                <a:ea typeface="+mj-ea"/>
                <a:cs typeface="Corbel" panose="020B0503020204020204" pitchFamily="34" charset="0"/>
              </a:defRPr>
            </a:lvl1pPr>
          </a:lstStyle>
          <a:p>
            <a:r>
              <a:rPr lang="en-US" sz="4400" dirty="0"/>
              <a:t>Intersection Geometry</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2363" y="1148315"/>
            <a:ext cx="4065447" cy="5380076"/>
          </a:xfrm>
          <a:prstGeom prst="rect">
            <a:avLst/>
          </a:prstGeom>
        </p:spPr>
      </p:pic>
    </p:spTree>
    <p:extLst>
      <p:ext uri="{BB962C8B-B14F-4D97-AF65-F5344CB8AC3E}">
        <p14:creationId xmlns:p14="http://schemas.microsoft.com/office/powerpoint/2010/main" val="257015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Intersection Geometry</a:t>
            </a:r>
            <a:r>
              <a:rPr lang="en-US" dirty="0"/>
              <a:t> </a:t>
            </a:r>
          </a:p>
        </p:txBody>
      </p:sp>
      <p:sp>
        <p:nvSpPr>
          <p:cNvPr id="3" name="Content Placeholder 2"/>
          <p:cNvSpPr>
            <a:spLocks noGrp="1"/>
          </p:cNvSpPr>
          <p:nvPr>
            <p:ph idx="1"/>
          </p:nvPr>
        </p:nvSpPr>
        <p:spPr>
          <a:xfrm>
            <a:off x="596895" y="1168400"/>
            <a:ext cx="7965445" cy="1515533"/>
          </a:xfrm>
        </p:spPr>
        <p:txBody>
          <a:bodyPr>
            <a:normAutofit/>
          </a:bodyPr>
          <a:lstStyle/>
          <a:p>
            <a:r>
              <a:rPr lang="en-US" dirty="0"/>
              <a:t>Design vehicle &amp; encroachment</a:t>
            </a:r>
          </a:p>
          <a:p>
            <a:r>
              <a:rPr lang="en-US" dirty="0"/>
              <a:t>Truck aprons</a:t>
            </a:r>
          </a:p>
          <a:p>
            <a:endParaRPr lang="en-US" dirty="0"/>
          </a:p>
        </p:txBody>
      </p:sp>
      <p:sp>
        <p:nvSpPr>
          <p:cNvPr id="4" name="Footer Placeholder 3"/>
          <p:cNvSpPr>
            <a:spLocks noGrp="1"/>
          </p:cNvSpPr>
          <p:nvPr>
            <p:ph type="ftr" sz="quarter" idx="3"/>
          </p:nvPr>
        </p:nvSpPr>
        <p:spPr/>
        <p:txBody>
          <a:bodyPr/>
          <a:lstStyle/>
          <a:p>
            <a:r>
              <a:rPr lang="en-US">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1418" y="1767840"/>
            <a:ext cx="4172021" cy="4666532"/>
          </a:xfrm>
          <a:prstGeom prst="rect">
            <a:avLst/>
          </a:prstGeom>
        </p:spPr>
      </p:pic>
    </p:spTree>
    <p:extLst>
      <p:ext uri="{BB962C8B-B14F-4D97-AF65-F5344CB8AC3E}">
        <p14:creationId xmlns:p14="http://schemas.microsoft.com/office/powerpoint/2010/main" val="2542927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334629" y="1227389"/>
            <a:ext cx="4350629" cy="5218789"/>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1800" dirty="0"/>
              <a:t>The </a:t>
            </a:r>
            <a:r>
              <a:rPr lang="en-US" sz="1800" b="1" dirty="0"/>
              <a:t>2011 AASHTO Green Book </a:t>
            </a:r>
            <a:r>
              <a:rPr lang="en-US" sz="1800" dirty="0"/>
              <a:t>provides flexibility in selecting appropriate design speeds given the context of a particular roadway: </a:t>
            </a:r>
          </a:p>
          <a:p>
            <a:pPr marL="0" indent="0">
              <a:buNone/>
            </a:pPr>
            <a:endParaRPr lang="en-US" sz="1800" dirty="0"/>
          </a:p>
          <a:p>
            <a:pPr marL="0" indent="0">
              <a:buNone/>
            </a:pPr>
            <a:r>
              <a:rPr lang="en-US" sz="1800" i="1" dirty="0"/>
              <a:t>“Design speed should be a logical one with respect to the anticipated operating speed, topography, the adjacent land use, and the functional classification of the highway. In selection of design speed every effort should be made to attain a desired combination of safety, mobility, and efficiency within the constraints of environmental quality, economics, aesthetics, and social or political impacts” </a:t>
            </a:r>
          </a:p>
          <a:p>
            <a:pPr marL="0" indent="0">
              <a:buNone/>
            </a:pPr>
            <a:endParaRPr lang="en-US" sz="1800" dirty="0"/>
          </a:p>
          <a:p>
            <a:pPr marL="0" indent="0">
              <a:buNone/>
            </a:pPr>
            <a:r>
              <a:rPr lang="en-US" sz="1800" b="1" dirty="0"/>
              <a:t>AASHTO Green Book 2011, p. 2-54 </a:t>
            </a:r>
            <a:endParaRPr lang="en-US" sz="1800" b="1" dirty="0">
              <a:solidFill>
                <a:prstClr val="black"/>
              </a:solidFill>
            </a:endParaRPr>
          </a:p>
          <a:p>
            <a:pPr>
              <a:buClr>
                <a:srgbClr val="4F81BD"/>
              </a:buClr>
            </a:pPr>
            <a:endParaRPr lang="en-US" b="1" dirty="0">
              <a:solidFill>
                <a:prstClr val="black"/>
              </a:solidFill>
            </a:endParaRPr>
          </a:p>
          <a:p>
            <a:pPr marL="0" lvl="1" indent="0">
              <a:buClr>
                <a:srgbClr val="4F81BD"/>
              </a:buClr>
              <a:buFont typeface="Arial" pitchFamily="34" charset="0"/>
              <a:buNone/>
            </a:pPr>
            <a:endParaRPr lang="en-US" sz="1800" dirty="0">
              <a:solidFill>
                <a:prstClr val="black"/>
              </a:solidFill>
            </a:endParaRPr>
          </a:p>
        </p:txBody>
      </p:sp>
      <p:sp>
        <p:nvSpPr>
          <p:cNvPr id="8" name="Title 11"/>
          <p:cNvSpPr txBox="1">
            <a:spLocks/>
          </p:cNvSpPr>
          <p:nvPr/>
        </p:nvSpPr>
        <p:spPr>
          <a:xfrm>
            <a:off x="160019" y="0"/>
            <a:ext cx="8315113"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800" kern="1200">
                <a:solidFill>
                  <a:srgbClr val="FFFFFF"/>
                </a:solidFill>
                <a:latin typeface="Corbel" panose="020B0503020204020204" pitchFamily="34" charset="0"/>
                <a:ea typeface="+mj-ea"/>
                <a:cs typeface="Corbel" panose="020B0503020204020204" pitchFamily="34" charset="0"/>
              </a:defRPr>
            </a:lvl1pPr>
          </a:lstStyle>
          <a:p>
            <a:r>
              <a:rPr lang="en-US" sz="4000" dirty="0"/>
              <a:t>Traffic Calming and Design Speed</a:t>
            </a:r>
          </a:p>
        </p:txBody>
      </p:sp>
      <p:sp>
        <p:nvSpPr>
          <p:cNvPr id="5" name="Footer Placeholder 3"/>
          <p:cNvSpPr>
            <a:spLocks noGrp="1"/>
          </p:cNvSpPr>
          <p:nvPr>
            <p:ph type="ftr" sz="quarter" idx="3"/>
          </p:nvPr>
        </p:nvSpPr>
        <p:spPr>
          <a:xfrm>
            <a:off x="457199" y="6537961"/>
            <a:ext cx="6370065" cy="320040"/>
          </a:xfrm>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b="-354"/>
          <a:stretch/>
        </p:blipFill>
        <p:spPr>
          <a:xfrm>
            <a:off x="4826000" y="1142999"/>
            <a:ext cx="4308475" cy="5394961"/>
          </a:xfrm>
          <a:prstGeom prst="rect">
            <a:avLst/>
          </a:prstGeom>
        </p:spPr>
      </p:pic>
    </p:spTree>
    <p:extLst>
      <p:ext uri="{BB962C8B-B14F-4D97-AF65-F5344CB8AC3E}">
        <p14:creationId xmlns:p14="http://schemas.microsoft.com/office/powerpoint/2010/main" val="211377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Traffic Calming and Design Speed</a:t>
            </a:r>
            <a:endParaRPr lang="en-US" dirty="0"/>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052522" y="1143000"/>
            <a:ext cx="7226968" cy="4523873"/>
          </a:xfrm>
          <a:prstGeom prst="rect">
            <a:avLst/>
          </a:prstGeom>
        </p:spPr>
      </p:pic>
      <p:sp>
        <p:nvSpPr>
          <p:cNvPr id="4" name="Footer Placeholder 3"/>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
        <p:nvSpPr>
          <p:cNvPr id="3" name="Rectangle 2"/>
          <p:cNvSpPr/>
          <p:nvPr/>
        </p:nvSpPr>
        <p:spPr>
          <a:xfrm>
            <a:off x="262657" y="5648836"/>
            <a:ext cx="8806698" cy="892552"/>
          </a:xfrm>
          <a:prstGeom prst="rect">
            <a:avLst/>
          </a:prstGeom>
        </p:spPr>
        <p:txBody>
          <a:bodyPr wrap="square">
            <a:spAutoFit/>
          </a:bodyPr>
          <a:lstStyle/>
          <a:p>
            <a:r>
              <a:rPr lang="en-US" i="1" dirty="0">
                <a:latin typeface="Roboto Condensed"/>
              </a:rPr>
              <a:t>“The severity of pedestrian crashes, a significant concern in urban areas, is greatly increased as speeds increase.” </a:t>
            </a:r>
            <a:endParaRPr lang="en-US" dirty="0">
              <a:latin typeface="Roboto Condensed"/>
            </a:endParaRPr>
          </a:p>
          <a:p>
            <a:pPr algn="r"/>
            <a:r>
              <a:rPr lang="en-US" sz="1600" b="1" dirty="0">
                <a:latin typeface="Roboto Condensed"/>
              </a:rPr>
              <a:t>AASHTO Flexibility Guide 2004, p. 19 </a:t>
            </a:r>
            <a:endParaRPr lang="en-US" dirty="0"/>
          </a:p>
        </p:txBody>
      </p:sp>
    </p:spTree>
    <p:extLst>
      <p:ext uri="{BB962C8B-B14F-4D97-AF65-F5344CB8AC3E}">
        <p14:creationId xmlns:p14="http://schemas.microsoft.com/office/powerpoint/2010/main" val="3649317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Traffic Calming and Design Speed</a:t>
            </a:r>
            <a:endParaRPr lang="en-US" dirty="0"/>
          </a:p>
        </p:txBody>
      </p:sp>
      <p:sp>
        <p:nvSpPr>
          <p:cNvPr id="3" name="Content Placeholder 2"/>
          <p:cNvSpPr>
            <a:spLocks noGrp="1"/>
          </p:cNvSpPr>
          <p:nvPr>
            <p:ph idx="1"/>
          </p:nvPr>
        </p:nvSpPr>
        <p:spPr>
          <a:xfrm>
            <a:off x="160020" y="1428750"/>
            <a:ext cx="8873913" cy="5109211"/>
          </a:xfrm>
        </p:spPr>
        <p:txBody>
          <a:bodyPr>
            <a:normAutofit/>
          </a:bodyPr>
          <a:lstStyle/>
          <a:p>
            <a:pPr>
              <a:spcBef>
                <a:spcPts val="1200"/>
              </a:spcBef>
            </a:pPr>
            <a:r>
              <a:rPr lang="en-US" sz="2600" b="1" dirty="0">
                <a:solidFill>
                  <a:schemeClr val="accent1"/>
                </a:solidFill>
              </a:rPr>
              <a:t>Myth:</a:t>
            </a:r>
            <a:r>
              <a:rPr lang="en-US" sz="2600" b="1" dirty="0"/>
              <a:t> Design speed should be greater than posted speed</a:t>
            </a:r>
          </a:p>
          <a:p>
            <a:pPr marL="457200" indent="0">
              <a:spcBef>
                <a:spcPts val="1200"/>
              </a:spcBef>
              <a:buNone/>
            </a:pPr>
            <a:r>
              <a:rPr lang="en-US" sz="2400" dirty="0"/>
              <a:t>“Target speed is the highest speed at which vehicles should operate on a roadway consistent with the level of multimodal activity and adjacent land uses to provide both mobility for motor vehicles and a safe environment for pedestrians, bicyclists, and public transit users” </a:t>
            </a:r>
            <a:r>
              <a:rPr lang="en-US" sz="2000" dirty="0"/>
              <a:t>- </a:t>
            </a:r>
            <a:r>
              <a:rPr lang="en-US" sz="2000" b="1" dirty="0"/>
              <a:t>ITE Designing Walkable Urban Thoroughfares</a:t>
            </a:r>
            <a:r>
              <a:rPr lang="en-US" sz="2000" dirty="0"/>
              <a:t> </a:t>
            </a:r>
          </a:p>
          <a:p>
            <a:pPr marL="457200" indent="0">
              <a:spcBef>
                <a:spcPts val="1200"/>
              </a:spcBef>
              <a:buNone/>
            </a:pPr>
            <a:endParaRPr lang="en-US" sz="1200" dirty="0"/>
          </a:p>
          <a:p>
            <a:pPr>
              <a:spcBef>
                <a:spcPts val="1200"/>
              </a:spcBef>
            </a:pPr>
            <a:r>
              <a:rPr lang="en-US" sz="2600" b="1" dirty="0">
                <a:solidFill>
                  <a:schemeClr val="accent1"/>
                </a:solidFill>
              </a:rPr>
              <a:t>Myth:</a:t>
            </a:r>
            <a:r>
              <a:rPr lang="en-US" sz="2600" b="1" dirty="0"/>
              <a:t> Clear zones should be applied on all streets</a:t>
            </a:r>
          </a:p>
          <a:p>
            <a:pPr marL="457200" indent="0">
              <a:buNone/>
            </a:pPr>
            <a:r>
              <a:rPr lang="en-US" sz="2000" b="1" dirty="0"/>
              <a:t>AASHTO Roadside Design Guide </a:t>
            </a:r>
            <a:r>
              <a:rPr lang="en-US" sz="2400" dirty="0"/>
              <a:t>recognizes that there are practical limitations to clear zones on low-speed curbed streets and indicates that a minimum offset of 1.5 feet should be provided beyond the face of curb. </a:t>
            </a:r>
          </a:p>
        </p:txBody>
      </p:sp>
      <p:sp>
        <p:nvSpPr>
          <p:cNvPr id="4" name="Footer Placeholder 3"/>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871146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 to Main Streets</a:t>
            </a:r>
          </a:p>
        </p:txBody>
      </p:sp>
      <p:sp>
        <p:nvSpPr>
          <p:cNvPr id="3" name="Content Placeholder 2"/>
          <p:cNvSpPr>
            <a:spLocks noGrp="1"/>
          </p:cNvSpPr>
          <p:nvPr>
            <p:ph idx="1"/>
          </p:nvPr>
        </p:nvSpPr>
        <p:spPr>
          <a:xfrm>
            <a:off x="342466" y="1577499"/>
            <a:ext cx="4368800" cy="4525963"/>
          </a:xfrm>
        </p:spPr>
        <p:txBody>
          <a:bodyPr>
            <a:normAutofit fontScale="77500" lnSpcReduction="20000"/>
          </a:bodyPr>
          <a:lstStyle/>
          <a:p>
            <a:pPr marL="0" indent="0">
              <a:buNone/>
            </a:pPr>
            <a:r>
              <a:rPr lang="en-US" i="1" dirty="0"/>
              <a:t>“A roadway’s formal classification as urban or rural may differ from actual site circumstances or prevailing conditions. An example includes a rural arterial route passing through a small town. The route may not necessarily be classified as urban, but there may be a significant length over which the surrounding land use, prevailing speeds, and transportation functions are more urban or suburban than rural.” </a:t>
            </a:r>
            <a:endParaRPr lang="en-US" dirty="0"/>
          </a:p>
          <a:p>
            <a:pPr marL="0" indent="0">
              <a:buNone/>
            </a:pPr>
            <a:endParaRPr lang="en-US" b="1" dirty="0"/>
          </a:p>
          <a:p>
            <a:pPr marL="0" indent="0">
              <a:buNone/>
            </a:pPr>
            <a:r>
              <a:rPr lang="en-US" sz="2600" b="1" dirty="0"/>
              <a:t>AASHTO Flexibility Guide 2004, p. 12 </a:t>
            </a:r>
            <a:endParaRPr lang="en-US" sz="2600" dirty="0"/>
          </a:p>
        </p:txBody>
      </p:sp>
      <p:sp>
        <p:nvSpPr>
          <p:cNvPr id="4" name="Footer Placeholder 3"/>
          <p:cNvSpPr>
            <a:spLocks noGrp="1"/>
          </p:cNvSpPr>
          <p:nvPr>
            <p:ph type="ftr" sz="quarter" idx="3"/>
          </p:nvPr>
        </p:nvSpPr>
        <p:spPr/>
        <p:txBody>
          <a:bodyPr/>
          <a:lstStyle/>
          <a:p>
            <a:r>
              <a:rPr lang="en-US">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995"/>
          <a:stretch/>
        </p:blipFill>
        <p:spPr>
          <a:xfrm>
            <a:off x="4893711" y="1104900"/>
            <a:ext cx="4250289" cy="5423537"/>
          </a:xfrm>
          <a:prstGeom prst="rect">
            <a:avLst/>
          </a:prstGeom>
        </p:spPr>
      </p:pic>
    </p:spTree>
    <p:extLst>
      <p:ext uri="{BB962C8B-B14F-4D97-AF65-F5344CB8AC3E}">
        <p14:creationId xmlns:p14="http://schemas.microsoft.com/office/powerpoint/2010/main" val="658522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Transition to Main Streets</a:t>
            </a:r>
          </a:p>
        </p:txBody>
      </p:sp>
      <p:sp>
        <p:nvSpPr>
          <p:cNvPr id="4" name="Footer Placeholder 3"/>
          <p:cNvSpPr>
            <a:spLocks noGrp="1"/>
          </p:cNvSpPr>
          <p:nvPr>
            <p:ph type="ftr" sz="quarter" idx="3"/>
          </p:nvPr>
        </p:nvSpPr>
        <p:spPr/>
        <p:txBody>
          <a:bodyPr/>
          <a:lstStyle/>
          <a:p>
            <a:r>
              <a:rPr lang="en-US">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
        <p:nvSpPr>
          <p:cNvPr id="6" name="Content Placeholder 2"/>
          <p:cNvSpPr>
            <a:spLocks noGrp="1"/>
          </p:cNvSpPr>
          <p:nvPr>
            <p:ph idx="1"/>
          </p:nvPr>
        </p:nvSpPr>
        <p:spPr>
          <a:xfrm>
            <a:off x="262466" y="1600200"/>
            <a:ext cx="3107267" cy="4809067"/>
          </a:xfrm>
        </p:spPr>
        <p:txBody>
          <a:bodyPr>
            <a:normAutofit/>
          </a:bodyPr>
          <a:lstStyle/>
          <a:p>
            <a:r>
              <a:rPr lang="en-US" dirty="0"/>
              <a:t>Functional classification and variable design speed</a:t>
            </a:r>
          </a:p>
          <a:p>
            <a:r>
              <a:rPr lang="en-US" dirty="0"/>
              <a:t>Gateway treatments</a:t>
            </a:r>
          </a:p>
          <a:p>
            <a:r>
              <a:rPr lang="en-US" dirty="0"/>
              <a:t>Travel along main street</a:t>
            </a:r>
          </a:p>
          <a:p>
            <a:endParaRPr lang="en-US" dirty="0"/>
          </a:p>
          <a:p>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8080" t="192" r="26960" b="-133"/>
          <a:stretch/>
        </p:blipFill>
        <p:spPr>
          <a:xfrm>
            <a:off x="3867149" y="1143000"/>
            <a:ext cx="5276851" cy="5394961"/>
          </a:xfrm>
          <a:prstGeom prst="rect">
            <a:avLst/>
          </a:prstGeom>
        </p:spPr>
      </p:pic>
    </p:spTree>
    <p:extLst>
      <p:ext uri="{BB962C8B-B14F-4D97-AF65-F5344CB8AC3E}">
        <p14:creationId xmlns:p14="http://schemas.microsoft.com/office/powerpoint/2010/main" val="1580107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Paved Shoulders</a:t>
            </a:r>
          </a:p>
        </p:txBody>
      </p:sp>
      <p:sp>
        <p:nvSpPr>
          <p:cNvPr id="3" name="Content Placeholder 2"/>
          <p:cNvSpPr>
            <a:spLocks noGrp="1"/>
          </p:cNvSpPr>
          <p:nvPr>
            <p:ph idx="1"/>
          </p:nvPr>
        </p:nvSpPr>
        <p:spPr>
          <a:xfrm>
            <a:off x="293914" y="1257300"/>
            <a:ext cx="4465865" cy="5216979"/>
          </a:xfrm>
        </p:spPr>
        <p:txBody>
          <a:bodyPr>
            <a:normAutofit fontScale="70000" lnSpcReduction="20000"/>
          </a:bodyPr>
          <a:lstStyle/>
          <a:p>
            <a:pPr marL="0" indent="0">
              <a:buNone/>
            </a:pPr>
            <a:r>
              <a:rPr lang="en-US" dirty="0"/>
              <a:t>The </a:t>
            </a:r>
            <a:r>
              <a:rPr lang="en-US" b="1" dirty="0"/>
              <a:t>AASHTO Green Book </a:t>
            </a:r>
            <a:r>
              <a:rPr lang="en-US" dirty="0"/>
              <a:t>states the advantages and varied uses of paved shoulders. It also provides ranges for paved shoulder widths: </a:t>
            </a:r>
          </a:p>
          <a:p>
            <a:pPr marL="0" indent="0">
              <a:buNone/>
            </a:pPr>
            <a:endParaRPr lang="en-US" i="1" dirty="0"/>
          </a:p>
          <a:p>
            <a:pPr marL="0" indent="0">
              <a:buNone/>
            </a:pPr>
            <a:r>
              <a:rPr lang="en-US" i="1" dirty="0"/>
              <a:t>“Paved shoulders advantages include providing a space for pedestrian and bicycle use, for bus stops, for occasional encroachment of vehicles, for mail delivery vehicles, and for the detouring of traffic during construction.” </a:t>
            </a:r>
            <a:endParaRPr lang="en-US" dirty="0"/>
          </a:p>
          <a:p>
            <a:pPr marL="0" indent="0">
              <a:spcBef>
                <a:spcPts val="1200"/>
              </a:spcBef>
              <a:buNone/>
            </a:pPr>
            <a:r>
              <a:rPr lang="en-US" b="1" dirty="0"/>
              <a:t>2011, p. 4-9 </a:t>
            </a:r>
            <a:endParaRPr lang="en-US" dirty="0"/>
          </a:p>
          <a:p>
            <a:pPr marL="0" indent="0">
              <a:buNone/>
            </a:pPr>
            <a:endParaRPr lang="en-US" i="1" dirty="0"/>
          </a:p>
          <a:p>
            <a:pPr marL="0" indent="0">
              <a:buNone/>
            </a:pPr>
            <a:r>
              <a:rPr lang="en-US" i="1" dirty="0"/>
              <a:t>“[Shoulders] vary in width from only 2 </a:t>
            </a:r>
            <a:r>
              <a:rPr lang="en-US" i="1" dirty="0" err="1"/>
              <a:t>ft</a:t>
            </a:r>
            <a:r>
              <a:rPr lang="en-US" i="1" dirty="0"/>
              <a:t> on minor rural roadways…to approximately 12 </a:t>
            </a:r>
            <a:r>
              <a:rPr lang="en-US" i="1" dirty="0" err="1"/>
              <a:t>ft</a:t>
            </a:r>
            <a:r>
              <a:rPr lang="en-US" i="1" dirty="0"/>
              <a:t> on major roads.” </a:t>
            </a:r>
            <a:endParaRPr lang="en-US" dirty="0"/>
          </a:p>
          <a:p>
            <a:pPr marL="0" indent="0">
              <a:spcBef>
                <a:spcPts val="1200"/>
              </a:spcBef>
              <a:buNone/>
            </a:pPr>
            <a:r>
              <a:rPr lang="en-US" b="1" dirty="0"/>
              <a:t>2011, p. 4-8 </a:t>
            </a:r>
            <a:endParaRPr lang="en-US" dirty="0"/>
          </a:p>
        </p:txBody>
      </p:sp>
      <p:sp>
        <p:nvSpPr>
          <p:cNvPr id="4" name="Footer Placeholder 3"/>
          <p:cNvSpPr>
            <a:spLocks noGrp="1"/>
          </p:cNvSpPr>
          <p:nvPr>
            <p:ph type="ftr" sz="quarter" idx="3"/>
          </p:nvPr>
        </p:nvSpPr>
        <p:spPr/>
        <p:txBody>
          <a:bodyPr/>
          <a:lstStyle/>
          <a:p>
            <a:r>
              <a:rPr lang="en-US">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9972" t="-88" r="33103" b="19050"/>
          <a:stretch/>
        </p:blipFill>
        <p:spPr>
          <a:xfrm>
            <a:off x="4991100" y="1133475"/>
            <a:ext cx="4162425" cy="5391150"/>
          </a:xfrm>
          <a:prstGeom prst="rect">
            <a:avLst/>
          </a:prstGeom>
        </p:spPr>
      </p:pic>
    </p:spTree>
    <p:extLst>
      <p:ext uri="{BB962C8B-B14F-4D97-AF65-F5344CB8AC3E}">
        <p14:creationId xmlns:p14="http://schemas.microsoft.com/office/powerpoint/2010/main" val="4151990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Achieving Multimodal Networks Introduction</a:t>
            </a:r>
          </a:p>
        </p:txBody>
      </p:sp>
      <p:sp>
        <p:nvSpPr>
          <p:cNvPr id="3" name="Content Placeholder 2"/>
          <p:cNvSpPr>
            <a:spLocks noGrp="1"/>
          </p:cNvSpPr>
          <p:nvPr>
            <p:ph idx="1"/>
          </p:nvPr>
        </p:nvSpPr>
        <p:spPr>
          <a:xfrm>
            <a:off x="362608" y="1600200"/>
            <a:ext cx="4505093" cy="4525963"/>
          </a:xfrm>
        </p:spPr>
        <p:txBody>
          <a:bodyPr>
            <a:normAutofit/>
          </a:bodyPr>
          <a:lstStyle/>
          <a:p>
            <a:pPr marL="0" indent="0">
              <a:buNone/>
            </a:pPr>
            <a:r>
              <a:rPr lang="en-US" dirty="0"/>
              <a:t>Interconnected pedestrian and bicycle infrastructure makes </a:t>
            </a:r>
            <a:r>
              <a:rPr lang="en-US" b="1" i="1" dirty="0"/>
              <a:t>walking and bicycling a viable transportation choice</a:t>
            </a:r>
            <a:r>
              <a:rPr lang="en-US" dirty="0"/>
              <a:t> for everyone and this contributes to the health, equity, and quality of life of our communities. </a:t>
            </a:r>
          </a:p>
        </p:txBody>
      </p:sp>
      <p:sp>
        <p:nvSpPr>
          <p:cNvPr id="4" name="Footer Placeholder 3"/>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5166" y="1142999"/>
            <a:ext cx="4168834" cy="5394961"/>
          </a:xfrm>
          <a:prstGeom prst="rect">
            <a:avLst/>
          </a:prstGeom>
        </p:spPr>
      </p:pic>
    </p:spTree>
    <p:extLst>
      <p:ext uri="{BB962C8B-B14F-4D97-AF65-F5344CB8AC3E}">
        <p14:creationId xmlns:p14="http://schemas.microsoft.com/office/powerpoint/2010/main" val="1742958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p:cNvSpPr txBox="1">
            <a:spLocks/>
          </p:cNvSpPr>
          <p:nvPr/>
        </p:nvSpPr>
        <p:spPr>
          <a:xfrm>
            <a:off x="116112" y="-1"/>
            <a:ext cx="4733290" cy="3259577"/>
          </a:xfrm>
          <a:prstGeom prst="rect">
            <a:avLst/>
          </a:prstGeom>
        </p:spPr>
        <p:txBody>
          <a:bodyPr vert="horz" lIns="91440" tIns="45720" rIns="91440" bIns="45720" rtlCol="0" anchor="t">
            <a:normAutofit/>
          </a:bodyPr>
          <a:lstStyle>
            <a:lvl1pPr marL="0" indent="0" algn="l" defTabSz="457200" rtl="0" eaLnBrk="1" latinLnBrk="0" hangingPunct="1">
              <a:lnSpc>
                <a:spcPts val="2000"/>
              </a:lnSpc>
              <a:spcBef>
                <a:spcPct val="20000"/>
              </a:spcBef>
              <a:buClr>
                <a:srgbClr val="166DB6"/>
              </a:buClr>
              <a:buFont typeface="Arial"/>
              <a:buNone/>
              <a:defRPr sz="2400" kern="1200" baseline="0">
                <a:solidFill>
                  <a:schemeClr val="bg1"/>
                </a:solidFill>
                <a:latin typeface="Gill Sans MT" pitchFamily="34" charset="0"/>
                <a:ea typeface="+mn-ea"/>
                <a:cs typeface="+mn-cs"/>
              </a:defRPr>
            </a:lvl1pPr>
            <a:lvl2pPr marL="457200" indent="0" algn="l" defTabSz="457200" rtl="0" eaLnBrk="1" latinLnBrk="0" hangingPunct="1">
              <a:spcBef>
                <a:spcPct val="20000"/>
              </a:spcBef>
              <a:buClr>
                <a:srgbClr val="166DB6"/>
              </a:buClr>
              <a:buFont typeface="Arial"/>
              <a:buNone/>
              <a:defRPr sz="1800" kern="1200">
                <a:solidFill>
                  <a:schemeClr val="tx1">
                    <a:tint val="75000"/>
                  </a:schemeClr>
                </a:solidFill>
                <a:latin typeface="Gill Sans"/>
                <a:ea typeface="+mn-ea"/>
                <a:cs typeface="+mn-cs"/>
              </a:defRPr>
            </a:lvl2pPr>
            <a:lvl3pPr marL="914400" indent="0" algn="l" defTabSz="457200" rtl="0" eaLnBrk="1" latinLnBrk="0" hangingPunct="1">
              <a:spcBef>
                <a:spcPct val="20000"/>
              </a:spcBef>
              <a:buClr>
                <a:srgbClr val="166DB6"/>
              </a:buClr>
              <a:buFont typeface="Arial"/>
              <a:buNone/>
              <a:defRPr sz="1600" kern="1200">
                <a:solidFill>
                  <a:schemeClr val="tx1">
                    <a:tint val="75000"/>
                  </a:schemeClr>
                </a:solidFill>
                <a:latin typeface="Gill Sans"/>
                <a:ea typeface="+mn-ea"/>
                <a:cs typeface="+mn-cs"/>
              </a:defRPr>
            </a:lvl3pPr>
            <a:lvl4pPr marL="1371600" indent="0" algn="l" defTabSz="457200" rtl="0" eaLnBrk="1" latinLnBrk="0" hangingPunct="1">
              <a:spcBef>
                <a:spcPct val="20000"/>
              </a:spcBef>
              <a:buClr>
                <a:srgbClr val="166DB6"/>
              </a:buClr>
              <a:buFont typeface="Arial"/>
              <a:buNone/>
              <a:defRPr sz="1400" kern="1200">
                <a:solidFill>
                  <a:schemeClr val="tx1">
                    <a:tint val="75000"/>
                  </a:schemeClr>
                </a:solidFill>
                <a:latin typeface="Gill Sans"/>
                <a:ea typeface="+mn-ea"/>
                <a:cs typeface="+mn-cs"/>
              </a:defRPr>
            </a:lvl4pPr>
            <a:lvl5pPr marL="1828800" indent="0" algn="l" defTabSz="457200" rtl="0" eaLnBrk="1" latinLnBrk="0" hangingPunct="1">
              <a:spcBef>
                <a:spcPct val="20000"/>
              </a:spcBef>
              <a:buClr>
                <a:srgbClr val="166DB6"/>
              </a:buClr>
              <a:buFont typeface="Arial"/>
              <a:buNone/>
              <a:defRPr sz="1400" kern="1200">
                <a:solidFill>
                  <a:schemeClr val="tx1">
                    <a:tint val="75000"/>
                  </a:schemeClr>
                </a:solidFill>
                <a:latin typeface="Gill Sans"/>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nSpc>
                <a:spcPct val="100000"/>
              </a:lnSpc>
              <a:spcBef>
                <a:spcPts val="0"/>
              </a:spcBef>
            </a:pPr>
            <a:endParaRPr lang="en-US" sz="2800" dirty="0">
              <a:solidFill>
                <a:prstClr val="white"/>
              </a:solidFill>
              <a:latin typeface="Corbel" panose="020B0503020204020204" pitchFamily="34" charset="0"/>
            </a:endParaRPr>
          </a:p>
          <a:p>
            <a:pPr>
              <a:lnSpc>
                <a:spcPct val="100000"/>
              </a:lnSpc>
              <a:spcBef>
                <a:spcPts val="0"/>
              </a:spcBef>
            </a:pPr>
            <a:r>
              <a:rPr lang="en-US" sz="3600" dirty="0">
                <a:solidFill>
                  <a:prstClr val="white"/>
                </a:solidFill>
                <a:latin typeface="Corbel" panose="020B0503020204020204" pitchFamily="34" charset="0"/>
              </a:rPr>
              <a:t>Reducing Conflicts</a:t>
            </a:r>
            <a:endParaRPr lang="en-US" sz="4400" dirty="0">
              <a:solidFill>
                <a:prstClr val="white"/>
              </a:solidFill>
              <a:latin typeface="Corbel" panose="020B0503020204020204" pitchFamily="34" charset="0"/>
            </a:endParaRPr>
          </a:p>
        </p:txBody>
      </p:sp>
    </p:spTree>
    <p:extLst>
      <p:ext uri="{BB962C8B-B14F-4D97-AF65-F5344CB8AC3E}">
        <p14:creationId xmlns:p14="http://schemas.microsoft.com/office/powerpoint/2010/main" val="1393099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Reducing Conflicts</a:t>
            </a:r>
          </a:p>
        </p:txBody>
      </p:sp>
      <p:sp>
        <p:nvSpPr>
          <p:cNvPr id="5" name="Footer Placeholder 4"/>
          <p:cNvSpPr>
            <a:spLocks noGrp="1"/>
          </p:cNvSpPr>
          <p:nvPr>
            <p:ph type="ftr" sz="quarter" idx="3"/>
          </p:nvPr>
        </p:nvSpPr>
        <p:spPr/>
        <p:txBody>
          <a:bodyPr/>
          <a:lstStyle/>
          <a:p>
            <a:r>
              <a:rPr lang="en-US">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34107" y="1158415"/>
            <a:ext cx="4786313" cy="5379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3"/>
          <a:stretch>
            <a:fillRect/>
          </a:stretch>
        </p:blipFill>
        <p:spPr>
          <a:xfrm>
            <a:off x="340628" y="1368352"/>
            <a:ext cx="3917047" cy="4976163"/>
          </a:xfrm>
          <a:prstGeom prst="rect">
            <a:avLst/>
          </a:prstGeom>
        </p:spPr>
      </p:pic>
    </p:spTree>
    <p:extLst>
      <p:ext uri="{BB962C8B-B14F-4D97-AF65-F5344CB8AC3E}">
        <p14:creationId xmlns:p14="http://schemas.microsoft.com/office/powerpoint/2010/main" val="2755457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Freight Interaction</a:t>
            </a:r>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
        <p:nvSpPr>
          <p:cNvPr id="7" name="TextBox 6"/>
          <p:cNvSpPr txBox="1"/>
          <p:nvPr/>
        </p:nvSpPr>
        <p:spPr>
          <a:xfrm>
            <a:off x="733424" y="5406182"/>
            <a:ext cx="3933825" cy="830997"/>
          </a:xfrm>
          <a:prstGeom prst="rect">
            <a:avLst/>
          </a:prstGeom>
          <a:solidFill>
            <a:schemeClr val="bg1"/>
          </a:solidFill>
        </p:spPr>
        <p:txBody>
          <a:bodyPr wrap="square" rtlCol="0">
            <a:spAutoFit/>
          </a:bodyPr>
          <a:lstStyle/>
          <a:p>
            <a:pPr algn="ctr"/>
            <a:r>
              <a:rPr lang="en-US" sz="2400" b="1" dirty="0"/>
              <a:t>Freight driver unable to see pedestrian or bicyclist</a:t>
            </a:r>
          </a:p>
        </p:txBody>
      </p:sp>
      <p:sp>
        <p:nvSpPr>
          <p:cNvPr id="8" name="TextBox 7"/>
          <p:cNvSpPr txBox="1"/>
          <p:nvPr/>
        </p:nvSpPr>
        <p:spPr>
          <a:xfrm>
            <a:off x="5121140" y="5406182"/>
            <a:ext cx="3781426" cy="830997"/>
          </a:xfrm>
          <a:prstGeom prst="rect">
            <a:avLst/>
          </a:prstGeom>
          <a:solidFill>
            <a:schemeClr val="bg1"/>
          </a:solidFill>
        </p:spPr>
        <p:txBody>
          <a:bodyPr wrap="square" rtlCol="0">
            <a:spAutoFit/>
          </a:bodyPr>
          <a:lstStyle/>
          <a:p>
            <a:pPr algn="ctr"/>
            <a:r>
              <a:rPr lang="en-US" sz="2400" b="1" dirty="0"/>
              <a:t>Bicyclist leaving facility to overtake a loading vehicle</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86887" y="2095501"/>
            <a:ext cx="1904164" cy="3009900"/>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6116" y="1221106"/>
            <a:ext cx="2459417" cy="3009900"/>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09850" y="2476500"/>
            <a:ext cx="2377564" cy="2950846"/>
          </a:xfrm>
          <a:prstGeom prst="rect">
            <a:avLst/>
          </a:prstGeom>
        </p:spPr>
      </p:pic>
    </p:spTree>
    <p:extLst>
      <p:ext uri="{BB962C8B-B14F-4D97-AF65-F5344CB8AC3E}">
        <p14:creationId xmlns:p14="http://schemas.microsoft.com/office/powerpoint/2010/main" val="165039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Freight Interaction</a:t>
            </a:r>
          </a:p>
        </p:txBody>
      </p:sp>
      <p:sp>
        <p:nvSpPr>
          <p:cNvPr id="3" name="Content Placeholder 2"/>
          <p:cNvSpPr>
            <a:spLocks noGrp="1"/>
          </p:cNvSpPr>
          <p:nvPr>
            <p:ph sz="half" idx="1"/>
          </p:nvPr>
        </p:nvSpPr>
        <p:spPr>
          <a:xfrm>
            <a:off x="313267" y="1380068"/>
            <a:ext cx="5126587" cy="5071532"/>
          </a:xfrm>
        </p:spPr>
        <p:txBody>
          <a:bodyPr>
            <a:normAutofit/>
          </a:bodyPr>
          <a:lstStyle/>
          <a:p>
            <a:pPr marL="0" indent="0">
              <a:buNone/>
            </a:pPr>
            <a:r>
              <a:rPr lang="en-US" b="1" dirty="0"/>
              <a:t>Commercial loading and unloading</a:t>
            </a:r>
          </a:p>
          <a:p>
            <a:pPr marL="0" indent="0">
              <a:buNone/>
            </a:pPr>
            <a:r>
              <a:rPr lang="en-US" dirty="0"/>
              <a:t>Considerations:</a:t>
            </a:r>
          </a:p>
          <a:p>
            <a:r>
              <a:rPr lang="en-US" dirty="0"/>
              <a:t>Locate after intersection</a:t>
            </a:r>
          </a:p>
          <a:p>
            <a:r>
              <a:rPr lang="en-US" dirty="0"/>
              <a:t>Consolidate if feasible</a:t>
            </a:r>
          </a:p>
          <a:p>
            <a:r>
              <a:rPr lang="en-US" dirty="0"/>
              <a:t>8-10 ft wide</a:t>
            </a:r>
          </a:p>
          <a:p>
            <a:r>
              <a:rPr lang="en-US" dirty="0"/>
              <a:t>Provide access aisle</a:t>
            </a:r>
          </a:p>
          <a:p>
            <a:r>
              <a:rPr lang="en-US" dirty="0"/>
              <a:t>Provide curb ramp </a:t>
            </a:r>
          </a:p>
          <a:p>
            <a:r>
              <a:rPr lang="en-US" dirty="0"/>
              <a:t>Mark with green colored pavement surface</a:t>
            </a:r>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63654" y="1143000"/>
            <a:ext cx="3680345" cy="1457096"/>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385"/>
          <a:stretch/>
        </p:blipFill>
        <p:spPr>
          <a:xfrm>
            <a:off x="5463654" y="2923521"/>
            <a:ext cx="3670618" cy="1291378"/>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7729" y="4754066"/>
            <a:ext cx="3656544" cy="1327786"/>
          </a:xfrm>
          <a:prstGeom prst="rect">
            <a:avLst/>
          </a:prstGeom>
        </p:spPr>
      </p:pic>
      <p:sp>
        <p:nvSpPr>
          <p:cNvPr id="9" name="TextBox 8"/>
          <p:cNvSpPr txBox="1"/>
          <p:nvPr/>
        </p:nvSpPr>
        <p:spPr>
          <a:xfrm>
            <a:off x="5463654" y="2600096"/>
            <a:ext cx="3680345" cy="276999"/>
          </a:xfrm>
          <a:prstGeom prst="rect">
            <a:avLst/>
          </a:prstGeom>
          <a:noFill/>
        </p:spPr>
        <p:txBody>
          <a:bodyPr wrap="square" rtlCol="0">
            <a:spAutoFit/>
          </a:bodyPr>
          <a:lstStyle/>
          <a:p>
            <a:r>
              <a:rPr lang="en-US" sz="1200" b="1" dirty="0"/>
              <a:t>Loading zone adjacent to standard bike lane</a:t>
            </a:r>
          </a:p>
        </p:txBody>
      </p:sp>
      <p:sp>
        <p:nvSpPr>
          <p:cNvPr id="10" name="TextBox 9"/>
          <p:cNvSpPr txBox="1"/>
          <p:nvPr/>
        </p:nvSpPr>
        <p:spPr>
          <a:xfrm>
            <a:off x="5473180" y="4214899"/>
            <a:ext cx="3680345" cy="461665"/>
          </a:xfrm>
          <a:prstGeom prst="rect">
            <a:avLst/>
          </a:prstGeom>
          <a:noFill/>
        </p:spPr>
        <p:txBody>
          <a:bodyPr wrap="square" rtlCol="0">
            <a:spAutoFit/>
          </a:bodyPr>
          <a:lstStyle/>
          <a:p>
            <a:r>
              <a:rPr lang="en-US" sz="1200" b="1" dirty="0"/>
              <a:t>Loading zone adjacent to separated bike lane</a:t>
            </a:r>
          </a:p>
          <a:p>
            <a:r>
              <a:rPr lang="en-US" sz="1200" b="1" dirty="0"/>
              <a:t>with on-street parking</a:t>
            </a:r>
          </a:p>
        </p:txBody>
      </p:sp>
      <p:sp>
        <p:nvSpPr>
          <p:cNvPr id="11" name="TextBox 10"/>
          <p:cNvSpPr txBox="1"/>
          <p:nvPr/>
        </p:nvSpPr>
        <p:spPr>
          <a:xfrm>
            <a:off x="5477728" y="6074138"/>
            <a:ext cx="3680345" cy="461665"/>
          </a:xfrm>
          <a:prstGeom prst="rect">
            <a:avLst/>
          </a:prstGeom>
          <a:noFill/>
        </p:spPr>
        <p:txBody>
          <a:bodyPr wrap="square" rtlCol="0">
            <a:spAutoFit/>
          </a:bodyPr>
          <a:lstStyle/>
          <a:p>
            <a:r>
              <a:rPr lang="en-US" sz="1200" b="1" dirty="0"/>
              <a:t>Loading zone adjacent to separated bike lane</a:t>
            </a:r>
          </a:p>
          <a:p>
            <a:r>
              <a:rPr lang="en-US" sz="1200" b="1" dirty="0"/>
              <a:t>without on-street parking</a:t>
            </a:r>
          </a:p>
        </p:txBody>
      </p:sp>
    </p:spTree>
    <p:extLst>
      <p:ext uri="{BB962C8B-B14F-4D97-AF65-F5344CB8AC3E}">
        <p14:creationId xmlns:p14="http://schemas.microsoft.com/office/powerpoint/2010/main" val="1167721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Freight Interaction</a:t>
            </a:r>
          </a:p>
        </p:txBody>
      </p:sp>
      <p:sp>
        <p:nvSpPr>
          <p:cNvPr id="3" name="Content Placeholder 2"/>
          <p:cNvSpPr>
            <a:spLocks noGrp="1"/>
          </p:cNvSpPr>
          <p:nvPr>
            <p:ph sz="half" idx="1"/>
          </p:nvPr>
        </p:nvSpPr>
        <p:spPr>
          <a:xfrm>
            <a:off x="321734" y="1312334"/>
            <a:ext cx="8258062" cy="1508688"/>
          </a:xfrm>
        </p:spPr>
        <p:txBody>
          <a:bodyPr>
            <a:normAutofit lnSpcReduction="10000"/>
          </a:bodyPr>
          <a:lstStyle/>
          <a:p>
            <a:pPr marL="0" indent="0">
              <a:buNone/>
            </a:pPr>
            <a:r>
              <a:rPr lang="en-US" dirty="0"/>
              <a:t>Other strategies:</a:t>
            </a:r>
          </a:p>
          <a:p>
            <a:r>
              <a:rPr lang="en-US" dirty="0"/>
              <a:t>Education</a:t>
            </a:r>
          </a:p>
          <a:p>
            <a:r>
              <a:rPr lang="en-US" dirty="0"/>
              <a:t>Mirrors, sideguards, and warning systems</a:t>
            </a:r>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6632" y="3093249"/>
            <a:ext cx="5317792" cy="3172484"/>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37050" t="-361"/>
          <a:stretch/>
        </p:blipFill>
        <p:spPr>
          <a:xfrm>
            <a:off x="6476000" y="3093249"/>
            <a:ext cx="1728439" cy="3175858"/>
          </a:xfrm>
          <a:prstGeom prst="rect">
            <a:avLst/>
          </a:prstGeom>
        </p:spPr>
      </p:pic>
    </p:spTree>
    <p:extLst>
      <p:ext uri="{BB962C8B-B14F-4D97-AF65-F5344CB8AC3E}">
        <p14:creationId xmlns:p14="http://schemas.microsoft.com/office/powerpoint/2010/main" val="3928653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Access</a:t>
            </a:r>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
        <p:nvSpPr>
          <p:cNvPr id="6" name="Content Placeholder 2"/>
          <p:cNvSpPr>
            <a:spLocks noGrp="1"/>
          </p:cNvSpPr>
          <p:nvPr>
            <p:ph idx="1"/>
          </p:nvPr>
        </p:nvSpPr>
        <p:spPr>
          <a:xfrm>
            <a:off x="362608" y="1600200"/>
            <a:ext cx="3277407" cy="4525963"/>
          </a:xfrm>
        </p:spPr>
        <p:txBody>
          <a:bodyPr>
            <a:normAutofit/>
          </a:bodyPr>
          <a:lstStyle/>
          <a:p>
            <a:pPr marL="0" indent="0">
              <a:buNone/>
            </a:pPr>
            <a:r>
              <a:rPr lang="en-US" dirty="0"/>
              <a:t>Poor roadway and intersection design around schools can contribute to crashes involving children walking and biking to school</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9592" y="1176028"/>
            <a:ext cx="2523393" cy="2883943"/>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3107" y="3448119"/>
            <a:ext cx="2523393" cy="2883943"/>
          </a:xfrm>
          <a:prstGeom prst="rect">
            <a:avLst/>
          </a:prstGeom>
        </p:spPr>
      </p:pic>
    </p:spTree>
    <p:extLst>
      <p:ext uri="{BB962C8B-B14F-4D97-AF65-F5344CB8AC3E}">
        <p14:creationId xmlns:p14="http://schemas.microsoft.com/office/powerpoint/2010/main" val="3135232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Access</a:t>
            </a:r>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
        <p:nvSpPr>
          <p:cNvPr id="7" name="Content Placeholder 2"/>
          <p:cNvSpPr txBox="1">
            <a:spLocks/>
          </p:cNvSpPr>
          <p:nvPr/>
        </p:nvSpPr>
        <p:spPr>
          <a:xfrm>
            <a:off x="178499" y="1171214"/>
            <a:ext cx="3668672" cy="53385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166DB6"/>
              </a:buClr>
              <a:buFont typeface="Arial"/>
              <a:buChar char="•"/>
              <a:defRPr lang="en-US" sz="2800" kern="1200">
                <a:solidFill>
                  <a:schemeClr val="tx1"/>
                </a:solidFill>
                <a:latin typeface="Corbel" panose="020B0503020204020204" pitchFamily="34" charset="0"/>
                <a:ea typeface="+mn-ea"/>
                <a:cs typeface="+mn-cs"/>
              </a:defRPr>
            </a:lvl1pPr>
            <a:lvl2pPr marL="742950" indent="-285750" algn="l" defTabSz="457200" rtl="0" eaLnBrk="1" latinLnBrk="0" hangingPunct="1">
              <a:spcBef>
                <a:spcPct val="20000"/>
              </a:spcBef>
              <a:buClr>
                <a:srgbClr val="166DB6"/>
              </a:buClr>
              <a:buFont typeface="Arial"/>
              <a:buChar char="–"/>
              <a:defRPr sz="2400" kern="1200">
                <a:solidFill>
                  <a:schemeClr val="tx1"/>
                </a:solidFill>
                <a:latin typeface="Corbel" panose="020B0503020204020204" pitchFamily="34" charset="0"/>
                <a:ea typeface="+mn-ea"/>
                <a:cs typeface="+mn-cs"/>
              </a:defRPr>
            </a:lvl2pPr>
            <a:lvl3pPr marL="1143000" indent="-228600" algn="l" defTabSz="457200" rtl="0" eaLnBrk="1" latinLnBrk="0" hangingPunct="1">
              <a:spcBef>
                <a:spcPct val="20000"/>
              </a:spcBef>
              <a:buClr>
                <a:srgbClr val="166DB6"/>
              </a:buClr>
              <a:buFont typeface="Arial"/>
              <a:buChar char="•"/>
              <a:defRPr sz="2000" kern="1200">
                <a:solidFill>
                  <a:schemeClr val="tx1"/>
                </a:solidFill>
                <a:latin typeface="Corbel" panose="020B0503020204020204" pitchFamily="34" charset="0"/>
                <a:ea typeface="+mn-ea"/>
                <a:cs typeface="+mn-cs"/>
              </a:defRPr>
            </a:lvl3pPr>
            <a:lvl4pPr marL="1600200" indent="-228600" algn="l" defTabSz="457200" rtl="0" eaLnBrk="1" latinLnBrk="0" hangingPunct="1">
              <a:spcBef>
                <a:spcPct val="20000"/>
              </a:spcBef>
              <a:buClr>
                <a:srgbClr val="166DB6"/>
              </a:buClr>
              <a:buFont typeface="Arial"/>
              <a:buChar char="–"/>
              <a:defRPr sz="1800" kern="1200">
                <a:solidFill>
                  <a:schemeClr val="tx1"/>
                </a:solidFill>
                <a:latin typeface="Corbel" panose="020B0503020204020204" pitchFamily="34" charset="0"/>
                <a:ea typeface="+mn-ea"/>
                <a:cs typeface="+mn-cs"/>
              </a:defRPr>
            </a:lvl4pPr>
            <a:lvl5pPr marL="2057400" indent="-228600" algn="l" defTabSz="457200" rtl="0" eaLnBrk="1" latinLnBrk="0" hangingPunct="1">
              <a:spcBef>
                <a:spcPct val="20000"/>
              </a:spcBef>
              <a:buClr>
                <a:srgbClr val="166DB6"/>
              </a:buClr>
              <a:buFont typeface="Arial"/>
              <a:buChar char="»"/>
              <a:defRPr sz="1800" kern="1200">
                <a:solidFill>
                  <a:schemeClr val="tx1"/>
                </a:solidFill>
                <a:latin typeface="Corbel" panose="020B050302020402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r>
              <a:rPr dirty="0">
                <a:solidFill>
                  <a:prstClr val="black"/>
                </a:solidFill>
              </a:rPr>
              <a:t>Design strategies:</a:t>
            </a:r>
          </a:p>
          <a:p>
            <a:r>
              <a:rPr sz="2600" dirty="0">
                <a:solidFill>
                  <a:prstClr val="black"/>
                </a:solidFill>
              </a:rPr>
              <a:t>On-site improvements</a:t>
            </a:r>
          </a:p>
          <a:p>
            <a:r>
              <a:rPr sz="2600" dirty="0">
                <a:solidFill>
                  <a:prstClr val="black"/>
                </a:solidFill>
              </a:rPr>
              <a:t>School zones</a:t>
            </a:r>
          </a:p>
          <a:p>
            <a:r>
              <a:rPr sz="2600" dirty="0">
                <a:solidFill>
                  <a:prstClr val="black"/>
                </a:solidFill>
              </a:rPr>
              <a:t>Street crossings</a:t>
            </a:r>
          </a:p>
          <a:p>
            <a:pPr marL="0" indent="0">
              <a:buFont typeface="Arial"/>
              <a:buNone/>
            </a:pPr>
            <a:endParaRPr dirty="0">
              <a:solidFill>
                <a:prstClr val="black"/>
              </a:solidFill>
            </a:endParaRPr>
          </a:p>
          <a:p>
            <a:pPr marL="0" indent="0">
              <a:buFont typeface="Arial"/>
              <a:buNone/>
            </a:pPr>
            <a:r>
              <a:rPr dirty="0">
                <a:solidFill>
                  <a:prstClr val="black"/>
                </a:solidFill>
              </a:rPr>
              <a:t>Other strategies:</a:t>
            </a:r>
          </a:p>
          <a:p>
            <a:r>
              <a:rPr sz="2600" dirty="0">
                <a:solidFill>
                  <a:prstClr val="black"/>
                </a:solidFill>
              </a:rPr>
              <a:t>Education &amp; Outreach</a:t>
            </a:r>
          </a:p>
          <a:p>
            <a:r>
              <a:rPr sz="2600" dirty="0">
                <a:solidFill>
                  <a:prstClr val="black"/>
                </a:solidFill>
              </a:rPr>
              <a:t>Crossing guards</a:t>
            </a:r>
          </a:p>
          <a:p>
            <a:r>
              <a:rPr sz="2600" dirty="0">
                <a:solidFill>
                  <a:prstClr val="black"/>
                </a:solidFill>
              </a:rPr>
              <a:t>Inter-jurisdictional coordination</a:t>
            </a:r>
          </a:p>
          <a:p>
            <a:pPr marL="0" indent="0">
              <a:buFont typeface="Arial"/>
              <a:buNone/>
            </a:pPr>
            <a:endParaRPr dirty="0">
              <a:solidFill>
                <a:prstClr val="black"/>
              </a:solidFill>
            </a:endParaRPr>
          </a:p>
          <a:p>
            <a:pPr marL="0" indent="0">
              <a:buFont typeface="Arial"/>
              <a:buNone/>
            </a:pPr>
            <a:endParaRPr dirty="0">
              <a:solidFill>
                <a:prstClr val="black"/>
              </a:solidFill>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02017" y="1142999"/>
            <a:ext cx="5241984" cy="5394961"/>
          </a:xfrm>
          <a:prstGeom prst="rect">
            <a:avLst/>
          </a:prstGeom>
        </p:spPr>
      </p:pic>
    </p:spTree>
    <p:extLst>
      <p:ext uri="{BB962C8B-B14F-4D97-AF65-F5344CB8AC3E}">
        <p14:creationId xmlns:p14="http://schemas.microsoft.com/office/powerpoint/2010/main" val="3660569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a:t>
            </a:r>
          </a:p>
        </p:txBody>
      </p:sp>
      <p:sp>
        <p:nvSpPr>
          <p:cNvPr id="3" name="Content Placeholder 2"/>
          <p:cNvSpPr>
            <a:spLocks noGrp="1"/>
          </p:cNvSpPr>
          <p:nvPr>
            <p:ph sz="half" idx="1"/>
          </p:nvPr>
        </p:nvSpPr>
        <p:spPr>
          <a:xfrm>
            <a:off x="457200" y="1600200"/>
            <a:ext cx="3177419" cy="4525963"/>
          </a:xfrm>
        </p:spPr>
        <p:txBody>
          <a:bodyPr/>
          <a:lstStyle/>
          <a:p>
            <a:pPr marL="0" indent="0">
              <a:buNone/>
            </a:pPr>
            <a:r>
              <a:rPr lang="en-US" dirty="0"/>
              <a:t>Design strategies:</a:t>
            </a:r>
          </a:p>
          <a:p>
            <a:r>
              <a:rPr lang="en-US" dirty="0"/>
              <a:t>Sidewalks</a:t>
            </a:r>
          </a:p>
          <a:p>
            <a:r>
              <a:rPr lang="en-US" dirty="0"/>
              <a:t>Street crossings</a:t>
            </a:r>
          </a:p>
          <a:p>
            <a:r>
              <a:rPr lang="en-US" dirty="0"/>
              <a:t>Curb ramps</a:t>
            </a:r>
          </a:p>
          <a:p>
            <a:r>
              <a:rPr lang="en-US" dirty="0"/>
              <a:t>Signals</a:t>
            </a:r>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67328" y="1147864"/>
            <a:ext cx="5476672" cy="5389124"/>
          </a:xfrm>
          <a:prstGeom prst="rect">
            <a:avLst/>
          </a:prstGeom>
        </p:spPr>
      </p:pic>
    </p:spTree>
    <p:extLst>
      <p:ext uri="{BB962C8B-B14F-4D97-AF65-F5344CB8AC3E}">
        <p14:creationId xmlns:p14="http://schemas.microsoft.com/office/powerpoint/2010/main" val="161185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a:t>
            </a:r>
          </a:p>
        </p:txBody>
      </p:sp>
      <p:sp>
        <p:nvSpPr>
          <p:cNvPr id="3" name="Content Placeholder 2"/>
          <p:cNvSpPr>
            <a:spLocks noGrp="1"/>
          </p:cNvSpPr>
          <p:nvPr>
            <p:ph sz="half" idx="1"/>
          </p:nvPr>
        </p:nvSpPr>
        <p:spPr/>
        <p:txBody>
          <a:bodyPr/>
          <a:lstStyle/>
          <a:p>
            <a:pPr marL="0" indent="0">
              <a:buNone/>
            </a:pPr>
            <a:r>
              <a:rPr lang="en-US" dirty="0"/>
              <a:t>Other strategies:</a:t>
            </a:r>
          </a:p>
          <a:p>
            <a:r>
              <a:rPr lang="en-US" dirty="0"/>
              <a:t>Surface treatments</a:t>
            </a:r>
          </a:p>
          <a:p>
            <a:r>
              <a:rPr lang="en-US" dirty="0"/>
              <a:t>Maintenance</a:t>
            </a:r>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60692" y="1147862"/>
            <a:ext cx="4783308" cy="5390099"/>
          </a:xfrm>
          <a:prstGeom prst="rect">
            <a:avLst/>
          </a:prstGeom>
        </p:spPr>
      </p:pic>
    </p:spTree>
    <p:extLst>
      <p:ext uri="{BB962C8B-B14F-4D97-AF65-F5344CB8AC3E}">
        <p14:creationId xmlns:p14="http://schemas.microsoft.com/office/powerpoint/2010/main" val="2902044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Turning Vehicles</a:t>
            </a:r>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
        <p:nvSpPr>
          <p:cNvPr id="7" name="TextBox 6"/>
          <p:cNvSpPr txBox="1"/>
          <p:nvPr/>
        </p:nvSpPr>
        <p:spPr>
          <a:xfrm>
            <a:off x="304800" y="4867385"/>
            <a:ext cx="3933825" cy="1569660"/>
          </a:xfrm>
          <a:prstGeom prst="rect">
            <a:avLst/>
          </a:prstGeom>
          <a:solidFill>
            <a:schemeClr val="bg1"/>
          </a:solidFill>
        </p:spPr>
        <p:txBody>
          <a:bodyPr wrap="square" rtlCol="0">
            <a:spAutoFit/>
          </a:bodyPr>
          <a:lstStyle/>
          <a:p>
            <a:pPr algn="ctr"/>
            <a:r>
              <a:rPr lang="en-US" sz="2400" b="1" dirty="0"/>
              <a:t>Right-turning vehicles crossing through bicyclists or pedestrians is known as a “right hook” crash</a:t>
            </a:r>
          </a:p>
        </p:txBody>
      </p:sp>
      <p:sp>
        <p:nvSpPr>
          <p:cNvPr id="8" name="TextBox 7"/>
          <p:cNvSpPr txBox="1"/>
          <p:nvPr/>
        </p:nvSpPr>
        <p:spPr>
          <a:xfrm>
            <a:off x="4648200" y="4867385"/>
            <a:ext cx="4131734" cy="1569660"/>
          </a:xfrm>
          <a:prstGeom prst="rect">
            <a:avLst/>
          </a:prstGeom>
          <a:solidFill>
            <a:schemeClr val="bg1"/>
          </a:solidFill>
        </p:spPr>
        <p:txBody>
          <a:bodyPr wrap="square" rtlCol="0">
            <a:spAutoFit/>
          </a:bodyPr>
          <a:lstStyle/>
          <a:p>
            <a:pPr algn="ctr"/>
            <a:r>
              <a:rPr lang="en-US" sz="2400" b="1" dirty="0"/>
              <a:t>“Left hooks” are similar, where left-turning vehicles come into conflict with opposing traffic traveling straight</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199" y="1272396"/>
            <a:ext cx="3394953" cy="3544531"/>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16590" y="1272396"/>
            <a:ext cx="3689665" cy="3544531"/>
          </a:xfrm>
          <a:prstGeom prst="rect">
            <a:avLst/>
          </a:prstGeom>
        </p:spPr>
      </p:pic>
    </p:spTree>
    <p:extLst>
      <p:ext uri="{BB962C8B-B14F-4D97-AF65-F5344CB8AC3E}">
        <p14:creationId xmlns:p14="http://schemas.microsoft.com/office/powerpoint/2010/main" val="41562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Applying Design Flexibility</a:t>
            </a:r>
          </a:p>
        </p:txBody>
      </p:sp>
      <p:sp>
        <p:nvSpPr>
          <p:cNvPr id="3" name="Content Placeholder 2"/>
          <p:cNvSpPr>
            <a:spLocks noGrp="1"/>
          </p:cNvSpPr>
          <p:nvPr>
            <p:ph idx="1"/>
          </p:nvPr>
        </p:nvSpPr>
        <p:spPr>
          <a:xfrm>
            <a:off x="457200" y="1600200"/>
            <a:ext cx="4148254" cy="4525963"/>
          </a:xfrm>
        </p:spPr>
        <p:txBody>
          <a:bodyPr/>
          <a:lstStyle/>
          <a:p>
            <a:pPr marL="0" indent="0">
              <a:buNone/>
            </a:pPr>
            <a:r>
              <a:rPr lang="en-US" dirty="0"/>
              <a:t>These documents state the need for </a:t>
            </a:r>
            <a:r>
              <a:rPr lang="en-US" u="sng" dirty="0"/>
              <a:t>flexibility</a:t>
            </a:r>
            <a:r>
              <a:rPr lang="en-US" dirty="0"/>
              <a:t> and encourage </a:t>
            </a:r>
            <a:r>
              <a:rPr lang="en-US" u="sng" dirty="0"/>
              <a:t>engineering judgement</a:t>
            </a:r>
            <a:r>
              <a:rPr lang="en-US" dirty="0"/>
              <a:t>:</a:t>
            </a:r>
          </a:p>
          <a:p>
            <a:pPr>
              <a:spcBef>
                <a:spcPts val="1800"/>
              </a:spcBef>
            </a:pPr>
            <a:r>
              <a:rPr lang="en-US" sz="2600" dirty="0"/>
              <a:t>MUTCD</a:t>
            </a:r>
          </a:p>
          <a:p>
            <a:r>
              <a:rPr lang="en-US" sz="2600" dirty="0"/>
              <a:t>AASHTO Green Book </a:t>
            </a:r>
          </a:p>
          <a:p>
            <a:r>
              <a:rPr lang="en-US" sz="2600" dirty="0"/>
              <a:t>Highway Capacity Manual </a:t>
            </a:r>
          </a:p>
        </p:txBody>
      </p:sp>
      <p:sp>
        <p:nvSpPr>
          <p:cNvPr id="4" name="Footer Placeholder 3"/>
          <p:cNvSpPr>
            <a:spLocks noGrp="1"/>
          </p:cNvSpPr>
          <p:nvPr>
            <p:ph type="ftr" sz="quarter" idx="3"/>
          </p:nvPr>
        </p:nvSpPr>
        <p:spPr/>
        <p:txBody>
          <a:bodyPr/>
          <a:lstStyle/>
          <a:p>
            <a:r>
              <a:rPr lang="en-US">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
        <p:nvSpPr>
          <p:cNvPr id="6" name="Rectangle 5"/>
          <p:cNvSpPr/>
          <p:nvPr/>
        </p:nvSpPr>
        <p:spPr>
          <a:xfrm>
            <a:off x="4799542" y="1579103"/>
            <a:ext cx="4055443" cy="4724370"/>
          </a:xfrm>
          <a:prstGeom prst="rect">
            <a:avLst/>
          </a:prstGeom>
          <a:ln w="12700"/>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prstClr val="black"/>
                </a:solidFill>
              </a:rPr>
              <a:t>“The intent of this policy is to provide guidance to the designer by referencing a recommended range of values for critical dimensions. </a:t>
            </a:r>
            <a:r>
              <a:rPr lang="en-US" b="1" i="1" dirty="0">
                <a:solidFill>
                  <a:prstClr val="black"/>
                </a:solidFill>
              </a:rPr>
              <a:t>Good highway design involves balancing safety, mobility, and preservation of scenic, aesthetic, historic, cultural, and environmental resources. </a:t>
            </a:r>
            <a:r>
              <a:rPr lang="en-US" dirty="0">
                <a:solidFill>
                  <a:prstClr val="black"/>
                </a:solidFill>
              </a:rPr>
              <a:t>This policy is therefore not intended to be a detailed design manual that could supersede the need for the application of sound principles by the knowledgeable design professional. </a:t>
            </a:r>
            <a:r>
              <a:rPr lang="en-US" b="1" i="1" dirty="0">
                <a:solidFill>
                  <a:prstClr val="black"/>
                </a:solidFill>
              </a:rPr>
              <a:t>Sufficient flexibility is permitted </a:t>
            </a:r>
            <a:r>
              <a:rPr lang="en-US" dirty="0">
                <a:solidFill>
                  <a:prstClr val="black"/>
                </a:solidFill>
              </a:rPr>
              <a:t>to encourage independent designs tailored to particular situations.” </a:t>
            </a:r>
          </a:p>
          <a:p>
            <a:pPr>
              <a:spcBef>
                <a:spcPts val="1800"/>
              </a:spcBef>
            </a:pPr>
            <a:r>
              <a:rPr lang="en-US" sz="1600" dirty="0">
                <a:solidFill>
                  <a:prstClr val="black"/>
                </a:solidFill>
              </a:rPr>
              <a:t>			– </a:t>
            </a:r>
            <a:r>
              <a:rPr lang="en-US" sz="1600" i="1" dirty="0">
                <a:solidFill>
                  <a:prstClr val="black"/>
                </a:solidFill>
              </a:rPr>
              <a:t>AASHTO Green Book</a:t>
            </a:r>
          </a:p>
        </p:txBody>
      </p:sp>
    </p:spTree>
    <p:extLst>
      <p:ext uri="{BB962C8B-B14F-4D97-AF65-F5344CB8AC3E}">
        <p14:creationId xmlns:p14="http://schemas.microsoft.com/office/powerpoint/2010/main" val="3412085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Turning Vehicles</a:t>
            </a:r>
          </a:p>
        </p:txBody>
      </p:sp>
      <p:sp>
        <p:nvSpPr>
          <p:cNvPr id="3" name="Content Placeholder 2"/>
          <p:cNvSpPr>
            <a:spLocks noGrp="1"/>
          </p:cNvSpPr>
          <p:nvPr>
            <p:ph sz="half" idx="1"/>
          </p:nvPr>
        </p:nvSpPr>
        <p:spPr>
          <a:xfrm>
            <a:off x="457200" y="1600200"/>
            <a:ext cx="3842426" cy="4525963"/>
          </a:xfrm>
        </p:spPr>
        <p:txBody>
          <a:bodyPr/>
          <a:lstStyle/>
          <a:p>
            <a:pPr marL="0" indent="0">
              <a:buNone/>
            </a:pPr>
            <a:r>
              <a:rPr lang="en-US" dirty="0"/>
              <a:t>Design strategies:</a:t>
            </a:r>
          </a:p>
          <a:p>
            <a:r>
              <a:rPr lang="en-US" dirty="0"/>
              <a:t>Signalized intersections</a:t>
            </a:r>
          </a:p>
          <a:p>
            <a:r>
              <a:rPr lang="en-US" dirty="0"/>
              <a:t>Crossings</a:t>
            </a:r>
          </a:p>
          <a:p>
            <a:r>
              <a:rPr lang="en-US" dirty="0"/>
              <a:t>Pavement markings</a:t>
            </a:r>
          </a:p>
          <a:p>
            <a:r>
              <a:rPr lang="en-US" dirty="0"/>
              <a:t>Separated bike lanes</a:t>
            </a:r>
          </a:p>
          <a:p>
            <a:r>
              <a:rPr lang="en-US" dirty="0"/>
              <a:t>Signs</a:t>
            </a:r>
          </a:p>
          <a:p>
            <a:r>
              <a:rPr lang="en-US" dirty="0"/>
              <a:t>Intersection geometry</a:t>
            </a:r>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77609" y="1474553"/>
            <a:ext cx="4666391" cy="4777255"/>
          </a:xfrm>
          <a:prstGeom prst="rect">
            <a:avLst/>
          </a:prstGeom>
        </p:spPr>
      </p:pic>
    </p:spTree>
    <p:extLst>
      <p:ext uri="{BB962C8B-B14F-4D97-AF65-F5344CB8AC3E}">
        <p14:creationId xmlns:p14="http://schemas.microsoft.com/office/powerpoint/2010/main" val="3198949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Turning Vehicles</a:t>
            </a:r>
          </a:p>
        </p:txBody>
      </p:sp>
      <p:sp>
        <p:nvSpPr>
          <p:cNvPr id="3" name="Content Placeholder 2"/>
          <p:cNvSpPr>
            <a:spLocks noGrp="1"/>
          </p:cNvSpPr>
          <p:nvPr>
            <p:ph sz="half" idx="1"/>
          </p:nvPr>
        </p:nvSpPr>
        <p:spPr>
          <a:xfrm>
            <a:off x="363644" y="1320798"/>
            <a:ext cx="4318000" cy="4932430"/>
          </a:xfrm>
        </p:spPr>
        <p:txBody>
          <a:bodyPr/>
          <a:lstStyle/>
          <a:p>
            <a:pPr marL="0" indent="0">
              <a:buNone/>
            </a:pPr>
            <a:r>
              <a:rPr lang="en-US" dirty="0"/>
              <a:t>Other strategies:</a:t>
            </a:r>
          </a:p>
          <a:p>
            <a:r>
              <a:rPr lang="en-US" dirty="0"/>
              <a:t>Education</a:t>
            </a:r>
          </a:p>
          <a:p>
            <a:r>
              <a:rPr lang="en-US" dirty="0"/>
              <a:t>Access management</a:t>
            </a:r>
          </a:p>
          <a:p>
            <a:r>
              <a:rPr lang="en-US" dirty="0"/>
              <a:t>Freight</a:t>
            </a:r>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t="-181"/>
          <a:stretch/>
        </p:blipFill>
        <p:spPr>
          <a:xfrm>
            <a:off x="4464996" y="1133272"/>
            <a:ext cx="4679004" cy="5384260"/>
          </a:xfrm>
          <a:prstGeom prst="rect">
            <a:avLst/>
          </a:prstGeom>
        </p:spPr>
      </p:pic>
    </p:spTree>
    <p:extLst>
      <p:ext uri="{BB962C8B-B14F-4D97-AF65-F5344CB8AC3E}">
        <p14:creationId xmlns:p14="http://schemas.microsoft.com/office/powerpoint/2010/main" val="1188553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Use Paths</a:t>
            </a:r>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
        <p:nvSpPr>
          <p:cNvPr id="7" name="TextBox 6"/>
          <p:cNvSpPr txBox="1"/>
          <p:nvPr/>
        </p:nvSpPr>
        <p:spPr>
          <a:xfrm>
            <a:off x="457199" y="4977819"/>
            <a:ext cx="2266951" cy="1477328"/>
          </a:xfrm>
          <a:prstGeom prst="rect">
            <a:avLst/>
          </a:prstGeom>
          <a:noFill/>
        </p:spPr>
        <p:txBody>
          <a:bodyPr wrap="square" rtlCol="0">
            <a:spAutoFit/>
          </a:bodyPr>
          <a:lstStyle/>
          <a:p>
            <a:pPr algn="ctr"/>
            <a:r>
              <a:rPr lang="en-US" b="1" dirty="0"/>
              <a:t>Insufficient path width can contribute to crashes associated with overtaking and passing maneuvers</a:t>
            </a:r>
          </a:p>
        </p:txBody>
      </p:sp>
      <p:sp>
        <p:nvSpPr>
          <p:cNvPr id="8" name="TextBox 7"/>
          <p:cNvSpPr txBox="1"/>
          <p:nvPr/>
        </p:nvSpPr>
        <p:spPr>
          <a:xfrm>
            <a:off x="3500437" y="4977819"/>
            <a:ext cx="2076450" cy="1200329"/>
          </a:xfrm>
          <a:prstGeom prst="rect">
            <a:avLst/>
          </a:prstGeom>
          <a:noFill/>
        </p:spPr>
        <p:txBody>
          <a:bodyPr wrap="square" rtlCol="0">
            <a:spAutoFit/>
          </a:bodyPr>
          <a:lstStyle/>
          <a:p>
            <a:pPr algn="ctr"/>
            <a:r>
              <a:rPr lang="en-US" b="1" dirty="0"/>
              <a:t>Surface defects can cause bicyclists to become unstable or lose control</a:t>
            </a:r>
          </a:p>
        </p:txBody>
      </p:sp>
      <p:sp>
        <p:nvSpPr>
          <p:cNvPr id="9" name="TextBox 8"/>
          <p:cNvSpPr txBox="1"/>
          <p:nvPr/>
        </p:nvSpPr>
        <p:spPr>
          <a:xfrm>
            <a:off x="6353175" y="4973403"/>
            <a:ext cx="2419350" cy="1200329"/>
          </a:xfrm>
          <a:prstGeom prst="rect">
            <a:avLst/>
          </a:prstGeom>
          <a:noFill/>
        </p:spPr>
        <p:txBody>
          <a:bodyPr wrap="square" rtlCol="0">
            <a:spAutoFit/>
          </a:bodyPr>
          <a:lstStyle/>
          <a:p>
            <a:pPr algn="ctr"/>
            <a:r>
              <a:rPr lang="en-US" b="1" dirty="0"/>
              <a:t>Insufficient path width can contribute to crashes with objects adjacent to a path</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4933" y="1302432"/>
            <a:ext cx="1811482" cy="3633980"/>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42231" y="1302432"/>
            <a:ext cx="1811482" cy="3633980"/>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57109" y="1302432"/>
            <a:ext cx="1811482" cy="3633980"/>
          </a:xfrm>
          <a:prstGeom prst="rect">
            <a:avLst/>
          </a:prstGeom>
        </p:spPr>
      </p:pic>
    </p:spTree>
    <p:extLst>
      <p:ext uri="{BB962C8B-B14F-4D97-AF65-F5344CB8AC3E}">
        <p14:creationId xmlns:p14="http://schemas.microsoft.com/office/powerpoint/2010/main" val="1610971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Use Paths</a:t>
            </a:r>
          </a:p>
        </p:txBody>
      </p:sp>
      <p:sp>
        <p:nvSpPr>
          <p:cNvPr id="3" name="Content Placeholder 2"/>
          <p:cNvSpPr>
            <a:spLocks noGrp="1"/>
          </p:cNvSpPr>
          <p:nvPr>
            <p:ph sz="half" idx="1"/>
          </p:nvPr>
        </p:nvSpPr>
        <p:spPr>
          <a:xfrm>
            <a:off x="457200" y="1363134"/>
            <a:ext cx="5064369" cy="5131994"/>
          </a:xfrm>
        </p:spPr>
        <p:txBody>
          <a:bodyPr>
            <a:normAutofit/>
          </a:bodyPr>
          <a:lstStyle/>
          <a:p>
            <a:pPr marL="0" indent="0">
              <a:buNone/>
            </a:pPr>
            <a:r>
              <a:rPr lang="en-US" b="1" dirty="0"/>
              <a:t>Path width</a:t>
            </a:r>
          </a:p>
          <a:p>
            <a:pPr marL="0" indent="0">
              <a:buNone/>
            </a:pPr>
            <a:r>
              <a:rPr lang="en-US" dirty="0"/>
              <a:t>Considerations:</a:t>
            </a:r>
          </a:p>
          <a:p>
            <a:r>
              <a:rPr lang="en-US" dirty="0"/>
              <a:t>Based on anticipated user types, speeds, and volumes</a:t>
            </a:r>
          </a:p>
          <a:p>
            <a:r>
              <a:rPr lang="en-US" dirty="0"/>
              <a:t>FHWA Shared Use Path Level of Service</a:t>
            </a:r>
          </a:p>
          <a:p>
            <a:r>
              <a:rPr lang="en-US" dirty="0"/>
              <a:t>10 ft minimum </a:t>
            </a:r>
          </a:p>
          <a:p>
            <a:r>
              <a:rPr lang="en-US" dirty="0"/>
              <a:t>Consider 11 feet for overtaking</a:t>
            </a:r>
          </a:p>
          <a:p>
            <a:r>
              <a:rPr lang="en-US" dirty="0"/>
              <a:t>Wider in more populated areas</a:t>
            </a:r>
          </a:p>
          <a:p>
            <a:pPr lvl="1"/>
            <a:r>
              <a:rPr lang="en-US" dirty="0"/>
              <a:t>14 feet in urban areas desired</a:t>
            </a:r>
          </a:p>
          <a:p>
            <a:endParaRPr lang="en-US" dirty="0"/>
          </a:p>
          <a:p>
            <a:pPr marL="0" indent="0">
              <a:buNone/>
            </a:pPr>
            <a:endParaRPr lang="en-US" dirty="0"/>
          </a:p>
          <a:p>
            <a:pPr marL="0" indent="0">
              <a:buNone/>
            </a:pPr>
            <a:endParaRPr lang="en-US" dirty="0"/>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00390" y="1143001"/>
            <a:ext cx="2825262" cy="5394960"/>
          </a:xfrm>
          <a:prstGeom prst="rect">
            <a:avLst/>
          </a:prstGeom>
        </p:spPr>
      </p:pic>
    </p:spTree>
    <p:extLst>
      <p:ext uri="{BB962C8B-B14F-4D97-AF65-F5344CB8AC3E}">
        <p14:creationId xmlns:p14="http://schemas.microsoft.com/office/powerpoint/2010/main" val="1869799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 y="0"/>
            <a:ext cx="8526780" cy="1143000"/>
          </a:xfrm>
        </p:spPr>
        <p:txBody>
          <a:bodyPr/>
          <a:lstStyle/>
          <a:p>
            <a:r>
              <a:rPr lang="en-US" dirty="0"/>
              <a:t>Midblock Path Intersections</a:t>
            </a:r>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
        <p:nvSpPr>
          <p:cNvPr id="7" name="TextBox 6"/>
          <p:cNvSpPr txBox="1"/>
          <p:nvPr/>
        </p:nvSpPr>
        <p:spPr>
          <a:xfrm>
            <a:off x="782052" y="1813514"/>
            <a:ext cx="2266951" cy="2308324"/>
          </a:xfrm>
          <a:prstGeom prst="rect">
            <a:avLst/>
          </a:prstGeom>
          <a:noFill/>
        </p:spPr>
        <p:txBody>
          <a:bodyPr wrap="square" rtlCol="0">
            <a:spAutoFit/>
          </a:bodyPr>
          <a:lstStyle/>
          <a:p>
            <a:r>
              <a:rPr lang="en-US" sz="2400" b="1" dirty="0"/>
              <a:t>Poorly designed path and roadway intersections contribute to crashes</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6996" y="1371599"/>
            <a:ext cx="3556393" cy="4836695"/>
          </a:xfrm>
          <a:prstGeom prst="rect">
            <a:avLst/>
          </a:prstGeom>
        </p:spPr>
      </p:pic>
    </p:spTree>
    <p:extLst>
      <p:ext uri="{BB962C8B-B14F-4D97-AF65-F5344CB8AC3E}">
        <p14:creationId xmlns:p14="http://schemas.microsoft.com/office/powerpoint/2010/main" val="3326606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 y="0"/>
            <a:ext cx="8526780" cy="1143000"/>
          </a:xfrm>
        </p:spPr>
        <p:txBody>
          <a:bodyPr/>
          <a:lstStyle/>
          <a:p>
            <a:r>
              <a:rPr lang="en-US" dirty="0"/>
              <a:t>Midblock Path Intersections</a:t>
            </a:r>
          </a:p>
        </p:txBody>
      </p:sp>
      <p:sp>
        <p:nvSpPr>
          <p:cNvPr id="3" name="Content Placeholder 2"/>
          <p:cNvSpPr>
            <a:spLocks noGrp="1"/>
          </p:cNvSpPr>
          <p:nvPr>
            <p:ph sz="half" idx="1"/>
          </p:nvPr>
        </p:nvSpPr>
        <p:spPr>
          <a:xfrm>
            <a:off x="457200" y="1236133"/>
            <a:ext cx="4038600" cy="5206999"/>
          </a:xfrm>
        </p:spPr>
        <p:txBody>
          <a:bodyPr>
            <a:normAutofit/>
          </a:bodyPr>
          <a:lstStyle/>
          <a:p>
            <a:pPr marL="0" indent="0">
              <a:buNone/>
            </a:pPr>
            <a:r>
              <a:rPr lang="en-US" dirty="0"/>
              <a:t>Design strategies:</a:t>
            </a:r>
          </a:p>
          <a:p>
            <a:r>
              <a:rPr lang="en-US" dirty="0"/>
              <a:t>Priority and control assignments</a:t>
            </a:r>
          </a:p>
          <a:p>
            <a:r>
              <a:rPr lang="en-US" dirty="0"/>
              <a:t>Intersection design</a:t>
            </a:r>
          </a:p>
          <a:p>
            <a:r>
              <a:rPr lang="en-US" dirty="0"/>
              <a:t>Crossing treatments</a:t>
            </a:r>
          </a:p>
          <a:p>
            <a:r>
              <a:rPr lang="en-US" dirty="0"/>
              <a:t>Markings and signs</a:t>
            </a:r>
          </a:p>
          <a:p>
            <a:r>
              <a:rPr lang="en-US" dirty="0"/>
              <a:t>Path width</a:t>
            </a:r>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55830" y="1454125"/>
            <a:ext cx="5088170" cy="4771013"/>
          </a:xfrm>
          <a:prstGeom prst="rect">
            <a:avLst/>
          </a:prstGeom>
        </p:spPr>
      </p:pic>
    </p:spTree>
    <p:extLst>
      <p:ext uri="{BB962C8B-B14F-4D97-AF65-F5344CB8AC3E}">
        <p14:creationId xmlns:p14="http://schemas.microsoft.com/office/powerpoint/2010/main" val="1958094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5" name="Footer Placeholder 4"/>
          <p:cNvSpPr>
            <a:spLocks noGrp="1"/>
          </p:cNvSpPr>
          <p:nvPr>
            <p:ph type="ftr" sz="quarter" idx="3"/>
          </p:nvPr>
        </p:nvSpPr>
        <p:spPr/>
        <p:txBody>
          <a:bodyPr/>
          <a:lstStyle/>
          <a:p>
            <a:r>
              <a:rPr lang="en-US" dirty="0">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
        <p:nvSpPr>
          <p:cNvPr id="3" name="Rectangle 2"/>
          <p:cNvSpPr/>
          <p:nvPr/>
        </p:nvSpPr>
        <p:spPr>
          <a:xfrm>
            <a:off x="457199" y="2296090"/>
            <a:ext cx="8329614" cy="1077218"/>
          </a:xfrm>
          <a:prstGeom prst="rect">
            <a:avLst/>
          </a:prstGeom>
        </p:spPr>
        <p:txBody>
          <a:bodyPr wrap="square">
            <a:spAutoFit/>
          </a:bodyPr>
          <a:lstStyle/>
          <a:p>
            <a:pPr algn="ctr"/>
            <a:r>
              <a:rPr lang="en-US" sz="3200" dirty="0">
                <a:hlinkClick r:id="rId3"/>
              </a:rPr>
              <a:t>https://www.fhwa.dot.gov/environment/bicycle_pedestrian/publications/multimodal_networks/</a:t>
            </a:r>
            <a:r>
              <a:rPr lang="en-US" sz="3200" dirty="0"/>
              <a:t> </a:t>
            </a:r>
          </a:p>
        </p:txBody>
      </p:sp>
      <p:sp>
        <p:nvSpPr>
          <p:cNvPr id="4" name="Rectangle 3"/>
          <p:cNvSpPr/>
          <p:nvPr/>
        </p:nvSpPr>
        <p:spPr>
          <a:xfrm>
            <a:off x="2255264" y="4754462"/>
            <a:ext cx="4572000" cy="1384995"/>
          </a:xfrm>
          <a:prstGeom prst="rect">
            <a:avLst/>
          </a:prstGeom>
        </p:spPr>
        <p:txBody>
          <a:bodyPr>
            <a:spAutoFit/>
          </a:bodyPr>
          <a:lstStyle/>
          <a:p>
            <a:pPr algn="ctr"/>
            <a:r>
              <a:rPr lang="en-US" sz="2800" dirty="0"/>
              <a:t>Alia Anderson</a:t>
            </a:r>
          </a:p>
          <a:p>
            <a:pPr algn="ctr"/>
            <a:r>
              <a:rPr lang="en-US" sz="2800" dirty="0"/>
              <a:t>aanderson@tooledesign.com</a:t>
            </a:r>
          </a:p>
          <a:p>
            <a:pPr algn="ctr"/>
            <a:r>
              <a:rPr lang="en-US" sz="2800" dirty="0"/>
              <a:t>www.tooledesign.com</a:t>
            </a:r>
            <a:endParaRPr lang="en-US" sz="2800" dirty="0">
              <a:hlinkClick r:id="rId3"/>
            </a:endParaRPr>
          </a:p>
        </p:txBody>
      </p:sp>
    </p:spTree>
    <p:extLst>
      <p:ext uri="{BB962C8B-B14F-4D97-AF65-F5344CB8AC3E}">
        <p14:creationId xmlns:p14="http://schemas.microsoft.com/office/powerpoint/2010/main" val="1239775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Applying Design Flexibility</a:t>
            </a:r>
          </a:p>
        </p:txBody>
      </p:sp>
      <p:sp>
        <p:nvSpPr>
          <p:cNvPr id="3" name="Content Placeholder 2"/>
          <p:cNvSpPr>
            <a:spLocks noGrp="1"/>
          </p:cNvSpPr>
          <p:nvPr>
            <p:ph idx="1"/>
          </p:nvPr>
        </p:nvSpPr>
        <p:spPr>
          <a:xfrm>
            <a:off x="312420" y="1402079"/>
            <a:ext cx="8552800" cy="5135881"/>
          </a:xfrm>
        </p:spPr>
        <p:txBody>
          <a:bodyPr>
            <a:noAutofit/>
          </a:bodyPr>
          <a:lstStyle/>
          <a:p>
            <a:r>
              <a:rPr lang="en-US" sz="2400" u="sng" dirty="0"/>
              <a:t>Engineering Judgement </a:t>
            </a:r>
          </a:p>
          <a:p>
            <a:pPr marL="457200" indent="0">
              <a:spcBef>
                <a:spcPts val="1200"/>
              </a:spcBef>
              <a:buNone/>
            </a:pPr>
            <a:r>
              <a:rPr lang="en-US" sz="2000" dirty="0"/>
              <a:t>“This Manual should not be considered a substitute for engineering judgment.” </a:t>
            </a:r>
          </a:p>
          <a:p>
            <a:pPr marL="457200" indent="0">
              <a:buNone/>
            </a:pPr>
            <a:r>
              <a:rPr lang="en-US" sz="2000" dirty="0"/>
              <a:t>													– </a:t>
            </a:r>
            <a:r>
              <a:rPr lang="en-US" sz="2000" i="1" dirty="0"/>
              <a:t>MUTCD</a:t>
            </a:r>
          </a:p>
          <a:p>
            <a:r>
              <a:rPr lang="en-US" sz="2400" u="sng" dirty="0"/>
              <a:t>Documentation </a:t>
            </a:r>
          </a:p>
          <a:p>
            <a:pPr marL="457200" indent="0">
              <a:spcBef>
                <a:spcPts val="1200"/>
              </a:spcBef>
              <a:buNone/>
            </a:pPr>
            <a:r>
              <a:rPr lang="en-US" sz="2000" dirty="0"/>
              <a:t>“With reliance on complete and sound documentation, tort liability concerns need not be an impediment to achieving good road design.” </a:t>
            </a:r>
          </a:p>
          <a:p>
            <a:pPr marL="457200" indent="0">
              <a:spcBef>
                <a:spcPts val="1200"/>
              </a:spcBef>
              <a:buNone/>
            </a:pPr>
            <a:r>
              <a:rPr lang="en-US" sz="2000" dirty="0"/>
              <a:t>		- </a:t>
            </a:r>
            <a:r>
              <a:rPr lang="en-US" sz="2000" i="1" dirty="0"/>
              <a:t>The Maine Department of Transportation’s Highway Design Guide, 									Chapter 15: Flexible Design Practices </a:t>
            </a:r>
          </a:p>
          <a:p>
            <a:r>
              <a:rPr lang="en-US" sz="2400" u="sng" dirty="0"/>
              <a:t>Experimentation </a:t>
            </a:r>
          </a:p>
          <a:p>
            <a:pPr marL="457200" indent="0">
              <a:spcBef>
                <a:spcPts val="1200"/>
              </a:spcBef>
              <a:buNone/>
            </a:pPr>
            <a:r>
              <a:rPr lang="en-US" sz="2000" dirty="0"/>
              <a:t>Liability concerns should not limit innovations, experimentation and versatile applications of existing design treatments.</a:t>
            </a:r>
          </a:p>
        </p:txBody>
      </p:sp>
      <p:sp>
        <p:nvSpPr>
          <p:cNvPr id="4" name="Footer Placeholder 3"/>
          <p:cNvSpPr>
            <a:spLocks noGrp="1"/>
          </p:cNvSpPr>
          <p:nvPr>
            <p:ph type="ftr" sz="quarter" idx="3"/>
          </p:nvPr>
        </p:nvSpPr>
        <p:spPr/>
        <p:txBody>
          <a:bodyPr/>
          <a:lstStyle/>
          <a:p>
            <a:r>
              <a:rPr lang="en-US">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606798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 Reducing Conflicts</a:t>
            </a:r>
          </a:p>
        </p:txBody>
      </p:sp>
      <p:sp>
        <p:nvSpPr>
          <p:cNvPr id="3" name="Content Placeholder 2"/>
          <p:cNvSpPr>
            <a:spLocks noGrp="1"/>
          </p:cNvSpPr>
          <p:nvPr>
            <p:ph idx="1"/>
          </p:nvPr>
        </p:nvSpPr>
        <p:spPr>
          <a:xfrm>
            <a:off x="312234" y="1550016"/>
            <a:ext cx="4627756" cy="5036262"/>
          </a:xfrm>
        </p:spPr>
        <p:txBody>
          <a:bodyPr>
            <a:normAutofit/>
          </a:bodyPr>
          <a:lstStyle/>
          <a:p>
            <a:pPr marL="0" indent="0">
              <a:buNone/>
            </a:pPr>
            <a:r>
              <a:rPr lang="en-US" sz="3600" u="sng" dirty="0"/>
              <a:t>Guiding Principles </a:t>
            </a:r>
          </a:p>
          <a:p>
            <a:pPr marL="228600" indent="-228600">
              <a:spcBef>
                <a:spcPts val="1800"/>
              </a:spcBef>
              <a:buFont typeface="+mj-lt"/>
              <a:buAutoNum type="arabicPeriod"/>
            </a:pPr>
            <a:r>
              <a:rPr lang="en-US" sz="2500" dirty="0"/>
              <a:t> Safety </a:t>
            </a:r>
            <a:endParaRPr lang="en-US" sz="2500" i="1" dirty="0"/>
          </a:p>
          <a:p>
            <a:pPr marL="228600" indent="-228600">
              <a:spcBef>
                <a:spcPts val="1800"/>
              </a:spcBef>
              <a:buFont typeface="+mj-lt"/>
              <a:buAutoNum type="arabicPeriod"/>
            </a:pPr>
            <a:r>
              <a:rPr lang="en-US" sz="2500" dirty="0"/>
              <a:t> Accommodation and Comfort </a:t>
            </a:r>
          </a:p>
          <a:p>
            <a:pPr marL="228600" indent="-228600">
              <a:spcBef>
                <a:spcPts val="1800"/>
              </a:spcBef>
              <a:buFont typeface="+mj-lt"/>
              <a:buAutoNum type="arabicPeriod"/>
            </a:pPr>
            <a:r>
              <a:rPr lang="en-US" sz="2500" dirty="0"/>
              <a:t>Coherence and Predictability</a:t>
            </a:r>
          </a:p>
          <a:p>
            <a:pPr marL="288925" indent="-288925">
              <a:spcBef>
                <a:spcPts val="1800"/>
              </a:spcBef>
              <a:buFont typeface="+mj-lt"/>
              <a:buAutoNum type="arabicPeriod"/>
            </a:pPr>
            <a:r>
              <a:rPr lang="en-US" sz="2500" dirty="0"/>
              <a:t>Context-Sensitivity </a:t>
            </a:r>
          </a:p>
          <a:p>
            <a:pPr marL="228600" indent="-228600">
              <a:spcBef>
                <a:spcPts val="1800"/>
              </a:spcBef>
              <a:buFont typeface="+mj-lt"/>
              <a:buAutoNum type="arabicPeriod"/>
            </a:pPr>
            <a:r>
              <a:rPr lang="en-US" sz="2500" dirty="0"/>
              <a:t>Experimentation</a:t>
            </a:r>
          </a:p>
        </p:txBody>
      </p:sp>
      <p:sp>
        <p:nvSpPr>
          <p:cNvPr id="4" name="Footer Placeholder 3"/>
          <p:cNvSpPr>
            <a:spLocks noGrp="1"/>
          </p:cNvSpPr>
          <p:nvPr>
            <p:ph type="ftr" sz="quarter" idx="3"/>
          </p:nvPr>
        </p:nvSpPr>
        <p:spPr/>
        <p:txBody>
          <a:bodyPr/>
          <a:lstStyle/>
          <a:p>
            <a:r>
              <a:rPr lang="en-US">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
        <p:nvSpPr>
          <p:cNvPr id="7" name="TextBox 6"/>
          <p:cNvSpPr txBox="1"/>
          <p:nvPr/>
        </p:nvSpPr>
        <p:spPr>
          <a:xfrm>
            <a:off x="5107255" y="5519857"/>
            <a:ext cx="3851311" cy="261610"/>
          </a:xfrm>
          <a:prstGeom prst="rect">
            <a:avLst/>
          </a:prstGeom>
          <a:noFill/>
        </p:spPr>
        <p:txBody>
          <a:bodyPr wrap="square" rtlCol="0">
            <a:spAutoFit/>
          </a:bodyPr>
          <a:lstStyle/>
          <a:p>
            <a:pPr algn="r"/>
            <a:r>
              <a:rPr lang="en-US" sz="1100" i="1" dirty="0">
                <a:solidFill>
                  <a:prstClr val="black"/>
                </a:solidFill>
              </a:rPr>
              <a:t>Capital City Trail, Madison, WI</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10912" y="1728215"/>
            <a:ext cx="3877056" cy="3803905"/>
          </a:xfrm>
          <a:prstGeom prst="rect">
            <a:avLst/>
          </a:prstGeom>
        </p:spPr>
      </p:pic>
    </p:spTree>
    <p:extLst>
      <p:ext uri="{BB962C8B-B14F-4D97-AF65-F5344CB8AC3E}">
        <p14:creationId xmlns:p14="http://schemas.microsoft.com/office/powerpoint/2010/main" val="56402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Topics</a:t>
            </a:r>
          </a:p>
        </p:txBody>
      </p:sp>
      <p:sp>
        <p:nvSpPr>
          <p:cNvPr id="4" name="Footer Placeholder 3"/>
          <p:cNvSpPr>
            <a:spLocks noGrp="1"/>
          </p:cNvSpPr>
          <p:nvPr>
            <p:ph type="ftr" sz="quarter" idx="3"/>
          </p:nvPr>
        </p:nvSpPr>
        <p:spPr/>
        <p:txBody>
          <a:bodyPr/>
          <a:lstStyle/>
          <a:p>
            <a:r>
              <a:rPr lang="en-US">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3999" y="1612900"/>
            <a:ext cx="4680953" cy="47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24450" y="1587500"/>
            <a:ext cx="4066446" cy="52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4499" y="2116138"/>
            <a:ext cx="2954620" cy="413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05413" y="2090738"/>
            <a:ext cx="3789569" cy="425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2028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Topics Layout</a:t>
            </a:r>
          </a:p>
        </p:txBody>
      </p:sp>
      <p:sp>
        <p:nvSpPr>
          <p:cNvPr id="4" name="Footer Placeholder 3"/>
          <p:cNvSpPr>
            <a:spLocks noGrp="1"/>
          </p:cNvSpPr>
          <p:nvPr>
            <p:ph type="ftr" sz="quarter" idx="3"/>
          </p:nvPr>
        </p:nvSpPr>
        <p:spPr/>
        <p:txBody>
          <a:bodyPr/>
          <a:lstStyle/>
          <a:p>
            <a:r>
              <a:rPr lang="en-US">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pic>
        <p:nvPicPr>
          <p:cNvPr id="3" name="Picture 2"/>
          <p:cNvPicPr>
            <a:picLocks noChangeAspect="1"/>
          </p:cNvPicPr>
          <p:nvPr/>
        </p:nvPicPr>
        <p:blipFill>
          <a:blip r:embed="rId3"/>
          <a:stretch>
            <a:fillRect/>
          </a:stretch>
        </p:blipFill>
        <p:spPr>
          <a:xfrm>
            <a:off x="1888124" y="2147160"/>
            <a:ext cx="5541265" cy="3606097"/>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0" y="1143000"/>
            <a:ext cx="2793216" cy="3606097"/>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6322381" y="2927176"/>
            <a:ext cx="2796847" cy="3610785"/>
          </a:xfrm>
          <a:prstGeom prst="rect">
            <a:avLst/>
          </a:prstGeom>
          <a:ln>
            <a:solidFill>
              <a:schemeClr val="tx1"/>
            </a:solidFill>
          </a:ln>
        </p:spPr>
      </p:pic>
    </p:spTree>
    <p:extLst>
      <p:ext uri="{BB962C8B-B14F-4D97-AF65-F5344CB8AC3E}">
        <p14:creationId xmlns:p14="http://schemas.microsoft.com/office/powerpoint/2010/main" val="2436539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Development Process</a:t>
            </a:r>
          </a:p>
        </p:txBody>
      </p:sp>
      <p:sp>
        <p:nvSpPr>
          <p:cNvPr id="3" name="Content Placeholder 2"/>
          <p:cNvSpPr>
            <a:spLocks noGrp="1"/>
          </p:cNvSpPr>
          <p:nvPr>
            <p:ph idx="1"/>
          </p:nvPr>
        </p:nvSpPr>
        <p:spPr/>
        <p:txBody>
          <a:bodyPr/>
          <a:lstStyle/>
          <a:p>
            <a:r>
              <a:rPr lang="en-US" dirty="0"/>
              <a:t>Literature review</a:t>
            </a:r>
          </a:p>
          <a:p>
            <a:r>
              <a:rPr lang="en-US" dirty="0"/>
              <a:t>Technical Work Group </a:t>
            </a:r>
          </a:p>
          <a:p>
            <a:r>
              <a:rPr lang="en-US" dirty="0"/>
              <a:t>Targeted Interviews </a:t>
            </a:r>
          </a:p>
        </p:txBody>
      </p:sp>
      <p:sp>
        <p:nvSpPr>
          <p:cNvPr id="4" name="Footer Placeholder 3"/>
          <p:cNvSpPr>
            <a:spLocks noGrp="1"/>
          </p:cNvSpPr>
          <p:nvPr>
            <p:ph type="ftr" sz="quarter" idx="3"/>
          </p:nvPr>
        </p:nvSpPr>
        <p:spPr/>
        <p:txBody>
          <a:bodyPr/>
          <a:lstStyle/>
          <a:p>
            <a:r>
              <a:rPr lang="en-US">
                <a:solidFill>
                  <a:prstClr val="white"/>
                </a:solidFill>
                <a:latin typeface="Corbel" panose="020B0503020204020204" pitchFamily="34" charset="0"/>
              </a:rPr>
              <a:t>FHWA Achieving Multimodal Networks: Applying Design Flexibility and Reducing Conflicts</a:t>
            </a:r>
            <a:endParaRPr lang="en-US" dirty="0">
              <a:solidFill>
                <a:srgbClr val="01AA8B"/>
              </a:solidFill>
              <a:latin typeface="Corbel" panose="020B0503020204020204" pitchFamily="34" charset="0"/>
            </a:endParaRPr>
          </a:p>
        </p:txBody>
      </p:sp>
    </p:spTree>
    <p:extLst>
      <p:ext uri="{BB962C8B-B14F-4D97-AF65-F5344CB8AC3E}">
        <p14:creationId xmlns:p14="http://schemas.microsoft.com/office/powerpoint/2010/main" val="3266805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p:cNvSpPr txBox="1">
            <a:spLocks/>
          </p:cNvSpPr>
          <p:nvPr/>
        </p:nvSpPr>
        <p:spPr>
          <a:xfrm>
            <a:off x="116112" y="-1"/>
            <a:ext cx="4733290" cy="3259577"/>
          </a:xfrm>
          <a:prstGeom prst="rect">
            <a:avLst/>
          </a:prstGeom>
        </p:spPr>
        <p:txBody>
          <a:bodyPr vert="horz" lIns="91440" tIns="45720" rIns="91440" bIns="45720" rtlCol="0" anchor="t">
            <a:normAutofit/>
          </a:bodyPr>
          <a:lstStyle>
            <a:lvl1pPr marL="0" indent="0" algn="l" defTabSz="457200" rtl="0" eaLnBrk="1" latinLnBrk="0" hangingPunct="1">
              <a:lnSpc>
                <a:spcPts val="2000"/>
              </a:lnSpc>
              <a:spcBef>
                <a:spcPct val="20000"/>
              </a:spcBef>
              <a:buClr>
                <a:srgbClr val="166DB6"/>
              </a:buClr>
              <a:buFont typeface="Arial"/>
              <a:buNone/>
              <a:defRPr sz="2400" kern="1200" baseline="0">
                <a:solidFill>
                  <a:schemeClr val="bg1"/>
                </a:solidFill>
                <a:latin typeface="Gill Sans MT" pitchFamily="34" charset="0"/>
                <a:ea typeface="+mn-ea"/>
                <a:cs typeface="+mn-cs"/>
              </a:defRPr>
            </a:lvl1pPr>
            <a:lvl2pPr marL="457200" indent="0" algn="l" defTabSz="457200" rtl="0" eaLnBrk="1" latinLnBrk="0" hangingPunct="1">
              <a:spcBef>
                <a:spcPct val="20000"/>
              </a:spcBef>
              <a:buClr>
                <a:srgbClr val="166DB6"/>
              </a:buClr>
              <a:buFont typeface="Arial"/>
              <a:buNone/>
              <a:defRPr sz="1800" kern="1200">
                <a:solidFill>
                  <a:schemeClr val="tx1">
                    <a:tint val="75000"/>
                  </a:schemeClr>
                </a:solidFill>
                <a:latin typeface="Gill Sans"/>
                <a:ea typeface="+mn-ea"/>
                <a:cs typeface="+mn-cs"/>
              </a:defRPr>
            </a:lvl2pPr>
            <a:lvl3pPr marL="914400" indent="0" algn="l" defTabSz="457200" rtl="0" eaLnBrk="1" latinLnBrk="0" hangingPunct="1">
              <a:spcBef>
                <a:spcPct val="20000"/>
              </a:spcBef>
              <a:buClr>
                <a:srgbClr val="166DB6"/>
              </a:buClr>
              <a:buFont typeface="Arial"/>
              <a:buNone/>
              <a:defRPr sz="1600" kern="1200">
                <a:solidFill>
                  <a:schemeClr val="tx1">
                    <a:tint val="75000"/>
                  </a:schemeClr>
                </a:solidFill>
                <a:latin typeface="Gill Sans"/>
                <a:ea typeface="+mn-ea"/>
                <a:cs typeface="+mn-cs"/>
              </a:defRPr>
            </a:lvl3pPr>
            <a:lvl4pPr marL="1371600" indent="0" algn="l" defTabSz="457200" rtl="0" eaLnBrk="1" latinLnBrk="0" hangingPunct="1">
              <a:spcBef>
                <a:spcPct val="20000"/>
              </a:spcBef>
              <a:buClr>
                <a:srgbClr val="166DB6"/>
              </a:buClr>
              <a:buFont typeface="Arial"/>
              <a:buNone/>
              <a:defRPr sz="1400" kern="1200">
                <a:solidFill>
                  <a:schemeClr val="tx1">
                    <a:tint val="75000"/>
                  </a:schemeClr>
                </a:solidFill>
                <a:latin typeface="Gill Sans"/>
                <a:ea typeface="+mn-ea"/>
                <a:cs typeface="+mn-cs"/>
              </a:defRPr>
            </a:lvl4pPr>
            <a:lvl5pPr marL="1828800" indent="0" algn="l" defTabSz="457200" rtl="0" eaLnBrk="1" latinLnBrk="0" hangingPunct="1">
              <a:spcBef>
                <a:spcPct val="20000"/>
              </a:spcBef>
              <a:buClr>
                <a:srgbClr val="166DB6"/>
              </a:buClr>
              <a:buFont typeface="Arial"/>
              <a:buNone/>
              <a:defRPr sz="1400" kern="1200">
                <a:solidFill>
                  <a:schemeClr val="tx1">
                    <a:tint val="75000"/>
                  </a:schemeClr>
                </a:solidFill>
                <a:latin typeface="Gill Sans"/>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nSpc>
                <a:spcPct val="100000"/>
              </a:lnSpc>
              <a:spcBef>
                <a:spcPts val="0"/>
              </a:spcBef>
            </a:pPr>
            <a:endParaRPr lang="en-US" sz="2800" dirty="0">
              <a:solidFill>
                <a:prstClr val="white"/>
              </a:solidFill>
              <a:latin typeface="Corbel" panose="020B0503020204020204" pitchFamily="34" charset="0"/>
            </a:endParaRPr>
          </a:p>
          <a:p>
            <a:pPr>
              <a:lnSpc>
                <a:spcPct val="100000"/>
              </a:lnSpc>
              <a:spcBef>
                <a:spcPts val="0"/>
              </a:spcBef>
            </a:pPr>
            <a:r>
              <a:rPr lang="en-US" sz="3600" dirty="0">
                <a:solidFill>
                  <a:prstClr val="white"/>
                </a:solidFill>
                <a:latin typeface="Corbel" panose="020B0503020204020204" pitchFamily="34" charset="0"/>
              </a:rPr>
              <a:t>Applying Design Flexibility</a:t>
            </a:r>
            <a:endParaRPr lang="en-US" sz="4400" dirty="0">
              <a:solidFill>
                <a:prstClr val="white"/>
              </a:solidFill>
              <a:latin typeface="Corbel" panose="020B0503020204020204" pitchFamily="34" charset="0"/>
            </a:endParaRPr>
          </a:p>
        </p:txBody>
      </p:sp>
    </p:spTree>
    <p:extLst>
      <p:ext uri="{BB962C8B-B14F-4D97-AF65-F5344CB8AC3E}">
        <p14:creationId xmlns:p14="http://schemas.microsoft.com/office/powerpoint/2010/main" val="149014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9330</TotalTime>
  <Words>3837</Words>
  <Application>Microsoft Office PowerPoint</Application>
  <PresentationFormat>On-screen Show (4:3)</PresentationFormat>
  <Paragraphs>357</Paragraphs>
  <Slides>36</Slides>
  <Notes>24</Notes>
  <HiddenSlides>1</HiddenSlides>
  <MMClips>0</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36</vt:i4>
      </vt:variant>
    </vt:vector>
  </HeadingPairs>
  <TitlesOfParts>
    <vt:vector size="53" baseType="lpstr">
      <vt:lpstr>Arial</vt:lpstr>
      <vt:lpstr>Calibri</vt:lpstr>
      <vt:lpstr>Calibri Light</vt:lpstr>
      <vt:lpstr>Corbel</vt:lpstr>
      <vt:lpstr>Gill Sans</vt:lpstr>
      <vt:lpstr>Roboto Condensed</vt:lpstr>
      <vt:lpstr>6_Custom Design</vt:lpstr>
      <vt:lpstr>7_Custom Design</vt:lpstr>
      <vt:lpstr>8_Custom Design</vt:lpstr>
      <vt:lpstr>9_Custom Design</vt:lpstr>
      <vt:lpstr>1_Office Theme</vt:lpstr>
      <vt:lpstr>2_Office Theme</vt:lpstr>
      <vt:lpstr>10_Custom Design</vt:lpstr>
      <vt:lpstr>11_Custom Design</vt:lpstr>
      <vt:lpstr>Office Theme</vt:lpstr>
      <vt:lpstr>3_Office Theme</vt:lpstr>
      <vt:lpstr>4_Office Theme</vt:lpstr>
      <vt:lpstr>PowerPoint Presentation</vt:lpstr>
      <vt:lpstr>Achieving Multimodal Networks Introduction</vt:lpstr>
      <vt:lpstr>Context: Applying Design Flexibility</vt:lpstr>
      <vt:lpstr>Context: Applying Design Flexibility</vt:lpstr>
      <vt:lpstr>Context: Reducing Conflicts</vt:lpstr>
      <vt:lpstr>Design Topics</vt:lpstr>
      <vt:lpstr>Design Topics Layout</vt:lpstr>
      <vt:lpstr>Document Development Process</vt:lpstr>
      <vt:lpstr>PowerPoint Presentation</vt:lpstr>
      <vt:lpstr>Design Criteria and Lane Width</vt:lpstr>
      <vt:lpstr>Design Criteria and Lane Width</vt:lpstr>
      <vt:lpstr>PowerPoint Presentation</vt:lpstr>
      <vt:lpstr>Intersection Geometry </vt:lpstr>
      <vt:lpstr>PowerPoint Presentation</vt:lpstr>
      <vt:lpstr>Traffic Calming and Design Speed</vt:lpstr>
      <vt:lpstr>Traffic Calming and Design Speed</vt:lpstr>
      <vt:lpstr>Transition to Main Streets</vt:lpstr>
      <vt:lpstr>Transition to Main Streets</vt:lpstr>
      <vt:lpstr>Paved Shoulders</vt:lpstr>
      <vt:lpstr>PowerPoint Presentation</vt:lpstr>
      <vt:lpstr>Part 2: Reducing Conflicts</vt:lpstr>
      <vt:lpstr>Freight Interaction</vt:lpstr>
      <vt:lpstr>Freight Interaction</vt:lpstr>
      <vt:lpstr>Freight Interaction</vt:lpstr>
      <vt:lpstr>School Access</vt:lpstr>
      <vt:lpstr>School Access</vt:lpstr>
      <vt:lpstr>Accessibility</vt:lpstr>
      <vt:lpstr>Accessibility</vt:lpstr>
      <vt:lpstr>Turning Vehicles</vt:lpstr>
      <vt:lpstr>Turning Vehicles</vt:lpstr>
      <vt:lpstr>Turning Vehicles</vt:lpstr>
      <vt:lpstr>Shared Use Paths</vt:lpstr>
      <vt:lpstr>Shared Use Paths</vt:lpstr>
      <vt:lpstr>Midblock Path Intersections</vt:lpstr>
      <vt:lpstr>Midblock Path Intersections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Amy DiValerio</dc:creator>
  <cp:lastModifiedBy>Heather Scott</cp:lastModifiedBy>
  <cp:revision>582</cp:revision>
  <cp:lastPrinted>2016-09-21T13:55:35Z</cp:lastPrinted>
  <dcterms:created xsi:type="dcterms:W3CDTF">2013-05-05T22:06:03Z</dcterms:created>
  <dcterms:modified xsi:type="dcterms:W3CDTF">2017-07-11T14:41:53Z</dcterms:modified>
</cp:coreProperties>
</file>