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10" r:id="rId2"/>
  </p:sldMasterIdLst>
  <p:notesMasterIdLst>
    <p:notesMasterId r:id="rId62"/>
  </p:notesMasterIdLst>
  <p:sldIdLst>
    <p:sldId id="359" r:id="rId3"/>
    <p:sldId id="259" r:id="rId4"/>
    <p:sldId id="260" r:id="rId5"/>
    <p:sldId id="262" r:id="rId6"/>
    <p:sldId id="263" r:id="rId7"/>
    <p:sldId id="265" r:id="rId8"/>
    <p:sldId id="289" r:id="rId9"/>
    <p:sldId id="349" r:id="rId10"/>
    <p:sldId id="347" r:id="rId11"/>
    <p:sldId id="327" r:id="rId12"/>
    <p:sldId id="264" r:id="rId13"/>
    <p:sldId id="329" r:id="rId14"/>
    <p:sldId id="331" r:id="rId15"/>
    <p:sldId id="348" r:id="rId16"/>
    <p:sldId id="333" r:id="rId17"/>
    <p:sldId id="334" r:id="rId18"/>
    <p:sldId id="337" r:id="rId19"/>
    <p:sldId id="338" r:id="rId20"/>
    <p:sldId id="339" r:id="rId21"/>
    <p:sldId id="335" r:id="rId22"/>
    <p:sldId id="350" r:id="rId23"/>
    <p:sldId id="351" r:id="rId24"/>
    <p:sldId id="346" r:id="rId25"/>
    <p:sldId id="342" r:id="rId26"/>
    <p:sldId id="353" r:id="rId27"/>
    <p:sldId id="354" r:id="rId28"/>
    <p:sldId id="363" r:id="rId29"/>
    <p:sldId id="356" r:id="rId30"/>
    <p:sldId id="357" r:id="rId31"/>
    <p:sldId id="358" r:id="rId32"/>
    <p:sldId id="360" r:id="rId33"/>
    <p:sldId id="344" r:id="rId34"/>
    <p:sldId id="343" r:id="rId35"/>
    <p:sldId id="362" r:id="rId36"/>
    <p:sldId id="345" r:id="rId37"/>
    <p:sldId id="364" r:id="rId38"/>
    <p:sldId id="367" r:id="rId39"/>
    <p:sldId id="368" r:id="rId40"/>
    <p:sldId id="365" r:id="rId41"/>
    <p:sldId id="366" r:id="rId42"/>
    <p:sldId id="369" r:id="rId43"/>
    <p:sldId id="371" r:id="rId44"/>
    <p:sldId id="372" r:id="rId45"/>
    <p:sldId id="370" r:id="rId46"/>
    <p:sldId id="373" r:id="rId47"/>
    <p:sldId id="374" r:id="rId48"/>
    <p:sldId id="375" r:id="rId49"/>
    <p:sldId id="376" r:id="rId50"/>
    <p:sldId id="377" r:id="rId51"/>
    <p:sldId id="378" r:id="rId52"/>
    <p:sldId id="381" r:id="rId53"/>
    <p:sldId id="379" r:id="rId54"/>
    <p:sldId id="382" r:id="rId55"/>
    <p:sldId id="384" r:id="rId56"/>
    <p:sldId id="383" r:id="rId57"/>
    <p:sldId id="385" r:id="rId58"/>
    <p:sldId id="319" r:id="rId59"/>
    <p:sldId id="387" r:id="rId60"/>
    <p:sldId id="386" r:id="rId6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4749"/>
    <a:srgbClr val="6598B7"/>
    <a:srgbClr val="406D89"/>
    <a:srgbClr val="6CB3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1" autoAdjust="0"/>
    <p:restoredTop sz="86417" autoAdjust="0"/>
  </p:normalViewPr>
  <p:slideViewPr>
    <p:cSldViewPr snapToGrid="0">
      <p:cViewPr varScale="1">
        <p:scale>
          <a:sx n="79" d="100"/>
          <a:sy n="79" d="100"/>
        </p:scale>
        <p:origin x="120" y="20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1" d="100"/>
          <a:sy n="81" d="100"/>
        </p:scale>
        <p:origin x="43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C1D749-C7C4-4BF8-A032-BD55EAD4C615}"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0498CF19-3B53-4E51-B985-B71F5C7D0C8B}">
      <dgm:prSet/>
      <dgm:spPr>
        <a:xfrm>
          <a:off x="246784" y="440423"/>
          <a:ext cx="3454977" cy="619920"/>
        </a:xfrm>
        <a:prstGeom prst="roundRect">
          <a:avLst/>
        </a:prstGeom>
        <a:solidFill>
          <a:srgbClr val="406D89"/>
        </a:solidFill>
        <a:ln w="19050" cap="rnd" cmpd="sng" algn="ctr">
          <a:solidFill>
            <a:srgbClr val="406D89"/>
          </a:solidFill>
          <a:prstDash val="solid"/>
        </a:ln>
        <a:effectLst/>
      </dgm:spPr>
      <dgm:t>
        <a:bodyPr/>
        <a:lstStyle/>
        <a:p>
          <a:pPr rtl="0">
            <a:buNone/>
          </a:pPr>
          <a:r>
            <a:rPr lang="en-US" u="sng" dirty="0">
              <a:solidFill>
                <a:sysClr val="window" lastClr="FFFFFF"/>
              </a:solidFill>
              <a:latin typeface="Trebuchet MS" panose="020B0603020202020204"/>
              <a:ea typeface="+mn-ea"/>
              <a:cs typeface="+mn-cs"/>
            </a:rPr>
            <a:t>MOBILITY </a:t>
          </a:r>
          <a:r>
            <a:rPr lang="en-US" u="sng" dirty="0">
              <a:solidFill>
                <a:sysClr val="window" lastClr="FFFFFF"/>
              </a:solidFill>
              <a:effectLst/>
              <a:latin typeface="Trebuchet MS" panose="020B0603020202020204"/>
              <a:ea typeface="+mn-ea"/>
              <a:cs typeface="+mn-cs"/>
            </a:rPr>
            <a:t>EQUITY</a:t>
          </a:r>
          <a:r>
            <a:rPr lang="en-US" u="none" dirty="0">
              <a:solidFill>
                <a:sysClr val="window" lastClr="FFFFFF"/>
              </a:solidFill>
              <a:effectLst/>
              <a:latin typeface="Trebuchet MS" panose="020B0603020202020204"/>
              <a:ea typeface="+mn-ea"/>
              <a:cs typeface="+mn-cs"/>
            </a:rPr>
            <a:t> is</a:t>
          </a:r>
          <a:r>
            <a:rPr lang="en-US" dirty="0">
              <a:solidFill>
                <a:sysClr val="window" lastClr="FFFFFF"/>
              </a:solidFill>
              <a:latin typeface="Trebuchet MS" panose="020B0603020202020204"/>
              <a:ea typeface="+mn-ea"/>
              <a:cs typeface="+mn-cs"/>
            </a:rPr>
            <a:t> a fundamental right</a:t>
          </a:r>
        </a:p>
      </dgm:t>
    </dgm:pt>
    <dgm:pt modelId="{DFB88530-D04B-4F26-A2A9-1800B87223E1}" type="parTrans" cxnId="{8D6A331E-9885-4483-BA8E-483CDE94CE46}">
      <dgm:prSet/>
      <dgm:spPr/>
      <dgm:t>
        <a:bodyPr/>
        <a:lstStyle/>
        <a:p>
          <a:endParaRPr lang="en-US"/>
        </a:p>
      </dgm:t>
    </dgm:pt>
    <dgm:pt modelId="{9A02D724-DFEA-4F90-92FB-11E7776DDBDB}" type="sibTrans" cxnId="{8D6A331E-9885-4483-BA8E-483CDE94CE46}">
      <dgm:prSet/>
      <dgm:spPr/>
      <dgm:t>
        <a:bodyPr/>
        <a:lstStyle/>
        <a:p>
          <a:endParaRPr lang="en-US"/>
        </a:p>
      </dgm:t>
    </dgm:pt>
    <dgm:pt modelId="{CCFA5930-9E97-4487-AA90-5AB6ED8692DB}">
      <dgm:prSet/>
      <dgm:spPr>
        <a:xfrm>
          <a:off x="246784" y="1392983"/>
          <a:ext cx="3454977" cy="619920"/>
        </a:xfrm>
        <a:prstGeom prst="roundRect">
          <a:avLst/>
        </a:prstGeom>
        <a:solidFill>
          <a:srgbClr val="6598B7"/>
        </a:solidFill>
        <a:ln w="19050" cap="rnd" cmpd="sng" algn="ctr">
          <a:solidFill>
            <a:srgbClr val="6598B7"/>
          </a:solidFill>
          <a:prstDash val="solid"/>
        </a:ln>
        <a:effectLst/>
      </dgm:spPr>
      <dgm:t>
        <a:bodyPr/>
        <a:lstStyle/>
        <a:p>
          <a:pPr rtl="0">
            <a:buNone/>
          </a:pPr>
          <a:r>
            <a:rPr lang="en-US" dirty="0">
              <a:solidFill>
                <a:sysClr val="window" lastClr="FFFFFF"/>
              </a:solidFill>
              <a:latin typeface="Trebuchet MS" panose="020B0603020202020204"/>
              <a:ea typeface="+mn-ea"/>
              <a:cs typeface="+mn-cs"/>
            </a:rPr>
            <a:t>Prioritize </a:t>
          </a:r>
          <a:r>
            <a:rPr lang="en-US" u="sng" dirty="0">
              <a:solidFill>
                <a:sysClr val="window" lastClr="FFFFFF"/>
              </a:solidFill>
              <a:latin typeface="Trebuchet MS" panose="020B0603020202020204"/>
              <a:ea typeface="+mn-ea"/>
              <a:cs typeface="+mn-cs"/>
            </a:rPr>
            <a:t>UPSTREAM APPROACHES</a:t>
          </a:r>
        </a:p>
      </dgm:t>
    </dgm:pt>
    <dgm:pt modelId="{574DEDD5-DE65-4CFB-80B2-D14B48F7F946}" type="parTrans" cxnId="{6F83D8AB-09D1-4FD4-A224-DDD9AEE6F952}">
      <dgm:prSet/>
      <dgm:spPr/>
      <dgm:t>
        <a:bodyPr/>
        <a:lstStyle/>
        <a:p>
          <a:endParaRPr lang="en-US"/>
        </a:p>
      </dgm:t>
    </dgm:pt>
    <dgm:pt modelId="{422C4F0D-02B8-402F-AC08-6F07F57A23ED}" type="sibTrans" cxnId="{6F83D8AB-09D1-4FD4-A224-DDD9AEE6F952}">
      <dgm:prSet/>
      <dgm:spPr/>
      <dgm:t>
        <a:bodyPr/>
        <a:lstStyle/>
        <a:p>
          <a:endParaRPr lang="en-US"/>
        </a:p>
      </dgm:t>
    </dgm:pt>
    <dgm:pt modelId="{42C8500C-858F-4A33-BBBE-100DC026D249}">
      <dgm:prSet/>
      <dgm:spPr>
        <a:xfrm>
          <a:off x="246784" y="2345544"/>
          <a:ext cx="3454977" cy="619920"/>
        </a:xfrm>
        <a:prstGeom prst="roundRect">
          <a:avLst/>
        </a:prstGeom>
        <a:solidFill>
          <a:schemeClr val="accent6"/>
        </a:solidFill>
        <a:ln w="19050" cap="rnd" cmpd="sng" algn="ctr">
          <a:solidFill>
            <a:schemeClr val="accent6"/>
          </a:solidFill>
          <a:prstDash val="solid"/>
        </a:ln>
        <a:effectLst/>
      </dgm:spPr>
      <dgm:t>
        <a:bodyPr/>
        <a:lstStyle/>
        <a:p>
          <a:pPr rtl="0">
            <a:buNone/>
          </a:pPr>
          <a:r>
            <a:rPr lang="en-US" dirty="0">
              <a:solidFill>
                <a:sysClr val="window" lastClr="FFFFFF"/>
              </a:solidFill>
              <a:latin typeface="Trebuchet MS" panose="020B0603020202020204"/>
              <a:ea typeface="+mn-ea"/>
              <a:cs typeface="+mn-cs"/>
            </a:rPr>
            <a:t>Believe in the </a:t>
          </a:r>
          <a:r>
            <a:rPr lang="en-US" u="sng" dirty="0">
              <a:solidFill>
                <a:sysClr val="window" lastClr="FFFFFF"/>
              </a:solidFill>
              <a:latin typeface="Trebuchet MS" panose="020B0603020202020204"/>
              <a:ea typeface="+mn-ea"/>
              <a:cs typeface="+mn-cs"/>
            </a:rPr>
            <a:t>POWER OF PARTNERSHIPS</a:t>
          </a:r>
        </a:p>
      </dgm:t>
    </dgm:pt>
    <dgm:pt modelId="{11AE5B7A-B4EC-4BE5-84D0-2AA3ED3263AE}" type="parTrans" cxnId="{F2921EE3-3E2B-4789-A9C9-1601764F0DA6}">
      <dgm:prSet/>
      <dgm:spPr/>
      <dgm:t>
        <a:bodyPr/>
        <a:lstStyle/>
        <a:p>
          <a:endParaRPr lang="en-US"/>
        </a:p>
      </dgm:t>
    </dgm:pt>
    <dgm:pt modelId="{D0BDA554-46A9-4CA3-A4DC-40EF6B902578}" type="sibTrans" cxnId="{F2921EE3-3E2B-4789-A9C9-1601764F0DA6}">
      <dgm:prSet/>
      <dgm:spPr/>
      <dgm:t>
        <a:bodyPr/>
        <a:lstStyle/>
        <a:p>
          <a:endParaRPr lang="en-US"/>
        </a:p>
      </dgm:t>
    </dgm:pt>
    <dgm:pt modelId="{AD64E4B7-CB81-4379-8AA7-D4C344377F20}">
      <dgm:prSet/>
      <dgm:spPr>
        <a:xfrm>
          <a:off x="246784" y="3298104"/>
          <a:ext cx="3454977" cy="619920"/>
        </a:xfrm>
        <a:prstGeom prst="roundRect">
          <a:avLst/>
        </a:prstGeom>
        <a:solidFill>
          <a:schemeClr val="tx2"/>
        </a:solidFill>
        <a:ln w="19050" cap="rnd" cmpd="sng" algn="ctr">
          <a:solidFill>
            <a:sysClr val="window" lastClr="FFFFFF">
              <a:hueOff val="0"/>
              <a:satOff val="0"/>
              <a:lumOff val="0"/>
              <a:alphaOff val="0"/>
            </a:sysClr>
          </a:solidFill>
          <a:prstDash val="solid"/>
        </a:ln>
        <a:effectLst/>
      </dgm:spPr>
      <dgm:t>
        <a:bodyPr/>
        <a:lstStyle/>
        <a:p>
          <a:pPr rtl="0">
            <a:buNone/>
          </a:pPr>
          <a:r>
            <a:rPr lang="en-US" dirty="0">
              <a:solidFill>
                <a:sysClr val="window" lastClr="FFFFFF"/>
              </a:solidFill>
              <a:latin typeface="Trebuchet MS" panose="020B0603020202020204"/>
              <a:ea typeface="+mn-ea"/>
              <a:cs typeface="+mn-cs"/>
            </a:rPr>
            <a:t>We use both </a:t>
          </a:r>
          <a:r>
            <a:rPr lang="en-US" u="sng" dirty="0">
              <a:solidFill>
                <a:sysClr val="window" lastClr="FFFFFF"/>
              </a:solidFill>
              <a:latin typeface="Trebuchet MS" panose="020B0603020202020204"/>
              <a:ea typeface="+mn-ea"/>
              <a:cs typeface="+mn-cs"/>
            </a:rPr>
            <a:t>INTERNAL AND EXTERNAL</a:t>
          </a:r>
          <a:r>
            <a:rPr lang="en-US" u="none" dirty="0">
              <a:solidFill>
                <a:sysClr val="window" lastClr="FFFFFF"/>
              </a:solidFill>
              <a:latin typeface="Trebuchet MS" panose="020B0603020202020204"/>
              <a:ea typeface="+mn-ea"/>
              <a:cs typeface="+mn-cs"/>
            </a:rPr>
            <a:t> strategies</a:t>
          </a:r>
          <a:endParaRPr lang="en-US" u="sng" dirty="0">
            <a:solidFill>
              <a:sysClr val="window" lastClr="FFFFFF"/>
            </a:solidFill>
            <a:latin typeface="Trebuchet MS" panose="020B0603020202020204"/>
            <a:ea typeface="+mn-ea"/>
            <a:cs typeface="+mn-cs"/>
          </a:endParaRPr>
        </a:p>
      </dgm:t>
    </dgm:pt>
    <dgm:pt modelId="{0A0FC3D6-ADA5-41FD-A785-1562FB4FACAA}" type="parTrans" cxnId="{2E9A072B-45EB-4348-A43E-6040B128F032}">
      <dgm:prSet/>
      <dgm:spPr/>
      <dgm:t>
        <a:bodyPr/>
        <a:lstStyle/>
        <a:p>
          <a:endParaRPr lang="en-US"/>
        </a:p>
      </dgm:t>
    </dgm:pt>
    <dgm:pt modelId="{E92257F8-CEAE-40FA-9E15-8CCE86E43667}" type="sibTrans" cxnId="{2E9A072B-45EB-4348-A43E-6040B128F032}">
      <dgm:prSet/>
      <dgm:spPr/>
      <dgm:t>
        <a:bodyPr/>
        <a:lstStyle/>
        <a:p>
          <a:endParaRPr lang="en-US"/>
        </a:p>
      </dgm:t>
    </dgm:pt>
    <dgm:pt modelId="{29F18A3C-D7CA-417A-851F-ED658DDE3130}" type="pres">
      <dgm:prSet presAssocID="{BBC1D749-C7C4-4BF8-A032-BD55EAD4C615}" presName="linear" presStyleCnt="0">
        <dgm:presLayoutVars>
          <dgm:dir/>
          <dgm:animLvl val="lvl"/>
          <dgm:resizeHandles val="exact"/>
        </dgm:presLayoutVars>
      </dgm:prSet>
      <dgm:spPr/>
    </dgm:pt>
    <dgm:pt modelId="{C655C85F-CA6E-4660-A140-D3017779CFCC}" type="pres">
      <dgm:prSet presAssocID="{0498CF19-3B53-4E51-B985-B71F5C7D0C8B}" presName="parentLin" presStyleCnt="0"/>
      <dgm:spPr/>
    </dgm:pt>
    <dgm:pt modelId="{E2D5265C-4A97-4C7C-BF8E-3B5178CAEE86}" type="pres">
      <dgm:prSet presAssocID="{0498CF19-3B53-4E51-B985-B71F5C7D0C8B}" presName="parentLeftMargin" presStyleLbl="node1" presStyleIdx="0" presStyleCnt="4"/>
      <dgm:spPr/>
    </dgm:pt>
    <dgm:pt modelId="{E824E69E-7069-4266-BA52-206F43594A97}" type="pres">
      <dgm:prSet presAssocID="{0498CF19-3B53-4E51-B985-B71F5C7D0C8B}" presName="parentText" presStyleLbl="node1" presStyleIdx="0" presStyleCnt="4">
        <dgm:presLayoutVars>
          <dgm:chMax val="0"/>
          <dgm:bulletEnabled val="1"/>
        </dgm:presLayoutVars>
      </dgm:prSet>
      <dgm:spPr/>
    </dgm:pt>
    <dgm:pt modelId="{E9B624D7-D649-4CFC-B174-3CED95FC1222}" type="pres">
      <dgm:prSet presAssocID="{0498CF19-3B53-4E51-B985-B71F5C7D0C8B}" presName="negativeSpace" presStyleCnt="0"/>
      <dgm:spPr/>
    </dgm:pt>
    <dgm:pt modelId="{A5EE8ABA-E667-4D99-BE71-882F9ABB6A6D}" type="pres">
      <dgm:prSet presAssocID="{0498CF19-3B53-4E51-B985-B71F5C7D0C8B}" presName="childText" presStyleLbl="conFgAcc1" presStyleIdx="0" presStyleCnt="4">
        <dgm:presLayoutVars>
          <dgm:bulletEnabled val="1"/>
        </dgm:presLayoutVars>
      </dgm:prSet>
      <dgm:spPr>
        <a:xfrm>
          <a:off x="0" y="750383"/>
          <a:ext cx="4935682" cy="529200"/>
        </a:xfrm>
        <a:prstGeom prst="rect">
          <a:avLst/>
        </a:prstGeom>
        <a:solidFill>
          <a:sysClr val="window" lastClr="FFFFFF">
            <a:alpha val="90000"/>
            <a:hueOff val="0"/>
            <a:satOff val="0"/>
            <a:lumOff val="0"/>
            <a:alphaOff val="0"/>
          </a:sysClr>
        </a:solidFill>
        <a:ln w="19050" cap="rnd" cmpd="sng" algn="ctr">
          <a:solidFill>
            <a:srgbClr val="406D89"/>
          </a:solidFill>
          <a:prstDash val="solid"/>
        </a:ln>
        <a:effectLst/>
      </dgm:spPr>
    </dgm:pt>
    <dgm:pt modelId="{B7C73E67-E877-4924-8512-BE1D6984DFF7}" type="pres">
      <dgm:prSet presAssocID="{9A02D724-DFEA-4F90-92FB-11E7776DDBDB}" presName="spaceBetweenRectangles" presStyleCnt="0"/>
      <dgm:spPr/>
    </dgm:pt>
    <dgm:pt modelId="{634DDA78-F034-4999-90DD-BFA23D2CBD65}" type="pres">
      <dgm:prSet presAssocID="{CCFA5930-9E97-4487-AA90-5AB6ED8692DB}" presName="parentLin" presStyleCnt="0"/>
      <dgm:spPr/>
    </dgm:pt>
    <dgm:pt modelId="{0C268932-0CD7-4FF5-A20B-A9F20D3C31C0}" type="pres">
      <dgm:prSet presAssocID="{CCFA5930-9E97-4487-AA90-5AB6ED8692DB}" presName="parentLeftMargin" presStyleLbl="node1" presStyleIdx="0" presStyleCnt="4"/>
      <dgm:spPr/>
    </dgm:pt>
    <dgm:pt modelId="{C819478E-961A-4F30-A362-A176434626E8}" type="pres">
      <dgm:prSet presAssocID="{CCFA5930-9E97-4487-AA90-5AB6ED8692DB}" presName="parentText" presStyleLbl="node1" presStyleIdx="1" presStyleCnt="4">
        <dgm:presLayoutVars>
          <dgm:chMax val="0"/>
          <dgm:bulletEnabled val="1"/>
        </dgm:presLayoutVars>
      </dgm:prSet>
      <dgm:spPr/>
    </dgm:pt>
    <dgm:pt modelId="{F964E18B-B55E-4F73-8DF0-155A27249D10}" type="pres">
      <dgm:prSet presAssocID="{CCFA5930-9E97-4487-AA90-5AB6ED8692DB}" presName="negativeSpace" presStyleCnt="0"/>
      <dgm:spPr/>
    </dgm:pt>
    <dgm:pt modelId="{D47AC0CD-D379-4B4D-8BF8-412C82B98E5F}" type="pres">
      <dgm:prSet presAssocID="{CCFA5930-9E97-4487-AA90-5AB6ED8692DB}" presName="childText" presStyleLbl="conFgAcc1" presStyleIdx="1" presStyleCnt="4">
        <dgm:presLayoutVars>
          <dgm:bulletEnabled val="1"/>
        </dgm:presLayoutVars>
      </dgm:prSet>
      <dgm:spPr>
        <a:xfrm>
          <a:off x="0" y="1702944"/>
          <a:ext cx="4935682" cy="529200"/>
        </a:xfrm>
        <a:prstGeom prst="rect">
          <a:avLst/>
        </a:prstGeom>
        <a:noFill/>
        <a:ln w="19050" cap="rnd" cmpd="sng" algn="ctr">
          <a:solidFill>
            <a:srgbClr val="6598B7"/>
          </a:solidFill>
          <a:prstDash val="solid"/>
        </a:ln>
        <a:effectLst/>
      </dgm:spPr>
    </dgm:pt>
    <dgm:pt modelId="{841FC1B8-C80E-40DF-9D23-C5F6FFC6C011}" type="pres">
      <dgm:prSet presAssocID="{422C4F0D-02B8-402F-AC08-6F07F57A23ED}" presName="spaceBetweenRectangles" presStyleCnt="0"/>
      <dgm:spPr/>
    </dgm:pt>
    <dgm:pt modelId="{C79D62F1-5702-4A44-9133-C4D1F230BC16}" type="pres">
      <dgm:prSet presAssocID="{42C8500C-858F-4A33-BBBE-100DC026D249}" presName="parentLin" presStyleCnt="0"/>
      <dgm:spPr/>
    </dgm:pt>
    <dgm:pt modelId="{85EBDF61-8231-4CB1-A602-7BB2B40490C4}" type="pres">
      <dgm:prSet presAssocID="{42C8500C-858F-4A33-BBBE-100DC026D249}" presName="parentLeftMargin" presStyleLbl="node1" presStyleIdx="1" presStyleCnt="4"/>
      <dgm:spPr/>
    </dgm:pt>
    <dgm:pt modelId="{E36D26C7-DAF2-4504-9BD8-D12345BD6742}" type="pres">
      <dgm:prSet presAssocID="{42C8500C-858F-4A33-BBBE-100DC026D249}" presName="parentText" presStyleLbl="node1" presStyleIdx="2" presStyleCnt="4">
        <dgm:presLayoutVars>
          <dgm:chMax val="0"/>
          <dgm:bulletEnabled val="1"/>
        </dgm:presLayoutVars>
      </dgm:prSet>
      <dgm:spPr/>
    </dgm:pt>
    <dgm:pt modelId="{7BC358D3-F386-4F8E-8450-004C4DF88867}" type="pres">
      <dgm:prSet presAssocID="{42C8500C-858F-4A33-BBBE-100DC026D249}" presName="negativeSpace" presStyleCnt="0"/>
      <dgm:spPr/>
    </dgm:pt>
    <dgm:pt modelId="{FEC32D91-F988-4DF4-AB84-25F4BC0CEF2E}" type="pres">
      <dgm:prSet presAssocID="{42C8500C-858F-4A33-BBBE-100DC026D249}" presName="childText" presStyleLbl="conFgAcc1" presStyleIdx="2" presStyleCnt="4">
        <dgm:presLayoutVars>
          <dgm:bulletEnabled val="1"/>
        </dgm:presLayoutVars>
      </dgm:prSet>
      <dgm:spPr>
        <a:xfrm>
          <a:off x="0" y="2655504"/>
          <a:ext cx="4935682" cy="529200"/>
        </a:xfrm>
        <a:prstGeom prst="rect">
          <a:avLst/>
        </a:prstGeom>
        <a:solidFill>
          <a:sysClr val="window" lastClr="FFFFFF">
            <a:alpha val="90000"/>
            <a:hueOff val="0"/>
            <a:satOff val="0"/>
            <a:lumOff val="0"/>
            <a:alphaOff val="0"/>
          </a:sysClr>
        </a:solidFill>
        <a:ln w="19050" cap="rnd" cmpd="sng" algn="ctr">
          <a:solidFill>
            <a:schemeClr val="accent6"/>
          </a:solidFill>
          <a:prstDash val="solid"/>
        </a:ln>
        <a:effectLst/>
      </dgm:spPr>
    </dgm:pt>
    <dgm:pt modelId="{E81F452C-2A6A-435C-8475-4088D198D5B4}" type="pres">
      <dgm:prSet presAssocID="{D0BDA554-46A9-4CA3-A4DC-40EF6B902578}" presName="spaceBetweenRectangles" presStyleCnt="0"/>
      <dgm:spPr/>
    </dgm:pt>
    <dgm:pt modelId="{2061C9C1-14F5-4E86-A46E-9E89877AE94C}" type="pres">
      <dgm:prSet presAssocID="{AD64E4B7-CB81-4379-8AA7-D4C344377F20}" presName="parentLin" presStyleCnt="0"/>
      <dgm:spPr/>
    </dgm:pt>
    <dgm:pt modelId="{2937DFAF-05DC-4DC3-A4E3-B7AF5566E10E}" type="pres">
      <dgm:prSet presAssocID="{AD64E4B7-CB81-4379-8AA7-D4C344377F20}" presName="parentLeftMargin" presStyleLbl="node1" presStyleIdx="2" presStyleCnt="4"/>
      <dgm:spPr/>
    </dgm:pt>
    <dgm:pt modelId="{B93ED046-6D2E-401B-98CB-71156C33316A}" type="pres">
      <dgm:prSet presAssocID="{AD64E4B7-CB81-4379-8AA7-D4C344377F20}" presName="parentText" presStyleLbl="node1" presStyleIdx="3" presStyleCnt="4">
        <dgm:presLayoutVars>
          <dgm:chMax val="0"/>
          <dgm:bulletEnabled val="1"/>
        </dgm:presLayoutVars>
      </dgm:prSet>
      <dgm:spPr/>
    </dgm:pt>
    <dgm:pt modelId="{72C28312-C29C-4456-B4EE-F46C6CD66E33}" type="pres">
      <dgm:prSet presAssocID="{AD64E4B7-CB81-4379-8AA7-D4C344377F20}" presName="negativeSpace" presStyleCnt="0"/>
      <dgm:spPr/>
    </dgm:pt>
    <dgm:pt modelId="{B4B6BB74-8DED-4C7E-AC8A-DD65ECACEC27}" type="pres">
      <dgm:prSet presAssocID="{AD64E4B7-CB81-4379-8AA7-D4C344377F20}" presName="childText" presStyleLbl="conFgAcc1" presStyleIdx="3" presStyleCnt="4">
        <dgm:presLayoutVars>
          <dgm:bulletEnabled val="1"/>
        </dgm:presLayoutVars>
      </dgm:prSet>
      <dgm:spPr>
        <a:xfrm>
          <a:off x="0" y="3608064"/>
          <a:ext cx="4935682" cy="529200"/>
        </a:xfrm>
        <a:prstGeom prst="rect">
          <a:avLst/>
        </a:prstGeom>
        <a:solidFill>
          <a:sysClr val="window" lastClr="FFFFFF">
            <a:alpha val="90000"/>
            <a:hueOff val="0"/>
            <a:satOff val="0"/>
            <a:lumOff val="0"/>
            <a:alphaOff val="0"/>
          </a:sysClr>
        </a:solidFill>
        <a:ln w="19050" cap="rnd" cmpd="sng" algn="ctr">
          <a:solidFill>
            <a:schemeClr val="tx2"/>
          </a:solidFill>
          <a:prstDash val="solid"/>
        </a:ln>
        <a:effectLst/>
      </dgm:spPr>
    </dgm:pt>
  </dgm:ptLst>
  <dgm:cxnLst>
    <dgm:cxn modelId="{B57C1CFB-A4F4-48A4-A519-0861FD80BAD3}" type="presOf" srcId="{0498CF19-3B53-4E51-B985-B71F5C7D0C8B}" destId="{E824E69E-7069-4266-BA52-206F43594A97}" srcOrd="1" destOrd="0" presId="urn:microsoft.com/office/officeart/2005/8/layout/list1"/>
    <dgm:cxn modelId="{F2921EE3-3E2B-4789-A9C9-1601764F0DA6}" srcId="{BBC1D749-C7C4-4BF8-A032-BD55EAD4C615}" destId="{42C8500C-858F-4A33-BBBE-100DC026D249}" srcOrd="2" destOrd="0" parTransId="{11AE5B7A-B4EC-4BE5-84D0-2AA3ED3263AE}" sibTransId="{D0BDA554-46A9-4CA3-A4DC-40EF6B902578}"/>
    <dgm:cxn modelId="{2E9A072B-45EB-4348-A43E-6040B128F032}" srcId="{BBC1D749-C7C4-4BF8-A032-BD55EAD4C615}" destId="{AD64E4B7-CB81-4379-8AA7-D4C344377F20}" srcOrd="3" destOrd="0" parTransId="{0A0FC3D6-ADA5-41FD-A785-1562FB4FACAA}" sibTransId="{E92257F8-CEAE-40FA-9E15-8CCE86E43667}"/>
    <dgm:cxn modelId="{6F83D8AB-09D1-4FD4-A224-DDD9AEE6F952}" srcId="{BBC1D749-C7C4-4BF8-A032-BD55EAD4C615}" destId="{CCFA5930-9E97-4487-AA90-5AB6ED8692DB}" srcOrd="1" destOrd="0" parTransId="{574DEDD5-DE65-4CFB-80B2-D14B48F7F946}" sibTransId="{422C4F0D-02B8-402F-AC08-6F07F57A23ED}"/>
    <dgm:cxn modelId="{89FE03EC-8896-4D9E-A35B-CAFF061CF918}" type="presOf" srcId="{CCFA5930-9E97-4487-AA90-5AB6ED8692DB}" destId="{C819478E-961A-4F30-A362-A176434626E8}" srcOrd="1" destOrd="0" presId="urn:microsoft.com/office/officeart/2005/8/layout/list1"/>
    <dgm:cxn modelId="{8AA12AB3-C7EA-497A-8801-0DA769EE153D}" type="presOf" srcId="{42C8500C-858F-4A33-BBBE-100DC026D249}" destId="{85EBDF61-8231-4CB1-A602-7BB2B40490C4}" srcOrd="0" destOrd="0" presId="urn:microsoft.com/office/officeart/2005/8/layout/list1"/>
    <dgm:cxn modelId="{4417CAC5-AE53-4F4C-882D-445C07D87C81}" type="presOf" srcId="{42C8500C-858F-4A33-BBBE-100DC026D249}" destId="{E36D26C7-DAF2-4504-9BD8-D12345BD6742}" srcOrd="1" destOrd="0" presId="urn:microsoft.com/office/officeart/2005/8/layout/list1"/>
    <dgm:cxn modelId="{23B139E8-79B5-480A-8B3C-212D0BEF4319}" type="presOf" srcId="{BBC1D749-C7C4-4BF8-A032-BD55EAD4C615}" destId="{29F18A3C-D7CA-417A-851F-ED658DDE3130}" srcOrd="0" destOrd="0" presId="urn:microsoft.com/office/officeart/2005/8/layout/list1"/>
    <dgm:cxn modelId="{4E9A0AE7-F20A-49AA-A2AB-E553310ED0F5}" type="presOf" srcId="{CCFA5930-9E97-4487-AA90-5AB6ED8692DB}" destId="{0C268932-0CD7-4FF5-A20B-A9F20D3C31C0}" srcOrd="0" destOrd="0" presId="urn:microsoft.com/office/officeart/2005/8/layout/list1"/>
    <dgm:cxn modelId="{BD2A6823-90E4-449F-AB55-A1C31FB518D6}" type="presOf" srcId="{0498CF19-3B53-4E51-B985-B71F5C7D0C8B}" destId="{E2D5265C-4A97-4C7C-BF8E-3B5178CAEE86}" srcOrd="0" destOrd="0" presId="urn:microsoft.com/office/officeart/2005/8/layout/list1"/>
    <dgm:cxn modelId="{F7273B51-4E44-488E-9AA5-0366D6787F1A}" type="presOf" srcId="{AD64E4B7-CB81-4379-8AA7-D4C344377F20}" destId="{2937DFAF-05DC-4DC3-A4E3-B7AF5566E10E}" srcOrd="0" destOrd="0" presId="urn:microsoft.com/office/officeart/2005/8/layout/list1"/>
    <dgm:cxn modelId="{2AECF152-FFD1-46D0-A993-A4473C3C2C1A}" type="presOf" srcId="{AD64E4B7-CB81-4379-8AA7-D4C344377F20}" destId="{B93ED046-6D2E-401B-98CB-71156C33316A}" srcOrd="1" destOrd="0" presId="urn:microsoft.com/office/officeart/2005/8/layout/list1"/>
    <dgm:cxn modelId="{8D6A331E-9885-4483-BA8E-483CDE94CE46}" srcId="{BBC1D749-C7C4-4BF8-A032-BD55EAD4C615}" destId="{0498CF19-3B53-4E51-B985-B71F5C7D0C8B}" srcOrd="0" destOrd="0" parTransId="{DFB88530-D04B-4F26-A2A9-1800B87223E1}" sibTransId="{9A02D724-DFEA-4F90-92FB-11E7776DDBDB}"/>
    <dgm:cxn modelId="{1317673B-083E-4AEC-91AC-216724B80BE6}" type="presParOf" srcId="{29F18A3C-D7CA-417A-851F-ED658DDE3130}" destId="{C655C85F-CA6E-4660-A140-D3017779CFCC}" srcOrd="0" destOrd="0" presId="urn:microsoft.com/office/officeart/2005/8/layout/list1"/>
    <dgm:cxn modelId="{23BD4B65-2B99-417D-B73D-54D943111CEF}" type="presParOf" srcId="{C655C85F-CA6E-4660-A140-D3017779CFCC}" destId="{E2D5265C-4A97-4C7C-BF8E-3B5178CAEE86}" srcOrd="0" destOrd="0" presId="urn:microsoft.com/office/officeart/2005/8/layout/list1"/>
    <dgm:cxn modelId="{02FB87DB-3376-4ACE-9CF6-92FA5506578B}" type="presParOf" srcId="{C655C85F-CA6E-4660-A140-D3017779CFCC}" destId="{E824E69E-7069-4266-BA52-206F43594A97}" srcOrd="1" destOrd="0" presId="urn:microsoft.com/office/officeart/2005/8/layout/list1"/>
    <dgm:cxn modelId="{CA08E306-D47C-46CD-B854-4A86093605F3}" type="presParOf" srcId="{29F18A3C-D7CA-417A-851F-ED658DDE3130}" destId="{E9B624D7-D649-4CFC-B174-3CED95FC1222}" srcOrd="1" destOrd="0" presId="urn:microsoft.com/office/officeart/2005/8/layout/list1"/>
    <dgm:cxn modelId="{C5222F39-6147-4F17-B198-090AD366159A}" type="presParOf" srcId="{29F18A3C-D7CA-417A-851F-ED658DDE3130}" destId="{A5EE8ABA-E667-4D99-BE71-882F9ABB6A6D}" srcOrd="2" destOrd="0" presId="urn:microsoft.com/office/officeart/2005/8/layout/list1"/>
    <dgm:cxn modelId="{D4C89C17-74A0-46B9-BF4C-8FC975B31C87}" type="presParOf" srcId="{29F18A3C-D7CA-417A-851F-ED658DDE3130}" destId="{B7C73E67-E877-4924-8512-BE1D6984DFF7}" srcOrd="3" destOrd="0" presId="urn:microsoft.com/office/officeart/2005/8/layout/list1"/>
    <dgm:cxn modelId="{0B2A0909-12EF-4CDB-A13B-74D826A5D094}" type="presParOf" srcId="{29F18A3C-D7CA-417A-851F-ED658DDE3130}" destId="{634DDA78-F034-4999-90DD-BFA23D2CBD65}" srcOrd="4" destOrd="0" presId="urn:microsoft.com/office/officeart/2005/8/layout/list1"/>
    <dgm:cxn modelId="{FD943D6A-D936-4B98-8650-75743B382430}" type="presParOf" srcId="{634DDA78-F034-4999-90DD-BFA23D2CBD65}" destId="{0C268932-0CD7-4FF5-A20B-A9F20D3C31C0}" srcOrd="0" destOrd="0" presId="urn:microsoft.com/office/officeart/2005/8/layout/list1"/>
    <dgm:cxn modelId="{C1DE5C01-B314-4D2E-8EC1-3FE05EC84CBD}" type="presParOf" srcId="{634DDA78-F034-4999-90DD-BFA23D2CBD65}" destId="{C819478E-961A-4F30-A362-A176434626E8}" srcOrd="1" destOrd="0" presId="urn:microsoft.com/office/officeart/2005/8/layout/list1"/>
    <dgm:cxn modelId="{309BED44-4566-400D-B0CF-996D1C9D95BE}" type="presParOf" srcId="{29F18A3C-D7CA-417A-851F-ED658DDE3130}" destId="{F964E18B-B55E-4F73-8DF0-155A27249D10}" srcOrd="5" destOrd="0" presId="urn:microsoft.com/office/officeart/2005/8/layout/list1"/>
    <dgm:cxn modelId="{5ADEB7FC-06E0-445F-A323-FEE3A436B18E}" type="presParOf" srcId="{29F18A3C-D7CA-417A-851F-ED658DDE3130}" destId="{D47AC0CD-D379-4B4D-8BF8-412C82B98E5F}" srcOrd="6" destOrd="0" presId="urn:microsoft.com/office/officeart/2005/8/layout/list1"/>
    <dgm:cxn modelId="{113A5EB9-1956-475F-B51A-7ED6895A7927}" type="presParOf" srcId="{29F18A3C-D7CA-417A-851F-ED658DDE3130}" destId="{841FC1B8-C80E-40DF-9D23-C5F6FFC6C011}" srcOrd="7" destOrd="0" presId="urn:microsoft.com/office/officeart/2005/8/layout/list1"/>
    <dgm:cxn modelId="{0EC19F79-7AA9-4C81-A42D-7F6438861A78}" type="presParOf" srcId="{29F18A3C-D7CA-417A-851F-ED658DDE3130}" destId="{C79D62F1-5702-4A44-9133-C4D1F230BC16}" srcOrd="8" destOrd="0" presId="urn:microsoft.com/office/officeart/2005/8/layout/list1"/>
    <dgm:cxn modelId="{252C331F-CE99-467E-ADA6-0CAB13A007C5}" type="presParOf" srcId="{C79D62F1-5702-4A44-9133-C4D1F230BC16}" destId="{85EBDF61-8231-4CB1-A602-7BB2B40490C4}" srcOrd="0" destOrd="0" presId="urn:microsoft.com/office/officeart/2005/8/layout/list1"/>
    <dgm:cxn modelId="{71B091BB-426A-41DA-93BE-AE5756646B79}" type="presParOf" srcId="{C79D62F1-5702-4A44-9133-C4D1F230BC16}" destId="{E36D26C7-DAF2-4504-9BD8-D12345BD6742}" srcOrd="1" destOrd="0" presId="urn:microsoft.com/office/officeart/2005/8/layout/list1"/>
    <dgm:cxn modelId="{3E18D063-DD24-4F7C-A04E-0C9727A8BFFF}" type="presParOf" srcId="{29F18A3C-D7CA-417A-851F-ED658DDE3130}" destId="{7BC358D3-F386-4F8E-8450-004C4DF88867}" srcOrd="9" destOrd="0" presId="urn:microsoft.com/office/officeart/2005/8/layout/list1"/>
    <dgm:cxn modelId="{65F64B89-47D6-4621-9ECE-C5172C4CF375}" type="presParOf" srcId="{29F18A3C-D7CA-417A-851F-ED658DDE3130}" destId="{FEC32D91-F988-4DF4-AB84-25F4BC0CEF2E}" srcOrd="10" destOrd="0" presId="urn:microsoft.com/office/officeart/2005/8/layout/list1"/>
    <dgm:cxn modelId="{8E8AA7A6-E516-47DA-B825-3C152EA01F81}" type="presParOf" srcId="{29F18A3C-D7CA-417A-851F-ED658DDE3130}" destId="{E81F452C-2A6A-435C-8475-4088D198D5B4}" srcOrd="11" destOrd="0" presId="urn:microsoft.com/office/officeart/2005/8/layout/list1"/>
    <dgm:cxn modelId="{A8E12B48-BBFE-4313-BB03-329C6B2F94E6}" type="presParOf" srcId="{29F18A3C-D7CA-417A-851F-ED658DDE3130}" destId="{2061C9C1-14F5-4E86-A46E-9E89877AE94C}" srcOrd="12" destOrd="0" presId="urn:microsoft.com/office/officeart/2005/8/layout/list1"/>
    <dgm:cxn modelId="{8189FD9C-F80C-4E45-896A-A819605E7E89}" type="presParOf" srcId="{2061C9C1-14F5-4E86-A46E-9E89877AE94C}" destId="{2937DFAF-05DC-4DC3-A4E3-B7AF5566E10E}" srcOrd="0" destOrd="0" presId="urn:microsoft.com/office/officeart/2005/8/layout/list1"/>
    <dgm:cxn modelId="{2EF1C370-8B1E-4E57-AA0B-7236DD78E236}" type="presParOf" srcId="{2061C9C1-14F5-4E86-A46E-9E89877AE94C}" destId="{B93ED046-6D2E-401B-98CB-71156C33316A}" srcOrd="1" destOrd="0" presId="urn:microsoft.com/office/officeart/2005/8/layout/list1"/>
    <dgm:cxn modelId="{305FCA41-78D8-4311-8E4F-88BA1DEE447A}" type="presParOf" srcId="{29F18A3C-D7CA-417A-851F-ED658DDE3130}" destId="{72C28312-C29C-4456-B4EE-F46C6CD66E33}" srcOrd="13" destOrd="0" presId="urn:microsoft.com/office/officeart/2005/8/layout/list1"/>
    <dgm:cxn modelId="{155E4761-4613-4439-9D48-8B00A9227AE6}" type="presParOf" srcId="{29F18A3C-D7CA-417A-851F-ED658DDE3130}" destId="{B4B6BB74-8DED-4C7E-AC8A-DD65ECACEC27}"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774A47-01E4-4F46-9A9A-53815403A720}"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1AC7FA5A-2C66-45A6-85BB-0749136A5133}">
      <dgm:prSet/>
      <dgm:spPr/>
      <dgm:t>
        <a:bodyPr/>
        <a:lstStyle/>
        <a:p>
          <a:r>
            <a:rPr lang="en-US"/>
            <a:t>Policy development (August 2015 – April 2016)</a:t>
          </a:r>
          <a:endParaRPr lang="en-US"/>
        </a:p>
      </dgm:t>
    </dgm:pt>
    <dgm:pt modelId="{EF7DD91E-B4CA-466C-9AC1-51DD478266D9}" type="parTrans" cxnId="{3D0E2048-3299-4622-A2BA-7BD6600CB9F5}">
      <dgm:prSet/>
      <dgm:spPr/>
      <dgm:t>
        <a:bodyPr/>
        <a:lstStyle/>
        <a:p>
          <a:endParaRPr lang="en-US"/>
        </a:p>
      </dgm:t>
    </dgm:pt>
    <dgm:pt modelId="{AD586C60-191D-4702-ABFB-17932FB97559}" type="sibTrans" cxnId="{3D0E2048-3299-4622-A2BA-7BD6600CB9F5}">
      <dgm:prSet/>
      <dgm:spPr/>
      <dgm:t>
        <a:bodyPr/>
        <a:lstStyle/>
        <a:p>
          <a:endParaRPr lang="en-US"/>
        </a:p>
      </dgm:t>
    </dgm:pt>
    <dgm:pt modelId="{FC4E7E73-30F4-4993-A682-7AD1CECC480D}">
      <dgm:prSet/>
      <dgm:spPr/>
      <dgm:t>
        <a:bodyPr/>
        <a:lstStyle/>
        <a:p>
          <a:r>
            <a:rPr lang="en-US"/>
            <a:t>Assemble steering committee</a:t>
          </a:r>
          <a:endParaRPr lang="en-US"/>
        </a:p>
      </dgm:t>
    </dgm:pt>
    <dgm:pt modelId="{ABF0639D-58C5-4394-A5BB-D6925413E212}" type="parTrans" cxnId="{6D452569-EBD7-4CBB-AB4E-B9187E40C5A8}">
      <dgm:prSet/>
      <dgm:spPr/>
      <dgm:t>
        <a:bodyPr/>
        <a:lstStyle/>
        <a:p>
          <a:endParaRPr lang="en-US"/>
        </a:p>
      </dgm:t>
    </dgm:pt>
    <dgm:pt modelId="{EE60AD8E-8ACE-4C04-AFE2-3AB6092733F1}" type="sibTrans" cxnId="{6D452569-EBD7-4CBB-AB4E-B9187E40C5A8}">
      <dgm:prSet/>
      <dgm:spPr/>
      <dgm:t>
        <a:bodyPr/>
        <a:lstStyle/>
        <a:p>
          <a:endParaRPr lang="en-US"/>
        </a:p>
      </dgm:t>
    </dgm:pt>
    <dgm:pt modelId="{9933A3EF-3329-4A4C-851F-7D1B6D4F77BE}">
      <dgm:prSet/>
      <dgm:spPr/>
      <dgm:t>
        <a:bodyPr/>
        <a:lstStyle/>
        <a:p>
          <a:r>
            <a:rPr lang="en-US"/>
            <a:t>Board presentation</a:t>
          </a:r>
          <a:endParaRPr lang="en-US"/>
        </a:p>
      </dgm:t>
    </dgm:pt>
    <dgm:pt modelId="{087E5F39-35E6-48CF-9077-D3DAC44F6A02}" type="parTrans" cxnId="{38FA5BFD-4822-42C7-BF44-D9123BA0DD96}">
      <dgm:prSet/>
      <dgm:spPr/>
      <dgm:t>
        <a:bodyPr/>
        <a:lstStyle/>
        <a:p>
          <a:endParaRPr lang="en-US"/>
        </a:p>
      </dgm:t>
    </dgm:pt>
    <dgm:pt modelId="{7F54AE7B-F583-4F2C-9025-DE83B6C3E4F7}" type="sibTrans" cxnId="{38FA5BFD-4822-42C7-BF44-D9123BA0DD96}">
      <dgm:prSet/>
      <dgm:spPr/>
      <dgm:t>
        <a:bodyPr/>
        <a:lstStyle/>
        <a:p>
          <a:endParaRPr lang="en-US"/>
        </a:p>
      </dgm:t>
    </dgm:pt>
    <dgm:pt modelId="{595DED3F-3CDC-4E72-906D-23B2138F029E}">
      <dgm:prSet/>
      <dgm:spPr/>
      <dgm:t>
        <a:bodyPr/>
        <a:lstStyle/>
        <a:p>
          <a:r>
            <a:rPr lang="en-US"/>
            <a:t>Conference</a:t>
          </a:r>
          <a:endParaRPr lang="en-US"/>
        </a:p>
      </dgm:t>
    </dgm:pt>
    <dgm:pt modelId="{AAC1FBDF-A21B-45E3-B2C2-C725EF997447}" type="parTrans" cxnId="{C92EB2A2-B47A-48BD-AF44-7097B9ADF458}">
      <dgm:prSet/>
      <dgm:spPr/>
      <dgm:t>
        <a:bodyPr/>
        <a:lstStyle/>
        <a:p>
          <a:endParaRPr lang="en-US"/>
        </a:p>
      </dgm:t>
    </dgm:pt>
    <dgm:pt modelId="{8A500D91-F52C-404F-B4FB-38DCC469DAC2}" type="sibTrans" cxnId="{C92EB2A2-B47A-48BD-AF44-7097B9ADF458}">
      <dgm:prSet/>
      <dgm:spPr/>
      <dgm:t>
        <a:bodyPr/>
        <a:lstStyle/>
        <a:p>
          <a:endParaRPr lang="en-US"/>
        </a:p>
      </dgm:t>
    </dgm:pt>
    <dgm:pt modelId="{3A8E79F4-5EFE-4C5D-A1E3-6A1DFE85F4DD}">
      <dgm:prSet/>
      <dgm:spPr/>
      <dgm:t>
        <a:bodyPr/>
        <a:lstStyle/>
        <a:p>
          <a:r>
            <a:rPr lang="en-US"/>
            <a:t>3 policy development meetings</a:t>
          </a:r>
          <a:endParaRPr lang="en-US"/>
        </a:p>
      </dgm:t>
    </dgm:pt>
    <dgm:pt modelId="{3DC6D19F-B351-4951-9B31-78AFBB4A2234}" type="parTrans" cxnId="{D646BDB5-86C7-4D5E-A2BE-A03A25F33EC8}">
      <dgm:prSet/>
      <dgm:spPr/>
      <dgm:t>
        <a:bodyPr/>
        <a:lstStyle/>
        <a:p>
          <a:endParaRPr lang="en-US"/>
        </a:p>
      </dgm:t>
    </dgm:pt>
    <dgm:pt modelId="{FA0D8F65-F85F-45CF-A545-CB3800345701}" type="sibTrans" cxnId="{D646BDB5-86C7-4D5E-A2BE-A03A25F33EC8}">
      <dgm:prSet/>
      <dgm:spPr/>
      <dgm:t>
        <a:bodyPr/>
        <a:lstStyle/>
        <a:p>
          <a:endParaRPr lang="en-US"/>
        </a:p>
      </dgm:t>
    </dgm:pt>
    <dgm:pt modelId="{740CB388-392E-49FD-8D56-1AF15D8F53C4}">
      <dgm:prSet/>
      <dgm:spPr/>
      <dgm:t>
        <a:bodyPr/>
        <a:lstStyle/>
        <a:p>
          <a:r>
            <a:rPr lang="en-US"/>
            <a:t>Adoption</a:t>
          </a:r>
          <a:endParaRPr lang="en-US"/>
        </a:p>
      </dgm:t>
    </dgm:pt>
    <dgm:pt modelId="{1F4FF9AD-5803-4AAF-9129-4F5635D86819}" type="parTrans" cxnId="{452ED3AC-7203-4108-949A-165F5C777745}">
      <dgm:prSet/>
      <dgm:spPr/>
      <dgm:t>
        <a:bodyPr/>
        <a:lstStyle/>
        <a:p>
          <a:endParaRPr lang="en-US"/>
        </a:p>
      </dgm:t>
    </dgm:pt>
    <dgm:pt modelId="{C3BD3693-5086-449D-95DD-E4BBDC1508EB}" type="sibTrans" cxnId="{452ED3AC-7203-4108-949A-165F5C777745}">
      <dgm:prSet/>
      <dgm:spPr/>
      <dgm:t>
        <a:bodyPr/>
        <a:lstStyle/>
        <a:p>
          <a:endParaRPr lang="en-US"/>
        </a:p>
      </dgm:t>
    </dgm:pt>
    <dgm:pt modelId="{8FF22920-B4DF-4223-AF16-C7974C681F7F}">
      <dgm:prSet/>
      <dgm:spPr/>
      <dgm:t>
        <a:bodyPr/>
        <a:lstStyle/>
        <a:p>
          <a:r>
            <a:rPr lang="en-US"/>
            <a:t>Policy implementation (April 2016 – Present)</a:t>
          </a:r>
          <a:endParaRPr lang="en-US"/>
        </a:p>
      </dgm:t>
    </dgm:pt>
    <dgm:pt modelId="{2CEDE9E0-5CA1-42C7-A600-92D4AC7C8E4B}" type="parTrans" cxnId="{0EFBC089-E767-436D-AC38-49A913BDFF76}">
      <dgm:prSet/>
      <dgm:spPr/>
      <dgm:t>
        <a:bodyPr/>
        <a:lstStyle/>
        <a:p>
          <a:endParaRPr lang="en-US"/>
        </a:p>
      </dgm:t>
    </dgm:pt>
    <dgm:pt modelId="{7928B655-9F8E-4AF0-977A-1CA34C0A8AA1}" type="sibTrans" cxnId="{0EFBC089-E767-436D-AC38-49A913BDFF76}">
      <dgm:prSet/>
      <dgm:spPr/>
      <dgm:t>
        <a:bodyPr/>
        <a:lstStyle/>
        <a:p>
          <a:endParaRPr lang="en-US"/>
        </a:p>
      </dgm:t>
    </dgm:pt>
    <dgm:pt modelId="{8F3F923A-920E-4CBE-88EC-1C0BDD094103}">
      <dgm:prSet/>
      <dgm:spPr/>
      <dgm:t>
        <a:bodyPr/>
        <a:lstStyle/>
        <a:p>
          <a:r>
            <a:rPr lang="en-US"/>
            <a:t>Pop-up project</a:t>
          </a:r>
          <a:endParaRPr lang="en-US"/>
        </a:p>
      </dgm:t>
    </dgm:pt>
    <dgm:pt modelId="{53076AAD-0AC9-46AC-88DA-10BCFB025150}" type="parTrans" cxnId="{4C1E17C3-23F6-405F-A15B-7FF5C91DBF31}">
      <dgm:prSet/>
      <dgm:spPr/>
      <dgm:t>
        <a:bodyPr/>
        <a:lstStyle/>
        <a:p>
          <a:endParaRPr lang="en-US"/>
        </a:p>
      </dgm:t>
    </dgm:pt>
    <dgm:pt modelId="{BB74CB20-815A-4332-BCAF-E15F0AEA4F56}" type="sibTrans" cxnId="{4C1E17C3-23F6-405F-A15B-7FF5C91DBF31}">
      <dgm:prSet/>
      <dgm:spPr/>
      <dgm:t>
        <a:bodyPr/>
        <a:lstStyle/>
        <a:p>
          <a:endParaRPr lang="en-US"/>
        </a:p>
      </dgm:t>
    </dgm:pt>
    <dgm:pt modelId="{F850A8FD-2A35-42D2-BBBA-97D9794B7905}">
      <dgm:prSet/>
      <dgm:spPr/>
      <dgm:t>
        <a:bodyPr/>
        <a:lstStyle/>
        <a:p>
          <a:r>
            <a:rPr lang="en-US"/>
            <a:t>Conference</a:t>
          </a:r>
          <a:endParaRPr lang="en-US"/>
        </a:p>
      </dgm:t>
    </dgm:pt>
    <dgm:pt modelId="{A5327FA5-234A-4695-8E69-95B34B7D00CE}" type="parTrans" cxnId="{AE161A3A-6D61-4393-A6DB-BA7036E5A25A}">
      <dgm:prSet/>
      <dgm:spPr/>
      <dgm:t>
        <a:bodyPr/>
        <a:lstStyle/>
        <a:p>
          <a:endParaRPr lang="en-US"/>
        </a:p>
      </dgm:t>
    </dgm:pt>
    <dgm:pt modelId="{819C13C0-1525-4214-94EB-70B44CA21E80}" type="sibTrans" cxnId="{AE161A3A-6D61-4393-A6DB-BA7036E5A25A}">
      <dgm:prSet/>
      <dgm:spPr/>
      <dgm:t>
        <a:bodyPr/>
        <a:lstStyle/>
        <a:p>
          <a:endParaRPr lang="en-US"/>
        </a:p>
      </dgm:t>
    </dgm:pt>
    <dgm:pt modelId="{B7D9C83D-94F5-4F21-B9B2-BDC6CF3A7F4C}">
      <dgm:prSet/>
      <dgm:spPr/>
      <dgm:t>
        <a:bodyPr/>
        <a:lstStyle/>
        <a:p>
          <a:r>
            <a:rPr lang="en-US"/>
            <a:t>Project delivery checklist</a:t>
          </a:r>
          <a:endParaRPr lang="en-US"/>
        </a:p>
      </dgm:t>
    </dgm:pt>
    <dgm:pt modelId="{CECE2A71-4277-4696-91B8-56C7F4E6BB18}" type="parTrans" cxnId="{111AED1F-42C4-47BD-B355-7D43CAD2EDDC}">
      <dgm:prSet/>
      <dgm:spPr/>
      <dgm:t>
        <a:bodyPr/>
        <a:lstStyle/>
        <a:p>
          <a:endParaRPr lang="en-US"/>
        </a:p>
      </dgm:t>
    </dgm:pt>
    <dgm:pt modelId="{81111DC6-C992-4E3D-BE68-29654645FEBB}" type="sibTrans" cxnId="{111AED1F-42C4-47BD-B355-7D43CAD2EDDC}">
      <dgm:prSet/>
      <dgm:spPr/>
      <dgm:t>
        <a:bodyPr/>
        <a:lstStyle/>
        <a:p>
          <a:endParaRPr lang="en-US"/>
        </a:p>
      </dgm:t>
    </dgm:pt>
    <dgm:pt modelId="{B333D25C-A202-4259-95B4-DE17F9ED6F75}">
      <dgm:prSet/>
      <dgm:spPr/>
      <dgm:t>
        <a:bodyPr/>
        <a:lstStyle/>
        <a:p>
          <a:r>
            <a:rPr lang="en-US"/>
            <a:t>Zoning education</a:t>
          </a:r>
          <a:endParaRPr lang="en-US"/>
        </a:p>
      </dgm:t>
    </dgm:pt>
    <dgm:pt modelId="{50FFC085-BCF1-4AA6-A1CF-6D5A7C339BDA}" type="parTrans" cxnId="{D5862749-027C-4911-907B-3DCADED5C9D7}">
      <dgm:prSet/>
      <dgm:spPr/>
      <dgm:t>
        <a:bodyPr/>
        <a:lstStyle/>
        <a:p>
          <a:endParaRPr lang="en-US"/>
        </a:p>
      </dgm:t>
    </dgm:pt>
    <dgm:pt modelId="{0DCFC1AB-6969-4F7E-B961-0103F22FCDCB}" type="sibTrans" cxnId="{D5862749-027C-4911-907B-3DCADED5C9D7}">
      <dgm:prSet/>
      <dgm:spPr/>
      <dgm:t>
        <a:bodyPr/>
        <a:lstStyle/>
        <a:p>
          <a:endParaRPr lang="en-US"/>
        </a:p>
      </dgm:t>
    </dgm:pt>
    <dgm:pt modelId="{C7AB13C0-3EC8-41A3-BBAA-CC112289EE93}">
      <dgm:prSet/>
      <dgm:spPr/>
      <dgm:t>
        <a:bodyPr/>
        <a:lstStyle/>
        <a:p>
          <a:r>
            <a:rPr lang="en-US"/>
            <a:t>Planning activity</a:t>
          </a:r>
          <a:endParaRPr lang="en-US"/>
        </a:p>
      </dgm:t>
    </dgm:pt>
    <dgm:pt modelId="{CCFAA66F-A20B-4B02-921F-ECFDFD42CDA8}" type="parTrans" cxnId="{5C1F65D3-36B3-407E-971B-F8544E365FFC}">
      <dgm:prSet/>
      <dgm:spPr/>
      <dgm:t>
        <a:bodyPr/>
        <a:lstStyle/>
        <a:p>
          <a:endParaRPr lang="en-US"/>
        </a:p>
      </dgm:t>
    </dgm:pt>
    <dgm:pt modelId="{BE319F28-96B7-402F-BAD5-C17BE63ACC55}" type="sibTrans" cxnId="{5C1F65D3-36B3-407E-971B-F8544E365FFC}">
      <dgm:prSet/>
      <dgm:spPr/>
      <dgm:t>
        <a:bodyPr/>
        <a:lstStyle/>
        <a:p>
          <a:endParaRPr lang="en-US"/>
        </a:p>
      </dgm:t>
    </dgm:pt>
    <dgm:pt modelId="{AD3E247D-BD41-476A-8E9A-6D6F6F0E1DFE}">
      <dgm:prSet/>
      <dgm:spPr/>
      <dgm:t>
        <a:bodyPr/>
        <a:lstStyle/>
        <a:p>
          <a:r>
            <a:rPr lang="en-US"/>
            <a:t>Mark Fenton site visit</a:t>
          </a:r>
          <a:endParaRPr lang="en-US"/>
        </a:p>
      </dgm:t>
    </dgm:pt>
    <dgm:pt modelId="{1987C5FF-D0EB-4811-B8EE-9128DACD731D}" type="parTrans" cxnId="{B45B11F3-F77A-4821-BB3C-425E3792E844}">
      <dgm:prSet/>
      <dgm:spPr/>
      <dgm:t>
        <a:bodyPr/>
        <a:lstStyle/>
        <a:p>
          <a:endParaRPr lang="en-US"/>
        </a:p>
      </dgm:t>
    </dgm:pt>
    <dgm:pt modelId="{0B033379-A55E-4937-9E81-B6068486461D}" type="sibTrans" cxnId="{B45B11F3-F77A-4821-BB3C-425E3792E844}">
      <dgm:prSet/>
      <dgm:spPr/>
      <dgm:t>
        <a:bodyPr/>
        <a:lstStyle/>
        <a:p>
          <a:endParaRPr lang="en-US"/>
        </a:p>
      </dgm:t>
    </dgm:pt>
    <dgm:pt modelId="{4139DFEC-1110-446F-B3A7-E1490E83300E}" type="pres">
      <dgm:prSet presAssocID="{E3774A47-01E4-4F46-9A9A-53815403A720}" presName="Name0" presStyleCnt="0">
        <dgm:presLayoutVars>
          <dgm:dir/>
          <dgm:animLvl val="lvl"/>
          <dgm:resizeHandles val="exact"/>
        </dgm:presLayoutVars>
      </dgm:prSet>
      <dgm:spPr/>
    </dgm:pt>
    <dgm:pt modelId="{59A1CD8C-C314-4081-8A61-1583E7DC83B0}" type="pres">
      <dgm:prSet presAssocID="{1AC7FA5A-2C66-45A6-85BB-0749136A5133}" presName="linNode" presStyleCnt="0"/>
      <dgm:spPr/>
    </dgm:pt>
    <dgm:pt modelId="{882B7F78-DFB0-481A-B024-847587D22CBC}" type="pres">
      <dgm:prSet presAssocID="{1AC7FA5A-2C66-45A6-85BB-0749136A5133}" presName="parentText" presStyleLbl="node1" presStyleIdx="0" presStyleCnt="2">
        <dgm:presLayoutVars>
          <dgm:chMax val="1"/>
          <dgm:bulletEnabled val="1"/>
        </dgm:presLayoutVars>
      </dgm:prSet>
      <dgm:spPr/>
    </dgm:pt>
    <dgm:pt modelId="{3472C67A-68F7-4666-B1BD-B2886482C220}" type="pres">
      <dgm:prSet presAssocID="{1AC7FA5A-2C66-45A6-85BB-0749136A5133}" presName="descendantText" presStyleLbl="alignAccFollowNode1" presStyleIdx="0" presStyleCnt="2">
        <dgm:presLayoutVars>
          <dgm:bulletEnabled val="1"/>
        </dgm:presLayoutVars>
      </dgm:prSet>
      <dgm:spPr/>
    </dgm:pt>
    <dgm:pt modelId="{0B24CCEA-DC41-477C-AFCC-3F1F69498FDB}" type="pres">
      <dgm:prSet presAssocID="{AD586C60-191D-4702-ABFB-17932FB97559}" presName="sp" presStyleCnt="0"/>
      <dgm:spPr/>
    </dgm:pt>
    <dgm:pt modelId="{9B4AD625-9D1E-4BE0-8959-A0997C390D72}" type="pres">
      <dgm:prSet presAssocID="{8FF22920-B4DF-4223-AF16-C7974C681F7F}" presName="linNode" presStyleCnt="0"/>
      <dgm:spPr/>
    </dgm:pt>
    <dgm:pt modelId="{9C8CDFE0-04B4-4EBD-A18D-5C5787DD104E}" type="pres">
      <dgm:prSet presAssocID="{8FF22920-B4DF-4223-AF16-C7974C681F7F}" presName="parentText" presStyleLbl="node1" presStyleIdx="1" presStyleCnt="2">
        <dgm:presLayoutVars>
          <dgm:chMax val="1"/>
          <dgm:bulletEnabled val="1"/>
        </dgm:presLayoutVars>
      </dgm:prSet>
      <dgm:spPr/>
    </dgm:pt>
    <dgm:pt modelId="{52BAAFCF-92ED-4005-A2FA-7CC7CBA24E71}" type="pres">
      <dgm:prSet presAssocID="{8FF22920-B4DF-4223-AF16-C7974C681F7F}" presName="descendantText" presStyleLbl="alignAccFollowNode1" presStyleIdx="1" presStyleCnt="2">
        <dgm:presLayoutVars>
          <dgm:bulletEnabled val="1"/>
        </dgm:presLayoutVars>
      </dgm:prSet>
      <dgm:spPr/>
    </dgm:pt>
  </dgm:ptLst>
  <dgm:cxnLst>
    <dgm:cxn modelId="{0EFBC089-E767-436D-AC38-49A913BDFF76}" srcId="{E3774A47-01E4-4F46-9A9A-53815403A720}" destId="{8FF22920-B4DF-4223-AF16-C7974C681F7F}" srcOrd="1" destOrd="0" parTransId="{2CEDE9E0-5CA1-42C7-A600-92D4AC7C8E4B}" sibTransId="{7928B655-9F8E-4AF0-977A-1CA34C0A8AA1}"/>
    <dgm:cxn modelId="{91834D3E-F15C-4FA6-9B92-C76D8E3984FE}" type="presOf" srcId="{595DED3F-3CDC-4E72-906D-23B2138F029E}" destId="{3472C67A-68F7-4666-B1BD-B2886482C220}" srcOrd="0" destOrd="2" presId="urn:microsoft.com/office/officeart/2005/8/layout/vList5"/>
    <dgm:cxn modelId="{4C1E17C3-23F6-405F-A15B-7FF5C91DBF31}" srcId="{8FF22920-B4DF-4223-AF16-C7974C681F7F}" destId="{8F3F923A-920E-4CBE-88EC-1C0BDD094103}" srcOrd="0" destOrd="0" parTransId="{53076AAD-0AC9-46AC-88DA-10BCFB025150}" sibTransId="{BB74CB20-815A-4332-BCAF-E15F0AEA4F56}"/>
    <dgm:cxn modelId="{63F932F5-843E-4531-9D17-9AFB71434EFE}" type="presOf" srcId="{E3774A47-01E4-4F46-9A9A-53815403A720}" destId="{4139DFEC-1110-446F-B3A7-E1490E83300E}" srcOrd="0" destOrd="0" presId="urn:microsoft.com/office/officeart/2005/8/layout/vList5"/>
    <dgm:cxn modelId="{7D943F42-7D2A-4282-A8FA-89E05EAB1D2F}" type="presOf" srcId="{9933A3EF-3329-4A4C-851F-7D1B6D4F77BE}" destId="{3472C67A-68F7-4666-B1BD-B2886482C220}" srcOrd="0" destOrd="1" presId="urn:microsoft.com/office/officeart/2005/8/layout/vList5"/>
    <dgm:cxn modelId="{D646BDB5-86C7-4D5E-A2BE-A03A25F33EC8}" srcId="{1AC7FA5A-2C66-45A6-85BB-0749136A5133}" destId="{3A8E79F4-5EFE-4C5D-A1E3-6A1DFE85F4DD}" srcOrd="3" destOrd="0" parTransId="{3DC6D19F-B351-4951-9B31-78AFBB4A2234}" sibTransId="{FA0D8F65-F85F-45CF-A545-CB3800345701}"/>
    <dgm:cxn modelId="{3D0E2048-3299-4622-A2BA-7BD6600CB9F5}" srcId="{E3774A47-01E4-4F46-9A9A-53815403A720}" destId="{1AC7FA5A-2C66-45A6-85BB-0749136A5133}" srcOrd="0" destOrd="0" parTransId="{EF7DD91E-B4CA-466C-9AC1-51DD478266D9}" sibTransId="{AD586C60-191D-4702-ABFB-17932FB97559}"/>
    <dgm:cxn modelId="{48896EFF-77F4-4528-A6ED-48F0B9556852}" type="presOf" srcId="{B333D25C-A202-4259-95B4-DE17F9ED6F75}" destId="{52BAAFCF-92ED-4005-A2FA-7CC7CBA24E71}" srcOrd="0" destOrd="3" presId="urn:microsoft.com/office/officeart/2005/8/layout/vList5"/>
    <dgm:cxn modelId="{C604CCB4-AC84-46E7-BE00-01ED33E429BD}" type="presOf" srcId="{F850A8FD-2A35-42D2-BBBA-97D9794B7905}" destId="{52BAAFCF-92ED-4005-A2FA-7CC7CBA24E71}" srcOrd="0" destOrd="1" presId="urn:microsoft.com/office/officeart/2005/8/layout/vList5"/>
    <dgm:cxn modelId="{C92EB2A2-B47A-48BD-AF44-7097B9ADF458}" srcId="{1AC7FA5A-2C66-45A6-85BB-0749136A5133}" destId="{595DED3F-3CDC-4E72-906D-23B2138F029E}" srcOrd="2" destOrd="0" parTransId="{AAC1FBDF-A21B-45E3-B2C2-C725EF997447}" sibTransId="{8A500D91-F52C-404F-B4FB-38DCC469DAC2}"/>
    <dgm:cxn modelId="{E5F8DCDF-3027-415A-93CB-DA8D33264A96}" type="presOf" srcId="{B7D9C83D-94F5-4F21-B9B2-BDC6CF3A7F4C}" destId="{52BAAFCF-92ED-4005-A2FA-7CC7CBA24E71}" srcOrd="0" destOrd="2" presId="urn:microsoft.com/office/officeart/2005/8/layout/vList5"/>
    <dgm:cxn modelId="{38FA5BFD-4822-42C7-BF44-D9123BA0DD96}" srcId="{1AC7FA5A-2C66-45A6-85BB-0749136A5133}" destId="{9933A3EF-3329-4A4C-851F-7D1B6D4F77BE}" srcOrd="1" destOrd="0" parTransId="{087E5F39-35E6-48CF-9077-D3DAC44F6A02}" sibTransId="{7F54AE7B-F583-4F2C-9025-DE83B6C3E4F7}"/>
    <dgm:cxn modelId="{55888A2E-8662-4F41-AE75-E860C6E25A41}" type="presOf" srcId="{1AC7FA5A-2C66-45A6-85BB-0749136A5133}" destId="{882B7F78-DFB0-481A-B024-847587D22CBC}" srcOrd="0" destOrd="0" presId="urn:microsoft.com/office/officeart/2005/8/layout/vList5"/>
    <dgm:cxn modelId="{08E5121A-9DB1-482F-9688-EEF64836B328}" type="presOf" srcId="{FC4E7E73-30F4-4993-A682-7AD1CECC480D}" destId="{3472C67A-68F7-4666-B1BD-B2886482C220}" srcOrd="0" destOrd="0" presId="urn:microsoft.com/office/officeart/2005/8/layout/vList5"/>
    <dgm:cxn modelId="{452ED3AC-7203-4108-949A-165F5C777745}" srcId="{1AC7FA5A-2C66-45A6-85BB-0749136A5133}" destId="{740CB388-392E-49FD-8D56-1AF15D8F53C4}" srcOrd="4" destOrd="0" parTransId="{1F4FF9AD-5803-4AAF-9129-4F5635D86819}" sibTransId="{C3BD3693-5086-449D-95DD-E4BBDC1508EB}"/>
    <dgm:cxn modelId="{BF80EB33-FBE6-4851-8DBC-147FC8791666}" type="presOf" srcId="{8F3F923A-920E-4CBE-88EC-1C0BDD094103}" destId="{52BAAFCF-92ED-4005-A2FA-7CC7CBA24E71}" srcOrd="0" destOrd="0" presId="urn:microsoft.com/office/officeart/2005/8/layout/vList5"/>
    <dgm:cxn modelId="{D593F3A7-D2BF-4136-9092-6311074AAED1}" type="presOf" srcId="{3A8E79F4-5EFE-4C5D-A1E3-6A1DFE85F4DD}" destId="{3472C67A-68F7-4666-B1BD-B2886482C220}" srcOrd="0" destOrd="3" presId="urn:microsoft.com/office/officeart/2005/8/layout/vList5"/>
    <dgm:cxn modelId="{D5862749-027C-4911-907B-3DCADED5C9D7}" srcId="{8FF22920-B4DF-4223-AF16-C7974C681F7F}" destId="{B333D25C-A202-4259-95B4-DE17F9ED6F75}" srcOrd="3" destOrd="0" parTransId="{50FFC085-BCF1-4AA6-A1CF-6D5A7C339BDA}" sibTransId="{0DCFC1AB-6969-4F7E-B961-0103F22FCDCB}"/>
    <dgm:cxn modelId="{92AAEDB2-26D6-43A1-90C0-1854E843BFE3}" type="presOf" srcId="{C7AB13C0-3EC8-41A3-BBAA-CC112289EE93}" destId="{52BAAFCF-92ED-4005-A2FA-7CC7CBA24E71}" srcOrd="0" destOrd="4" presId="urn:microsoft.com/office/officeart/2005/8/layout/vList5"/>
    <dgm:cxn modelId="{48D0750B-4C6A-4AAD-8FB3-743A8A0F1D4D}" type="presOf" srcId="{AD3E247D-BD41-476A-8E9A-6D6F6F0E1DFE}" destId="{52BAAFCF-92ED-4005-A2FA-7CC7CBA24E71}" srcOrd="0" destOrd="5" presId="urn:microsoft.com/office/officeart/2005/8/layout/vList5"/>
    <dgm:cxn modelId="{D0258C6E-CCB3-4540-9E40-EDD18DE8A557}" type="presOf" srcId="{8FF22920-B4DF-4223-AF16-C7974C681F7F}" destId="{9C8CDFE0-04B4-4EBD-A18D-5C5787DD104E}" srcOrd="0" destOrd="0" presId="urn:microsoft.com/office/officeart/2005/8/layout/vList5"/>
    <dgm:cxn modelId="{AE161A3A-6D61-4393-A6DB-BA7036E5A25A}" srcId="{8FF22920-B4DF-4223-AF16-C7974C681F7F}" destId="{F850A8FD-2A35-42D2-BBBA-97D9794B7905}" srcOrd="1" destOrd="0" parTransId="{A5327FA5-234A-4695-8E69-95B34B7D00CE}" sibTransId="{819C13C0-1525-4214-94EB-70B44CA21E80}"/>
    <dgm:cxn modelId="{B45B11F3-F77A-4821-BB3C-425E3792E844}" srcId="{8FF22920-B4DF-4223-AF16-C7974C681F7F}" destId="{AD3E247D-BD41-476A-8E9A-6D6F6F0E1DFE}" srcOrd="5" destOrd="0" parTransId="{1987C5FF-D0EB-4811-B8EE-9128DACD731D}" sibTransId="{0B033379-A55E-4937-9E81-B6068486461D}"/>
    <dgm:cxn modelId="{6D452569-EBD7-4CBB-AB4E-B9187E40C5A8}" srcId="{1AC7FA5A-2C66-45A6-85BB-0749136A5133}" destId="{FC4E7E73-30F4-4993-A682-7AD1CECC480D}" srcOrd="0" destOrd="0" parTransId="{ABF0639D-58C5-4394-A5BB-D6925413E212}" sibTransId="{EE60AD8E-8ACE-4C04-AFE2-3AB6092733F1}"/>
    <dgm:cxn modelId="{111AED1F-42C4-47BD-B355-7D43CAD2EDDC}" srcId="{8FF22920-B4DF-4223-AF16-C7974C681F7F}" destId="{B7D9C83D-94F5-4F21-B9B2-BDC6CF3A7F4C}" srcOrd="2" destOrd="0" parTransId="{CECE2A71-4277-4696-91B8-56C7F4E6BB18}" sibTransId="{81111DC6-C992-4E3D-BE68-29654645FEBB}"/>
    <dgm:cxn modelId="{DA991001-8B0E-444A-BF01-C10B3F989B65}" type="presOf" srcId="{740CB388-392E-49FD-8D56-1AF15D8F53C4}" destId="{3472C67A-68F7-4666-B1BD-B2886482C220}" srcOrd="0" destOrd="4" presId="urn:microsoft.com/office/officeart/2005/8/layout/vList5"/>
    <dgm:cxn modelId="{5C1F65D3-36B3-407E-971B-F8544E365FFC}" srcId="{8FF22920-B4DF-4223-AF16-C7974C681F7F}" destId="{C7AB13C0-3EC8-41A3-BBAA-CC112289EE93}" srcOrd="4" destOrd="0" parTransId="{CCFAA66F-A20B-4B02-921F-ECFDFD42CDA8}" sibTransId="{BE319F28-96B7-402F-BAD5-C17BE63ACC55}"/>
    <dgm:cxn modelId="{D2971EF4-4E4E-4757-8407-305880C488DC}" type="presParOf" srcId="{4139DFEC-1110-446F-B3A7-E1490E83300E}" destId="{59A1CD8C-C314-4081-8A61-1583E7DC83B0}" srcOrd="0" destOrd="0" presId="urn:microsoft.com/office/officeart/2005/8/layout/vList5"/>
    <dgm:cxn modelId="{6FEDB34C-6AC6-4A59-AAD0-E10628A474A3}" type="presParOf" srcId="{59A1CD8C-C314-4081-8A61-1583E7DC83B0}" destId="{882B7F78-DFB0-481A-B024-847587D22CBC}" srcOrd="0" destOrd="0" presId="urn:microsoft.com/office/officeart/2005/8/layout/vList5"/>
    <dgm:cxn modelId="{53D6B775-D0E9-4860-BDA5-CCCBFD63B920}" type="presParOf" srcId="{59A1CD8C-C314-4081-8A61-1583E7DC83B0}" destId="{3472C67A-68F7-4666-B1BD-B2886482C220}" srcOrd="1" destOrd="0" presId="urn:microsoft.com/office/officeart/2005/8/layout/vList5"/>
    <dgm:cxn modelId="{BF0FD442-52C2-4744-9687-1DC16B2E964C}" type="presParOf" srcId="{4139DFEC-1110-446F-B3A7-E1490E83300E}" destId="{0B24CCEA-DC41-477C-AFCC-3F1F69498FDB}" srcOrd="1" destOrd="0" presId="urn:microsoft.com/office/officeart/2005/8/layout/vList5"/>
    <dgm:cxn modelId="{BB6E9B55-24A7-44DD-A27A-616F11D20BEC}" type="presParOf" srcId="{4139DFEC-1110-446F-B3A7-E1490E83300E}" destId="{9B4AD625-9D1E-4BE0-8959-A0997C390D72}" srcOrd="2" destOrd="0" presId="urn:microsoft.com/office/officeart/2005/8/layout/vList5"/>
    <dgm:cxn modelId="{54CE9F16-1D34-4B84-B0C7-34482C8DE42E}" type="presParOf" srcId="{9B4AD625-9D1E-4BE0-8959-A0997C390D72}" destId="{9C8CDFE0-04B4-4EBD-A18D-5C5787DD104E}" srcOrd="0" destOrd="0" presId="urn:microsoft.com/office/officeart/2005/8/layout/vList5"/>
    <dgm:cxn modelId="{B3EF37D4-36DA-4008-A2AB-69B0787CF643}" type="presParOf" srcId="{9B4AD625-9D1E-4BE0-8959-A0997C390D72}" destId="{52BAAFCF-92ED-4005-A2FA-7CC7CBA24E7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E8ABA-E667-4D99-BE71-882F9ABB6A6D}">
      <dsp:nvSpPr>
        <dsp:cNvPr id="0" name=""/>
        <dsp:cNvSpPr/>
      </dsp:nvSpPr>
      <dsp:spPr>
        <a:xfrm>
          <a:off x="0" y="665413"/>
          <a:ext cx="4006014" cy="428400"/>
        </a:xfrm>
        <a:prstGeom prst="rect">
          <a:avLst/>
        </a:prstGeom>
        <a:solidFill>
          <a:sysClr val="window" lastClr="FFFFFF">
            <a:alpha val="90000"/>
            <a:hueOff val="0"/>
            <a:satOff val="0"/>
            <a:lumOff val="0"/>
            <a:alphaOff val="0"/>
          </a:sysClr>
        </a:solidFill>
        <a:ln w="19050" cap="rnd" cmpd="sng" algn="ctr">
          <a:solidFill>
            <a:srgbClr val="406D89"/>
          </a:solidFill>
          <a:prstDash val="solid"/>
          <a:miter lim="800000"/>
        </a:ln>
        <a:effectLst/>
      </dsp:spPr>
      <dsp:style>
        <a:lnRef idx="2">
          <a:scrgbClr r="0" g="0" b="0"/>
        </a:lnRef>
        <a:fillRef idx="1">
          <a:scrgbClr r="0" g="0" b="0"/>
        </a:fillRef>
        <a:effectRef idx="0">
          <a:scrgbClr r="0" g="0" b="0"/>
        </a:effectRef>
        <a:fontRef idx="minor"/>
      </dsp:style>
    </dsp:sp>
    <dsp:sp modelId="{E824E69E-7069-4266-BA52-206F43594A97}">
      <dsp:nvSpPr>
        <dsp:cNvPr id="0" name=""/>
        <dsp:cNvSpPr/>
      </dsp:nvSpPr>
      <dsp:spPr>
        <a:xfrm>
          <a:off x="200300" y="414493"/>
          <a:ext cx="2804209" cy="501840"/>
        </a:xfrm>
        <a:prstGeom prst="roundRect">
          <a:avLst/>
        </a:prstGeom>
        <a:solidFill>
          <a:srgbClr val="406D89"/>
        </a:solidFill>
        <a:ln w="19050" cap="rnd" cmpd="sng" algn="ctr">
          <a:solidFill>
            <a:srgbClr val="406D8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992" tIns="0" rIns="105992" bIns="0" numCol="1" spcCol="1270" anchor="ctr" anchorCtr="0">
          <a:noAutofit/>
        </a:bodyPr>
        <a:lstStyle/>
        <a:p>
          <a:pPr marL="0" lvl="0" indent="0" algn="l" defTabSz="755650" rtl="0">
            <a:lnSpc>
              <a:spcPct val="90000"/>
            </a:lnSpc>
            <a:spcBef>
              <a:spcPct val="0"/>
            </a:spcBef>
            <a:spcAft>
              <a:spcPct val="35000"/>
            </a:spcAft>
            <a:buNone/>
          </a:pPr>
          <a:r>
            <a:rPr lang="en-US" sz="1700" u="sng" kern="1200" dirty="0">
              <a:solidFill>
                <a:sysClr val="window" lastClr="FFFFFF"/>
              </a:solidFill>
              <a:latin typeface="Trebuchet MS" panose="020B0603020202020204"/>
              <a:ea typeface="+mn-ea"/>
              <a:cs typeface="+mn-cs"/>
            </a:rPr>
            <a:t>MOBILITY </a:t>
          </a:r>
          <a:r>
            <a:rPr lang="en-US" sz="1700" u="sng" kern="1200" dirty="0">
              <a:solidFill>
                <a:sysClr val="window" lastClr="FFFFFF"/>
              </a:solidFill>
              <a:effectLst/>
              <a:latin typeface="Trebuchet MS" panose="020B0603020202020204"/>
              <a:ea typeface="+mn-ea"/>
              <a:cs typeface="+mn-cs"/>
            </a:rPr>
            <a:t>EQUITY</a:t>
          </a:r>
          <a:r>
            <a:rPr lang="en-US" sz="1700" u="none" kern="1200" dirty="0">
              <a:solidFill>
                <a:sysClr val="window" lastClr="FFFFFF"/>
              </a:solidFill>
              <a:effectLst/>
              <a:latin typeface="Trebuchet MS" panose="020B0603020202020204"/>
              <a:ea typeface="+mn-ea"/>
              <a:cs typeface="+mn-cs"/>
            </a:rPr>
            <a:t> is</a:t>
          </a:r>
          <a:r>
            <a:rPr lang="en-US" sz="1700" kern="1200" dirty="0">
              <a:solidFill>
                <a:sysClr val="window" lastClr="FFFFFF"/>
              </a:solidFill>
              <a:latin typeface="Trebuchet MS" panose="020B0603020202020204"/>
              <a:ea typeface="+mn-ea"/>
              <a:cs typeface="+mn-cs"/>
            </a:rPr>
            <a:t> a fundamental right</a:t>
          </a:r>
        </a:p>
      </dsp:txBody>
      <dsp:txXfrm>
        <a:off x="224798" y="438991"/>
        <a:ext cx="2755213" cy="452844"/>
      </dsp:txXfrm>
    </dsp:sp>
    <dsp:sp modelId="{D47AC0CD-D379-4B4D-8BF8-412C82B98E5F}">
      <dsp:nvSpPr>
        <dsp:cNvPr id="0" name=""/>
        <dsp:cNvSpPr/>
      </dsp:nvSpPr>
      <dsp:spPr>
        <a:xfrm>
          <a:off x="0" y="1436533"/>
          <a:ext cx="4006014" cy="428400"/>
        </a:xfrm>
        <a:prstGeom prst="rect">
          <a:avLst/>
        </a:prstGeom>
        <a:noFill/>
        <a:ln w="19050" cap="rnd" cmpd="sng" algn="ctr">
          <a:solidFill>
            <a:srgbClr val="6598B7"/>
          </a:solidFill>
          <a:prstDash val="solid"/>
          <a:miter lim="800000"/>
        </a:ln>
        <a:effectLst/>
      </dsp:spPr>
      <dsp:style>
        <a:lnRef idx="2">
          <a:scrgbClr r="0" g="0" b="0"/>
        </a:lnRef>
        <a:fillRef idx="1">
          <a:scrgbClr r="0" g="0" b="0"/>
        </a:fillRef>
        <a:effectRef idx="0">
          <a:scrgbClr r="0" g="0" b="0"/>
        </a:effectRef>
        <a:fontRef idx="minor"/>
      </dsp:style>
    </dsp:sp>
    <dsp:sp modelId="{C819478E-961A-4F30-A362-A176434626E8}">
      <dsp:nvSpPr>
        <dsp:cNvPr id="0" name=""/>
        <dsp:cNvSpPr/>
      </dsp:nvSpPr>
      <dsp:spPr>
        <a:xfrm>
          <a:off x="200300" y="1185613"/>
          <a:ext cx="2804209" cy="501840"/>
        </a:xfrm>
        <a:prstGeom prst="roundRect">
          <a:avLst/>
        </a:prstGeom>
        <a:solidFill>
          <a:srgbClr val="6598B7"/>
        </a:solidFill>
        <a:ln w="19050" cap="rnd" cmpd="sng" algn="ctr">
          <a:solidFill>
            <a:srgbClr val="6598B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992" tIns="0" rIns="105992" bIns="0" numCol="1" spcCol="1270" anchor="ctr" anchorCtr="0">
          <a:noAutofit/>
        </a:bodyPr>
        <a:lstStyle/>
        <a:p>
          <a:pPr marL="0" lvl="0" indent="0" algn="l" defTabSz="755650" rtl="0">
            <a:lnSpc>
              <a:spcPct val="90000"/>
            </a:lnSpc>
            <a:spcBef>
              <a:spcPct val="0"/>
            </a:spcBef>
            <a:spcAft>
              <a:spcPct val="35000"/>
            </a:spcAft>
            <a:buNone/>
          </a:pPr>
          <a:r>
            <a:rPr lang="en-US" sz="1700" kern="1200" dirty="0">
              <a:solidFill>
                <a:sysClr val="window" lastClr="FFFFFF"/>
              </a:solidFill>
              <a:latin typeface="Trebuchet MS" panose="020B0603020202020204"/>
              <a:ea typeface="+mn-ea"/>
              <a:cs typeface="+mn-cs"/>
            </a:rPr>
            <a:t>Prioritize </a:t>
          </a:r>
          <a:r>
            <a:rPr lang="en-US" sz="1700" u="sng" kern="1200" dirty="0">
              <a:solidFill>
                <a:sysClr val="window" lastClr="FFFFFF"/>
              </a:solidFill>
              <a:latin typeface="Trebuchet MS" panose="020B0603020202020204"/>
              <a:ea typeface="+mn-ea"/>
              <a:cs typeface="+mn-cs"/>
            </a:rPr>
            <a:t>UPSTREAM APPROACHES</a:t>
          </a:r>
        </a:p>
      </dsp:txBody>
      <dsp:txXfrm>
        <a:off x="224798" y="1210111"/>
        <a:ext cx="2755213" cy="452844"/>
      </dsp:txXfrm>
    </dsp:sp>
    <dsp:sp modelId="{FEC32D91-F988-4DF4-AB84-25F4BC0CEF2E}">
      <dsp:nvSpPr>
        <dsp:cNvPr id="0" name=""/>
        <dsp:cNvSpPr/>
      </dsp:nvSpPr>
      <dsp:spPr>
        <a:xfrm>
          <a:off x="0" y="2207653"/>
          <a:ext cx="4006014" cy="428400"/>
        </a:xfrm>
        <a:prstGeom prst="rect">
          <a:avLst/>
        </a:prstGeom>
        <a:solidFill>
          <a:sysClr val="window" lastClr="FFFFFF">
            <a:alpha val="90000"/>
            <a:hueOff val="0"/>
            <a:satOff val="0"/>
            <a:lumOff val="0"/>
            <a:alphaOff val="0"/>
          </a:sysClr>
        </a:solidFill>
        <a:ln w="19050" cap="rnd"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sp>
    <dsp:sp modelId="{E36D26C7-DAF2-4504-9BD8-D12345BD6742}">
      <dsp:nvSpPr>
        <dsp:cNvPr id="0" name=""/>
        <dsp:cNvSpPr/>
      </dsp:nvSpPr>
      <dsp:spPr>
        <a:xfrm>
          <a:off x="200300" y="1956733"/>
          <a:ext cx="2804209" cy="501840"/>
        </a:xfrm>
        <a:prstGeom prst="roundRect">
          <a:avLst/>
        </a:prstGeom>
        <a:solidFill>
          <a:schemeClr val="accent6"/>
        </a:solidFill>
        <a:ln w="19050" cap="rnd"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992" tIns="0" rIns="105992" bIns="0" numCol="1" spcCol="1270" anchor="ctr" anchorCtr="0">
          <a:noAutofit/>
        </a:bodyPr>
        <a:lstStyle/>
        <a:p>
          <a:pPr marL="0" lvl="0" indent="0" algn="l" defTabSz="755650" rtl="0">
            <a:lnSpc>
              <a:spcPct val="90000"/>
            </a:lnSpc>
            <a:spcBef>
              <a:spcPct val="0"/>
            </a:spcBef>
            <a:spcAft>
              <a:spcPct val="35000"/>
            </a:spcAft>
            <a:buNone/>
          </a:pPr>
          <a:r>
            <a:rPr lang="en-US" sz="1700" kern="1200" dirty="0">
              <a:solidFill>
                <a:sysClr val="window" lastClr="FFFFFF"/>
              </a:solidFill>
              <a:latin typeface="Trebuchet MS" panose="020B0603020202020204"/>
              <a:ea typeface="+mn-ea"/>
              <a:cs typeface="+mn-cs"/>
            </a:rPr>
            <a:t>Believe in the </a:t>
          </a:r>
          <a:r>
            <a:rPr lang="en-US" sz="1700" u="sng" kern="1200" dirty="0">
              <a:solidFill>
                <a:sysClr val="window" lastClr="FFFFFF"/>
              </a:solidFill>
              <a:latin typeface="Trebuchet MS" panose="020B0603020202020204"/>
              <a:ea typeface="+mn-ea"/>
              <a:cs typeface="+mn-cs"/>
            </a:rPr>
            <a:t>POWER OF PARTNERSHIPS</a:t>
          </a:r>
        </a:p>
      </dsp:txBody>
      <dsp:txXfrm>
        <a:off x="224798" y="1981231"/>
        <a:ext cx="2755213" cy="452844"/>
      </dsp:txXfrm>
    </dsp:sp>
    <dsp:sp modelId="{B4B6BB74-8DED-4C7E-AC8A-DD65ECACEC27}">
      <dsp:nvSpPr>
        <dsp:cNvPr id="0" name=""/>
        <dsp:cNvSpPr/>
      </dsp:nvSpPr>
      <dsp:spPr>
        <a:xfrm>
          <a:off x="0" y="2978773"/>
          <a:ext cx="4006014" cy="428400"/>
        </a:xfrm>
        <a:prstGeom prst="rect">
          <a:avLst/>
        </a:prstGeom>
        <a:solidFill>
          <a:sysClr val="window" lastClr="FFFFFF">
            <a:alpha val="90000"/>
            <a:hueOff val="0"/>
            <a:satOff val="0"/>
            <a:lumOff val="0"/>
            <a:alphaOff val="0"/>
          </a:sysClr>
        </a:solidFill>
        <a:ln w="19050" cap="rnd"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B93ED046-6D2E-401B-98CB-71156C33316A}">
      <dsp:nvSpPr>
        <dsp:cNvPr id="0" name=""/>
        <dsp:cNvSpPr/>
      </dsp:nvSpPr>
      <dsp:spPr>
        <a:xfrm>
          <a:off x="200300" y="2727853"/>
          <a:ext cx="2804209" cy="501840"/>
        </a:xfrm>
        <a:prstGeom prst="roundRect">
          <a:avLst/>
        </a:prstGeom>
        <a:solidFill>
          <a:schemeClr val="tx2"/>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992" tIns="0" rIns="105992" bIns="0" numCol="1" spcCol="1270" anchor="ctr" anchorCtr="0">
          <a:noAutofit/>
        </a:bodyPr>
        <a:lstStyle/>
        <a:p>
          <a:pPr marL="0" lvl="0" indent="0" algn="l" defTabSz="755650" rtl="0">
            <a:lnSpc>
              <a:spcPct val="90000"/>
            </a:lnSpc>
            <a:spcBef>
              <a:spcPct val="0"/>
            </a:spcBef>
            <a:spcAft>
              <a:spcPct val="35000"/>
            </a:spcAft>
            <a:buNone/>
          </a:pPr>
          <a:r>
            <a:rPr lang="en-US" sz="1700" kern="1200" dirty="0">
              <a:solidFill>
                <a:sysClr val="window" lastClr="FFFFFF"/>
              </a:solidFill>
              <a:latin typeface="Trebuchet MS" panose="020B0603020202020204"/>
              <a:ea typeface="+mn-ea"/>
              <a:cs typeface="+mn-cs"/>
            </a:rPr>
            <a:t>We use both </a:t>
          </a:r>
          <a:r>
            <a:rPr lang="en-US" sz="1700" u="sng" kern="1200" dirty="0">
              <a:solidFill>
                <a:sysClr val="window" lastClr="FFFFFF"/>
              </a:solidFill>
              <a:latin typeface="Trebuchet MS" panose="020B0603020202020204"/>
              <a:ea typeface="+mn-ea"/>
              <a:cs typeface="+mn-cs"/>
            </a:rPr>
            <a:t>INTERNAL AND EXTERNAL</a:t>
          </a:r>
          <a:r>
            <a:rPr lang="en-US" sz="1700" u="none" kern="1200" dirty="0">
              <a:solidFill>
                <a:sysClr val="window" lastClr="FFFFFF"/>
              </a:solidFill>
              <a:latin typeface="Trebuchet MS" panose="020B0603020202020204"/>
              <a:ea typeface="+mn-ea"/>
              <a:cs typeface="+mn-cs"/>
            </a:rPr>
            <a:t> strategies</a:t>
          </a:r>
          <a:endParaRPr lang="en-US" sz="1700" u="sng" kern="1200" dirty="0">
            <a:solidFill>
              <a:sysClr val="window" lastClr="FFFFFF"/>
            </a:solidFill>
            <a:latin typeface="Trebuchet MS" panose="020B0603020202020204"/>
            <a:ea typeface="+mn-ea"/>
            <a:cs typeface="+mn-cs"/>
          </a:endParaRPr>
        </a:p>
      </dsp:txBody>
      <dsp:txXfrm>
        <a:off x="224798" y="2752351"/>
        <a:ext cx="2755213" cy="45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72C67A-68F7-4666-B1BD-B2886482C220}">
      <dsp:nvSpPr>
        <dsp:cNvPr id="0" name=""/>
        <dsp:cNvSpPr/>
      </dsp:nvSpPr>
      <dsp:spPr>
        <a:xfrm rot="5400000">
          <a:off x="5250807" y="-1850009"/>
          <a:ext cx="1593275" cy="569171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a:t>Assemble steering committee</a:t>
          </a:r>
          <a:endParaRPr lang="en-US" sz="1500" kern="1200"/>
        </a:p>
        <a:p>
          <a:pPr marL="114300" lvl="1" indent="-114300" algn="l" defTabSz="666750">
            <a:lnSpc>
              <a:spcPct val="90000"/>
            </a:lnSpc>
            <a:spcBef>
              <a:spcPct val="0"/>
            </a:spcBef>
            <a:spcAft>
              <a:spcPct val="15000"/>
            </a:spcAft>
            <a:buChar char="•"/>
          </a:pPr>
          <a:r>
            <a:rPr lang="en-US" sz="1500" kern="1200"/>
            <a:t>Board presentation</a:t>
          </a:r>
          <a:endParaRPr lang="en-US" sz="1500" kern="1200"/>
        </a:p>
        <a:p>
          <a:pPr marL="114300" lvl="1" indent="-114300" algn="l" defTabSz="666750">
            <a:lnSpc>
              <a:spcPct val="90000"/>
            </a:lnSpc>
            <a:spcBef>
              <a:spcPct val="0"/>
            </a:spcBef>
            <a:spcAft>
              <a:spcPct val="15000"/>
            </a:spcAft>
            <a:buChar char="•"/>
          </a:pPr>
          <a:r>
            <a:rPr lang="en-US" sz="1500" kern="1200"/>
            <a:t>Conference</a:t>
          </a:r>
          <a:endParaRPr lang="en-US" sz="1500" kern="1200"/>
        </a:p>
        <a:p>
          <a:pPr marL="114300" lvl="1" indent="-114300" algn="l" defTabSz="666750">
            <a:lnSpc>
              <a:spcPct val="90000"/>
            </a:lnSpc>
            <a:spcBef>
              <a:spcPct val="0"/>
            </a:spcBef>
            <a:spcAft>
              <a:spcPct val="15000"/>
            </a:spcAft>
            <a:buChar char="•"/>
          </a:pPr>
          <a:r>
            <a:rPr lang="en-US" sz="1500" kern="1200"/>
            <a:t>3 policy development meetings</a:t>
          </a:r>
          <a:endParaRPr lang="en-US" sz="1500" kern="1200"/>
        </a:p>
        <a:p>
          <a:pPr marL="114300" lvl="1" indent="-114300" algn="l" defTabSz="666750">
            <a:lnSpc>
              <a:spcPct val="90000"/>
            </a:lnSpc>
            <a:spcBef>
              <a:spcPct val="0"/>
            </a:spcBef>
            <a:spcAft>
              <a:spcPct val="15000"/>
            </a:spcAft>
            <a:buChar char="•"/>
          </a:pPr>
          <a:r>
            <a:rPr lang="en-US" sz="1500" kern="1200"/>
            <a:t>Adoption</a:t>
          </a:r>
          <a:endParaRPr lang="en-US" sz="1500" kern="1200"/>
        </a:p>
      </dsp:txBody>
      <dsp:txXfrm rot="-5400000">
        <a:off x="3201589" y="276986"/>
        <a:ext cx="5613936" cy="1437721"/>
      </dsp:txXfrm>
    </dsp:sp>
    <dsp:sp modelId="{882B7F78-DFB0-481A-B024-847587D22CBC}">
      <dsp:nvSpPr>
        <dsp:cNvPr id="0" name=""/>
        <dsp:cNvSpPr/>
      </dsp:nvSpPr>
      <dsp:spPr>
        <a:xfrm>
          <a:off x="0" y="49"/>
          <a:ext cx="3201588" cy="19915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a:t>Policy development (August 2015 – April 2016)</a:t>
          </a:r>
          <a:endParaRPr lang="en-US" sz="3000" kern="1200"/>
        </a:p>
      </dsp:txBody>
      <dsp:txXfrm>
        <a:off x="97222" y="97271"/>
        <a:ext cx="3007144" cy="1797150"/>
      </dsp:txXfrm>
    </dsp:sp>
    <dsp:sp modelId="{52BAAFCF-92ED-4005-A2FA-7CC7CBA24E71}">
      <dsp:nvSpPr>
        <dsp:cNvPr id="0" name=""/>
        <dsp:cNvSpPr/>
      </dsp:nvSpPr>
      <dsp:spPr>
        <a:xfrm rot="5400000">
          <a:off x="5250807" y="241165"/>
          <a:ext cx="1593275" cy="569171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a:t>Pop-up project</a:t>
          </a:r>
          <a:endParaRPr lang="en-US" sz="1500" kern="1200"/>
        </a:p>
        <a:p>
          <a:pPr marL="114300" lvl="1" indent="-114300" algn="l" defTabSz="666750">
            <a:lnSpc>
              <a:spcPct val="90000"/>
            </a:lnSpc>
            <a:spcBef>
              <a:spcPct val="0"/>
            </a:spcBef>
            <a:spcAft>
              <a:spcPct val="15000"/>
            </a:spcAft>
            <a:buChar char="•"/>
          </a:pPr>
          <a:r>
            <a:rPr lang="en-US" sz="1500" kern="1200"/>
            <a:t>Conference</a:t>
          </a:r>
          <a:endParaRPr lang="en-US" sz="1500" kern="1200"/>
        </a:p>
        <a:p>
          <a:pPr marL="114300" lvl="1" indent="-114300" algn="l" defTabSz="666750">
            <a:lnSpc>
              <a:spcPct val="90000"/>
            </a:lnSpc>
            <a:spcBef>
              <a:spcPct val="0"/>
            </a:spcBef>
            <a:spcAft>
              <a:spcPct val="15000"/>
            </a:spcAft>
            <a:buChar char="•"/>
          </a:pPr>
          <a:r>
            <a:rPr lang="en-US" sz="1500" kern="1200"/>
            <a:t>Project delivery checklist</a:t>
          </a:r>
          <a:endParaRPr lang="en-US" sz="1500" kern="1200"/>
        </a:p>
        <a:p>
          <a:pPr marL="114300" lvl="1" indent="-114300" algn="l" defTabSz="666750">
            <a:lnSpc>
              <a:spcPct val="90000"/>
            </a:lnSpc>
            <a:spcBef>
              <a:spcPct val="0"/>
            </a:spcBef>
            <a:spcAft>
              <a:spcPct val="15000"/>
            </a:spcAft>
            <a:buChar char="•"/>
          </a:pPr>
          <a:r>
            <a:rPr lang="en-US" sz="1500" kern="1200"/>
            <a:t>Zoning education</a:t>
          </a:r>
          <a:endParaRPr lang="en-US" sz="1500" kern="1200"/>
        </a:p>
        <a:p>
          <a:pPr marL="114300" lvl="1" indent="-114300" algn="l" defTabSz="666750">
            <a:lnSpc>
              <a:spcPct val="90000"/>
            </a:lnSpc>
            <a:spcBef>
              <a:spcPct val="0"/>
            </a:spcBef>
            <a:spcAft>
              <a:spcPct val="15000"/>
            </a:spcAft>
            <a:buChar char="•"/>
          </a:pPr>
          <a:r>
            <a:rPr lang="en-US" sz="1500" kern="1200"/>
            <a:t>Planning activity</a:t>
          </a:r>
          <a:endParaRPr lang="en-US" sz="1500" kern="1200"/>
        </a:p>
        <a:p>
          <a:pPr marL="114300" lvl="1" indent="-114300" algn="l" defTabSz="666750">
            <a:lnSpc>
              <a:spcPct val="90000"/>
            </a:lnSpc>
            <a:spcBef>
              <a:spcPct val="0"/>
            </a:spcBef>
            <a:spcAft>
              <a:spcPct val="15000"/>
            </a:spcAft>
            <a:buChar char="•"/>
          </a:pPr>
          <a:r>
            <a:rPr lang="en-US" sz="1500" kern="1200"/>
            <a:t>Mark Fenton site visit</a:t>
          </a:r>
          <a:endParaRPr lang="en-US" sz="1500" kern="1200"/>
        </a:p>
      </dsp:txBody>
      <dsp:txXfrm rot="-5400000">
        <a:off x="3201589" y="2368161"/>
        <a:ext cx="5613936" cy="1437721"/>
      </dsp:txXfrm>
    </dsp:sp>
    <dsp:sp modelId="{9C8CDFE0-04B4-4EBD-A18D-5C5787DD104E}">
      <dsp:nvSpPr>
        <dsp:cNvPr id="0" name=""/>
        <dsp:cNvSpPr/>
      </dsp:nvSpPr>
      <dsp:spPr>
        <a:xfrm>
          <a:off x="0" y="2091224"/>
          <a:ext cx="3201588" cy="19915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a:t>Policy implementation (April 2016 – Present)</a:t>
          </a:r>
          <a:endParaRPr lang="en-US" sz="3000" kern="1200"/>
        </a:p>
      </dsp:txBody>
      <dsp:txXfrm>
        <a:off x="97222" y="2188446"/>
        <a:ext cx="3007144" cy="179715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0369F7E-B9D7-4660-A687-F5D507272711}" type="datetimeFigureOut">
              <a:rPr lang="en-US" smtClean="0"/>
              <a:t>6/23/2017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7701862-F35C-4015-B1CF-4823B5F7296A}" type="slidenum">
              <a:rPr lang="en-US" smtClean="0"/>
              <a:t>‹#›</a:t>
            </a:fld>
            <a:endParaRPr lang="en-US"/>
          </a:p>
        </p:txBody>
      </p:sp>
    </p:spTree>
    <p:extLst>
      <p:ext uri="{BB962C8B-B14F-4D97-AF65-F5344CB8AC3E}">
        <p14:creationId xmlns:p14="http://schemas.microsoft.com/office/powerpoint/2010/main" val="924201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xfrm>
            <a:off x="717550" y="1162050"/>
            <a:ext cx="5575300" cy="3136900"/>
          </a:xfrm>
          <a:ln/>
        </p:spPr>
      </p:sp>
      <p:sp>
        <p:nvSpPr>
          <p:cNvPr id="19459" name="Notes Placeholder 2"/>
          <p:cNvSpPr>
            <a:spLocks noGrp="1"/>
          </p:cNvSpPr>
          <p:nvPr>
            <p:ph type="body" idx="1"/>
          </p:nvPr>
        </p:nvSpPr>
        <p:spPr>
          <a:noFill/>
        </p:spPr>
        <p:txBody>
          <a:bodyPr/>
          <a:lstStyle/>
          <a:p>
            <a:endParaRPr lang="en-US" altLang="en-US"/>
          </a:p>
        </p:txBody>
      </p:sp>
      <p:sp>
        <p:nvSpPr>
          <p:cNvPr id="19460"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99125" indent="-307356">
              <a:defRPr sz="2400">
                <a:solidFill>
                  <a:schemeClr val="tx1"/>
                </a:solidFill>
                <a:latin typeface="Times New Roman" panose="02020603050405020304" pitchFamily="18" charset="0"/>
              </a:defRPr>
            </a:lvl2pPr>
            <a:lvl3pPr marL="1231042" indent="-245885">
              <a:defRPr sz="2400">
                <a:solidFill>
                  <a:schemeClr val="tx1"/>
                </a:solidFill>
                <a:latin typeface="Times New Roman" panose="02020603050405020304" pitchFamily="18" charset="0"/>
              </a:defRPr>
            </a:lvl3pPr>
            <a:lvl4pPr marL="1722811" indent="-245885">
              <a:defRPr sz="2400">
                <a:solidFill>
                  <a:schemeClr val="tx1"/>
                </a:solidFill>
                <a:latin typeface="Times New Roman" panose="02020603050405020304" pitchFamily="18" charset="0"/>
              </a:defRPr>
            </a:lvl4pPr>
            <a:lvl5pPr marL="2216198" indent="-245885">
              <a:defRPr sz="2400">
                <a:solidFill>
                  <a:schemeClr val="tx1"/>
                </a:solidFill>
                <a:latin typeface="Times New Roman" panose="02020603050405020304" pitchFamily="18" charset="0"/>
              </a:defRPr>
            </a:lvl5pPr>
            <a:lvl6pPr marL="2682084" indent="-245885" eaLnBrk="0" fontAlgn="base" hangingPunct="0">
              <a:spcBef>
                <a:spcPct val="0"/>
              </a:spcBef>
              <a:spcAft>
                <a:spcPct val="0"/>
              </a:spcAft>
              <a:defRPr sz="2400">
                <a:solidFill>
                  <a:schemeClr val="tx1"/>
                </a:solidFill>
                <a:latin typeface="Times New Roman" panose="02020603050405020304" pitchFamily="18" charset="0"/>
              </a:defRPr>
            </a:lvl6pPr>
            <a:lvl7pPr marL="3147971" indent="-245885" eaLnBrk="0" fontAlgn="base" hangingPunct="0">
              <a:spcBef>
                <a:spcPct val="0"/>
              </a:spcBef>
              <a:spcAft>
                <a:spcPct val="0"/>
              </a:spcAft>
              <a:defRPr sz="2400">
                <a:solidFill>
                  <a:schemeClr val="tx1"/>
                </a:solidFill>
                <a:latin typeface="Times New Roman" panose="02020603050405020304" pitchFamily="18" charset="0"/>
              </a:defRPr>
            </a:lvl7pPr>
            <a:lvl8pPr marL="3613858" indent="-245885" eaLnBrk="0" fontAlgn="base" hangingPunct="0">
              <a:spcBef>
                <a:spcPct val="0"/>
              </a:spcBef>
              <a:spcAft>
                <a:spcPct val="0"/>
              </a:spcAft>
              <a:defRPr sz="2400">
                <a:solidFill>
                  <a:schemeClr val="tx1"/>
                </a:solidFill>
                <a:latin typeface="Times New Roman" panose="02020603050405020304" pitchFamily="18" charset="0"/>
              </a:defRPr>
            </a:lvl8pPr>
            <a:lvl9pPr marL="4079745" indent="-245885" eaLnBrk="0" fontAlgn="base" hangingPunct="0">
              <a:spcBef>
                <a:spcPct val="0"/>
              </a:spcBef>
              <a:spcAft>
                <a:spcPct val="0"/>
              </a:spcAft>
              <a:defRPr sz="2400">
                <a:solidFill>
                  <a:schemeClr val="tx1"/>
                </a:solidFill>
                <a:latin typeface="Times New Roman" panose="02020603050405020304" pitchFamily="18" charset="0"/>
              </a:defRPr>
            </a:lvl9pPr>
          </a:lstStyle>
          <a:p>
            <a:fld id="{887ACD04-82EB-4AB1-9D1A-7F71BBA1BF57}" type="slidenum">
              <a:rPr lang="en-US" altLang="en-US" sz="1300"/>
              <a:pPr/>
              <a:t>2</a:t>
            </a:fld>
            <a:endParaRPr lang="en-US" altLang="en-US" sz="1300"/>
          </a:p>
        </p:txBody>
      </p:sp>
    </p:spTree>
    <p:extLst>
      <p:ext uri="{BB962C8B-B14F-4D97-AF65-F5344CB8AC3E}">
        <p14:creationId xmlns:p14="http://schemas.microsoft.com/office/powerpoint/2010/main" val="2059267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Communities have made minimal changes to their systems post-policy adoption, but much of their project delivery process is the same. Complete streets are still treated as "special" projects</a:t>
            </a:r>
          </a:p>
          <a:p>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20</a:t>
            </a:fld>
            <a:endParaRPr lang="en-US"/>
          </a:p>
        </p:txBody>
      </p:sp>
    </p:spTree>
    <p:extLst>
      <p:ext uri="{BB962C8B-B14F-4D97-AF65-F5344CB8AC3E}">
        <p14:creationId xmlns:p14="http://schemas.microsoft.com/office/powerpoint/2010/main" val="238725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Have systems</a:t>
            </a:r>
            <a:r>
              <a:rPr lang="en-US" baseline="0" dirty="0"/>
              <a:t> been changed? Are procedures changing? Is funding prioritized differently?</a:t>
            </a:r>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21</a:t>
            </a:fld>
            <a:endParaRPr lang="en-US"/>
          </a:p>
        </p:txBody>
      </p:sp>
    </p:spTree>
    <p:extLst>
      <p:ext uri="{BB962C8B-B14F-4D97-AF65-F5344CB8AC3E}">
        <p14:creationId xmlns:p14="http://schemas.microsoft.com/office/powerpoint/2010/main" val="4253696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In 2015, </a:t>
            </a:r>
            <a:r>
              <a:rPr lang="en-US" baseline="0" dirty="0"/>
              <a:t>the Cook County Department of Public Health’s Healthy </a:t>
            </a:r>
            <a:r>
              <a:rPr lang="en-US" baseline="0" dirty="0" err="1"/>
              <a:t>HotSpot</a:t>
            </a:r>
            <a:r>
              <a:rPr lang="en-US" baseline="0" dirty="0"/>
              <a:t> initiative received a grant from the CDC to work on county-wide initiatives related to obesity prevention and tobacco cessation. We were selected as a technical assistance provider to help communities develop complete streets policies and active transportation plans. Our complete streets work focused not only on policy development assistance, but also implementation assistance. We wanted to take a deeper dive with communities on developing tools and procedures related to complete streets and ensure that implementation of their policies was sustained over time.</a:t>
            </a:r>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23</a:t>
            </a:fld>
            <a:endParaRPr lang="en-US"/>
          </a:p>
        </p:txBody>
      </p:sp>
    </p:spTree>
    <p:extLst>
      <p:ext uri="{BB962C8B-B14F-4D97-AF65-F5344CB8AC3E}">
        <p14:creationId xmlns:p14="http://schemas.microsoft.com/office/powerpoint/2010/main" val="691539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We issued an RFP</a:t>
            </a:r>
            <a:r>
              <a:rPr lang="en-US" baseline="0" dirty="0"/>
              <a:t> asking communities to apply for technical assistance, and gave priority to communities with lower incomes and higher rates of chronic disease. These ten communities were selected. I’ll talk a little bit about each community’s background, and then address some of their success stories.</a:t>
            </a:r>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24</a:t>
            </a:fld>
            <a:endParaRPr lang="en-US"/>
          </a:p>
        </p:txBody>
      </p:sp>
    </p:spTree>
    <p:extLst>
      <p:ext uri="{BB962C8B-B14F-4D97-AF65-F5344CB8AC3E}">
        <p14:creationId xmlns:p14="http://schemas.microsoft.com/office/powerpoint/2010/main" val="2884965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Higher</a:t>
            </a:r>
            <a:r>
              <a:rPr lang="en-US" baseline="0" dirty="0"/>
              <a:t> median HHI, but higher rate of poverty, 17% and an 11% unemployment rate. </a:t>
            </a:r>
          </a:p>
          <a:p>
            <a:endParaRPr lang="en-US" baseline="0" dirty="0"/>
          </a:p>
          <a:p>
            <a:r>
              <a:rPr lang="en-US" baseline="0" dirty="0"/>
              <a:t>Calumet Park borders the southwest side of the city. It has a commuter rail station and bus service to the CTA red line station at 85</a:t>
            </a:r>
            <a:r>
              <a:rPr lang="en-US" baseline="30000" dirty="0"/>
              <a:t>th</a:t>
            </a:r>
            <a:r>
              <a:rPr lang="en-US" baseline="0" dirty="0"/>
              <a:t> Street. It is a typical inner ring suburb with a gridded network of streets, post-war single family homes. It borders the Calumet Sag channel, but was left out of discussions around expanding the Calumet Sag Trail. The community now wants to build connections to the trail to provide access to its residents.</a:t>
            </a:r>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25</a:t>
            </a:fld>
            <a:endParaRPr lang="en-US"/>
          </a:p>
        </p:txBody>
      </p:sp>
    </p:spTree>
    <p:extLst>
      <p:ext uri="{BB962C8B-B14F-4D97-AF65-F5344CB8AC3E}">
        <p14:creationId xmlns:p14="http://schemas.microsoft.com/office/powerpoint/2010/main" val="16703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26</a:t>
            </a:fld>
            <a:endParaRPr lang="en-US"/>
          </a:p>
        </p:txBody>
      </p:sp>
    </p:spTree>
    <p:extLst>
      <p:ext uri="{BB962C8B-B14F-4D97-AF65-F5344CB8AC3E}">
        <p14:creationId xmlns:p14="http://schemas.microsoft.com/office/powerpoint/2010/main" val="1303181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Changing demographics, more </a:t>
            </a:r>
            <a:r>
              <a:rPr lang="en-US" dirty="0" err="1"/>
              <a:t>hispanic</a:t>
            </a:r>
            <a:r>
              <a:rPr lang="en-US" dirty="0"/>
              <a:t> and</a:t>
            </a:r>
            <a:r>
              <a:rPr lang="en-US" baseline="0" dirty="0"/>
              <a:t> </a:t>
            </a:r>
            <a:r>
              <a:rPr lang="en-US" baseline="0" dirty="0" err="1"/>
              <a:t>latino</a:t>
            </a:r>
            <a:r>
              <a:rPr lang="en-US" baseline="0" dirty="0"/>
              <a:t> people are moving in. Older, working class suburb. </a:t>
            </a:r>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27</a:t>
            </a:fld>
            <a:endParaRPr lang="en-US"/>
          </a:p>
        </p:txBody>
      </p:sp>
    </p:spTree>
    <p:extLst>
      <p:ext uri="{BB962C8B-B14F-4D97-AF65-F5344CB8AC3E}">
        <p14:creationId xmlns:p14="http://schemas.microsoft.com/office/powerpoint/2010/main" val="3464538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Willow Springs is the most affluent community we worked with, though due to</a:t>
            </a:r>
            <a:r>
              <a:rPr lang="en-US" baseline="0" dirty="0"/>
              <a:t> its small population, it has a very small staff. The Village has only 2 employees and contracts out its engineer. Like Richton Park, it’s a more typical suburb with limited connectivity. It lies along the I&amp;M Canal and has an extensive network of trails.</a:t>
            </a:r>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28</a:t>
            </a:fld>
            <a:endParaRPr lang="en-US"/>
          </a:p>
        </p:txBody>
      </p:sp>
    </p:spTree>
    <p:extLst>
      <p:ext uri="{BB962C8B-B14F-4D97-AF65-F5344CB8AC3E}">
        <p14:creationId xmlns:p14="http://schemas.microsoft.com/office/powerpoint/2010/main" val="1880496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Skokie is also a relatively</a:t>
            </a:r>
            <a:r>
              <a:rPr lang="en-US" baseline="0" dirty="0"/>
              <a:t> affluent community, but is incredibly diverse. More than 40% of its population is foreign born. It has a large orthodox </a:t>
            </a:r>
            <a:r>
              <a:rPr lang="en-US" baseline="0" dirty="0" err="1"/>
              <a:t>jewish</a:t>
            </a:r>
            <a:r>
              <a:rPr lang="en-US" baseline="0" dirty="0"/>
              <a:t> population, many of whom do not drive. It  also has an aging population that includes many non-drivers.</a:t>
            </a:r>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30</a:t>
            </a:fld>
            <a:endParaRPr lang="en-US"/>
          </a:p>
        </p:txBody>
      </p:sp>
    </p:spTree>
    <p:extLst>
      <p:ext uri="{BB962C8B-B14F-4D97-AF65-F5344CB8AC3E}">
        <p14:creationId xmlns:p14="http://schemas.microsoft.com/office/powerpoint/2010/main" val="4185693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Industrial</a:t>
            </a:r>
            <a:r>
              <a:rPr lang="en-US" baseline="0" dirty="0"/>
              <a:t> community. Borders Chicago. Surrounded by high volume arterials and the </a:t>
            </a:r>
            <a:r>
              <a:rPr lang="en-US" baseline="0" dirty="0" err="1"/>
              <a:t>i&amp;M</a:t>
            </a:r>
            <a:r>
              <a:rPr lang="en-US" baseline="0" dirty="0"/>
              <a:t> Canal. Policy only.</a:t>
            </a:r>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31</a:t>
            </a:fld>
            <a:endParaRPr lang="en-US"/>
          </a:p>
        </p:txBody>
      </p:sp>
    </p:spTree>
    <p:extLst>
      <p:ext uri="{BB962C8B-B14F-4D97-AF65-F5344CB8AC3E}">
        <p14:creationId xmlns:p14="http://schemas.microsoft.com/office/powerpoint/2010/main" val="396586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701862-F35C-4015-B1CF-4823B5F7296A}" type="slidenum">
              <a:rPr lang="en-US" smtClean="0"/>
              <a:t>3</a:t>
            </a:fld>
            <a:endParaRPr lang="en-US"/>
          </a:p>
        </p:txBody>
      </p:sp>
    </p:spTree>
    <p:extLst>
      <p:ext uri="{BB962C8B-B14F-4D97-AF65-F5344CB8AC3E}">
        <p14:creationId xmlns:p14="http://schemas.microsoft.com/office/powerpoint/2010/main" val="1867018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Our previous CS initiatives focused solely on policy development. We didn't have time to work with communities on implementation. We wanted to take the time to work with them to effect real change in the way they do things</a:t>
            </a:r>
          </a:p>
          <a:p>
            <a:pPr lvl="0"/>
            <a:r>
              <a:rPr lang="en-US" sz="1200" kern="1200" dirty="0">
                <a:solidFill>
                  <a:schemeClr val="tx1"/>
                </a:solidFill>
                <a:effectLst/>
                <a:latin typeface="+mn-lt"/>
                <a:ea typeface="+mn-ea"/>
                <a:cs typeface="+mn-cs"/>
              </a:rPr>
              <a:t>We wanted to provide the communities with the tools and know-how to implement their policy</a:t>
            </a:r>
          </a:p>
          <a:p>
            <a:pPr lvl="0"/>
            <a:r>
              <a:rPr lang="en-US" sz="1200" kern="1200" dirty="0">
                <a:solidFill>
                  <a:schemeClr val="tx1"/>
                </a:solidFill>
                <a:effectLst/>
                <a:latin typeface="+mn-lt"/>
                <a:ea typeface="+mn-ea"/>
                <a:cs typeface="+mn-cs"/>
              </a:rPr>
              <a:t>Sustainable implementation post-grant</a:t>
            </a:r>
          </a:p>
          <a:p>
            <a:pPr lvl="0"/>
            <a:r>
              <a:rPr lang="en-US" sz="1200" kern="1200" dirty="0">
                <a:solidFill>
                  <a:schemeClr val="tx1"/>
                </a:solidFill>
                <a:effectLst/>
                <a:latin typeface="+mn-lt"/>
                <a:ea typeface="+mn-ea"/>
                <a:cs typeface="+mn-cs"/>
              </a:rPr>
              <a:t>Develop local champions and experts</a:t>
            </a:r>
          </a:p>
          <a:p>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32</a:t>
            </a:fld>
            <a:endParaRPr lang="en-US"/>
          </a:p>
        </p:txBody>
      </p:sp>
    </p:spTree>
    <p:extLst>
      <p:ext uri="{BB962C8B-B14F-4D97-AF65-F5344CB8AC3E}">
        <p14:creationId xmlns:p14="http://schemas.microsoft.com/office/powerpoint/2010/main" val="1252781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We recommend forming a</a:t>
            </a:r>
            <a:r>
              <a:rPr lang="en-US" baseline="0" dirty="0"/>
              <a:t> steering committee that includes diverse representation from departments, elected officials, and community groups. In small communities and under-resourced communities, this can sometimes be a challenge. </a:t>
            </a:r>
          </a:p>
          <a:p>
            <a:endParaRPr lang="en-US" baseline="0" dirty="0"/>
          </a:p>
          <a:p>
            <a:r>
              <a:rPr lang="en-US" baseline="0" dirty="0"/>
              <a:t>For example, in Willow Springs, we had a small committee that included the Village administrator, the contract fire department representative, a contract engineer, and two residents who bike. The Village had the capacity to pay its contractors for their time on this project, but that won’t always be feasible. </a:t>
            </a:r>
          </a:p>
          <a:p>
            <a:endParaRPr lang="en-US" baseline="0" dirty="0"/>
          </a:p>
          <a:p>
            <a:r>
              <a:rPr lang="en-US" baseline="0" dirty="0"/>
              <a:t>In Calumet Park, we had a steering committee made up entirely of staff. No residents participated, nor did the community’s engineer because he worked on an hourly basis and it was not within the budget.</a:t>
            </a:r>
          </a:p>
          <a:p>
            <a:endParaRPr lang="en-US" baseline="0" dirty="0"/>
          </a:p>
          <a:p>
            <a:r>
              <a:rPr lang="en-US" baseline="0" dirty="0"/>
              <a:t>In Midlothian, the Public Works direct participated, but the committee, like most things done in the Village, was run entirely by citizen volunteers.</a:t>
            </a:r>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35</a:t>
            </a:fld>
            <a:endParaRPr lang="en-US"/>
          </a:p>
        </p:txBody>
      </p:sp>
    </p:spTree>
    <p:extLst>
      <p:ext uri="{BB962C8B-B14F-4D97-AF65-F5344CB8AC3E}">
        <p14:creationId xmlns:p14="http://schemas.microsoft.com/office/powerpoint/2010/main" val="1270515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Before jumping into the policy development,</a:t>
            </a:r>
            <a:r>
              <a:rPr lang="en-US" baseline="0" dirty="0"/>
              <a:t> we began by educating the steering committee. We delivered a CS 101 presentation that included common myth-busting slides. We gave a similar presentation to each Village board at the start of the project to get them acquainted with the work and to let them know that we would eventually be asking them to adopt their policy.</a:t>
            </a:r>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36</a:t>
            </a:fld>
            <a:endParaRPr lang="en-US"/>
          </a:p>
        </p:txBody>
      </p:sp>
    </p:spTree>
    <p:extLst>
      <p:ext uri="{BB962C8B-B14F-4D97-AF65-F5344CB8AC3E}">
        <p14:creationId xmlns:p14="http://schemas.microsoft.com/office/powerpoint/2010/main" val="3109991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In Steger, board members were concerned about the Complete streets policy because</a:t>
            </a:r>
            <a:r>
              <a:rPr lang="en-US" baseline="0" dirty="0"/>
              <a:t> they were wary of a road diet project that had been done in the neighboring community. They had a false belief that the road diet made the street less safe. We crunched the numbers and found a reduction in the number of crashes post-road diet. The board was satisfied with that and eventually opted to fund a local road diet project of their own.</a:t>
            </a:r>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37</a:t>
            </a:fld>
            <a:endParaRPr lang="en-US"/>
          </a:p>
        </p:txBody>
      </p:sp>
    </p:spTree>
    <p:extLst>
      <p:ext uri="{BB962C8B-B14F-4D97-AF65-F5344CB8AC3E}">
        <p14:creationId xmlns:p14="http://schemas.microsoft.com/office/powerpoint/2010/main" val="3248184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In addition to the education our team provided, we also had access to NCSC and Mark Fenton through the program. We invited them to help us conduct a two-day training.</a:t>
            </a:r>
            <a:r>
              <a:rPr lang="en-US" baseline="0" dirty="0"/>
              <a:t> Day one was focused on general education on complete streets and day 2 focused on a workshop where each community’s steering committee worked together to develop their policy vision statement.</a:t>
            </a:r>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38</a:t>
            </a:fld>
            <a:endParaRPr lang="en-US"/>
          </a:p>
        </p:txBody>
      </p:sp>
    </p:spTree>
    <p:extLst>
      <p:ext uri="{BB962C8B-B14F-4D97-AF65-F5344CB8AC3E}">
        <p14:creationId xmlns:p14="http://schemas.microsoft.com/office/powerpoint/2010/main" val="2581671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We set a regular meeting schedule</a:t>
            </a:r>
            <a:r>
              <a:rPr lang="en-US" baseline="0" dirty="0"/>
              <a:t> where we went through each of the ten elements of the complete streets policy, one by one. We would discuss what the element meant. Look through sample language, and write the policy as a team. While this is not the most efficient process, each member of the committee was able to share what they know and gained a deep understanding of the policy’s meaning and intent.</a:t>
            </a:r>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41</a:t>
            </a:fld>
            <a:endParaRPr lang="en-US"/>
          </a:p>
        </p:txBody>
      </p:sp>
    </p:spTree>
    <p:extLst>
      <p:ext uri="{BB962C8B-B14F-4D97-AF65-F5344CB8AC3E}">
        <p14:creationId xmlns:p14="http://schemas.microsoft.com/office/powerpoint/2010/main" val="246701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After spending a year working on policy</a:t>
            </a:r>
            <a:r>
              <a:rPr lang="en-US" baseline="0" dirty="0"/>
              <a:t> development, we wanted to find a way to demonstrate to the steering committees and the community the power of complete streets. We were able to get additional funding to conduct pop-up complete streets demonstrations in 6 communities. Each community chose a block on a local road that had a particular challenge to address. We constructed the facilities and took them down in one day. Here’s a video from the project we did in Skokie, where we worked with the High School engineering class to design and build the project.</a:t>
            </a:r>
          </a:p>
          <a:p>
            <a:endParaRPr lang="en-US" baseline="0" dirty="0"/>
          </a:p>
          <a:p>
            <a:endParaRPr lang="en-US" dirty="0">
              <a:effectLst/>
            </a:endParaRPr>
          </a:p>
          <a:p>
            <a:pPr lvl="2"/>
            <a:r>
              <a:rPr lang="en-US" sz="1200" kern="1200" dirty="0">
                <a:solidFill>
                  <a:schemeClr val="tx1"/>
                </a:solidFill>
                <a:effectLst/>
                <a:latin typeface="+mn-lt"/>
                <a:ea typeface="+mn-ea"/>
                <a:cs typeface="+mn-cs"/>
              </a:rPr>
              <a:t>Willow Springs - bike lane being built</a:t>
            </a:r>
          </a:p>
          <a:p>
            <a:pPr lvl="2"/>
            <a:r>
              <a:rPr lang="en-US" sz="1200" kern="1200" dirty="0">
                <a:solidFill>
                  <a:schemeClr val="tx1"/>
                </a:solidFill>
                <a:effectLst/>
                <a:latin typeface="+mn-lt"/>
                <a:ea typeface="+mn-ea"/>
                <a:cs typeface="+mn-cs"/>
              </a:rPr>
              <a:t>Skokie - engaged students. wants to put in its CIP</a:t>
            </a:r>
          </a:p>
          <a:p>
            <a:pPr lvl="2"/>
            <a:r>
              <a:rPr lang="en-US" sz="1200" kern="1200" dirty="0">
                <a:solidFill>
                  <a:schemeClr val="tx1"/>
                </a:solidFill>
                <a:effectLst/>
                <a:latin typeface="+mn-lt"/>
                <a:ea typeface="+mn-ea"/>
                <a:cs typeface="+mn-cs"/>
              </a:rPr>
              <a:t>S. Chi Heights - creating a SPZ</a:t>
            </a:r>
          </a:p>
          <a:p>
            <a:pPr lvl="2"/>
            <a:r>
              <a:rPr lang="en-US" sz="1200" kern="1200" dirty="0">
                <a:solidFill>
                  <a:schemeClr val="tx1"/>
                </a:solidFill>
                <a:effectLst/>
                <a:latin typeface="+mn-lt"/>
                <a:ea typeface="+mn-ea"/>
                <a:cs typeface="+mn-cs"/>
              </a:rPr>
              <a:t>Steger - part of a redevelopment project, will incorporate changes</a:t>
            </a:r>
          </a:p>
          <a:p>
            <a:pPr lvl="2"/>
            <a:r>
              <a:rPr lang="en-US" sz="1200" kern="1200" dirty="0">
                <a:solidFill>
                  <a:schemeClr val="tx1"/>
                </a:solidFill>
                <a:effectLst/>
                <a:latin typeface="+mn-lt"/>
                <a:ea typeface="+mn-ea"/>
                <a:cs typeface="+mn-cs"/>
              </a:rPr>
              <a:t>Richton Park - Excess roadway width. in CIP</a:t>
            </a:r>
          </a:p>
          <a:p>
            <a:pPr lvl="2"/>
            <a:r>
              <a:rPr lang="en-US" sz="1200" kern="1200" dirty="0">
                <a:solidFill>
                  <a:schemeClr val="tx1"/>
                </a:solidFill>
                <a:effectLst/>
                <a:latin typeface="+mn-lt"/>
                <a:ea typeface="+mn-ea"/>
                <a:cs typeface="+mn-cs"/>
              </a:rPr>
              <a:t>Midlothian - Ped fatality. part of a corridor study</a:t>
            </a:r>
          </a:p>
          <a:p>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44</a:t>
            </a:fld>
            <a:endParaRPr lang="en-US"/>
          </a:p>
        </p:txBody>
      </p:sp>
    </p:spTree>
    <p:extLst>
      <p:ext uri="{BB962C8B-B14F-4D97-AF65-F5344CB8AC3E}">
        <p14:creationId xmlns:p14="http://schemas.microsoft.com/office/powerpoint/2010/main" val="1801096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After</a:t>
            </a:r>
            <a:r>
              <a:rPr lang="en-US" baseline="0" dirty="0"/>
              <a:t> doing the fun work, we needed to start working with communities to establish systems and protocol for future work. </a:t>
            </a:r>
            <a:r>
              <a:rPr lang="en-US" dirty="0"/>
              <a:t>Steger wanted to prioritize sidewalk improvements, including reconstruction.</a:t>
            </a:r>
            <a:r>
              <a:rPr lang="en-US" baseline="0" dirty="0"/>
              <a:t> We worked with them to develop an evaluation system for the condition of their sidewalks. We also produced a file for them to view the data and update it in Google Earth so that they did not have to have access to expensive ArcGIS software.</a:t>
            </a:r>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45</a:t>
            </a:fld>
            <a:endParaRPr lang="en-US"/>
          </a:p>
        </p:txBody>
      </p:sp>
    </p:spTree>
    <p:extLst>
      <p:ext uri="{BB962C8B-B14F-4D97-AF65-F5344CB8AC3E}">
        <p14:creationId xmlns:p14="http://schemas.microsoft.com/office/powerpoint/2010/main" val="1014487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After creating the</a:t>
            </a:r>
            <a:r>
              <a:rPr lang="en-US" baseline="0" dirty="0"/>
              <a:t> inventory system, we worked with the steering committee to develop a system for prioritizing sidewalk infill and reconstruction. The criteria includes AADT, proximity to schools and parks, and other land use considerations. The scoring criteria gives them an easy way to evaluate each sidewalk project and determine its prioritization.</a:t>
            </a:r>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46</a:t>
            </a:fld>
            <a:endParaRPr lang="en-US"/>
          </a:p>
        </p:txBody>
      </p:sp>
    </p:spTree>
    <p:extLst>
      <p:ext uri="{BB962C8B-B14F-4D97-AF65-F5344CB8AC3E}">
        <p14:creationId xmlns:p14="http://schemas.microsoft.com/office/powerpoint/2010/main" val="903355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In each community,</a:t>
            </a:r>
            <a:r>
              <a:rPr lang="en-US" baseline="0" dirty="0"/>
              <a:t> we worked with the steering committees to develop project review checklists. In most of the communities, the people who review projects are not planners or engineers. They wanted review checklists to help remind them of the considerations to make when reviewing a project and of the tools that could be used to improve the environment for pedestrians, cyclists, and transit users.</a:t>
            </a:r>
          </a:p>
          <a:p>
            <a:endParaRPr lang="en-US" baseline="0" dirty="0"/>
          </a:p>
          <a:p>
            <a:r>
              <a:rPr lang="en-US" baseline="0" dirty="0"/>
              <a:t>In Skokie, the Village developed a complete streets checklist to share with developers, to ensure that properties included pedestrian access, bike racks, and other amenities.</a:t>
            </a:r>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47</a:t>
            </a:fld>
            <a:endParaRPr lang="en-US"/>
          </a:p>
        </p:txBody>
      </p:sp>
    </p:spTree>
    <p:extLst>
      <p:ext uri="{BB962C8B-B14F-4D97-AF65-F5344CB8AC3E}">
        <p14:creationId xmlns:p14="http://schemas.microsoft.com/office/powerpoint/2010/main" val="989864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717550" y="1162050"/>
            <a:ext cx="5575300" cy="3136900"/>
          </a:xfrm>
          <a:ln/>
        </p:spPr>
      </p:sp>
      <p:sp>
        <p:nvSpPr>
          <p:cNvPr id="25603" name="Notes Placeholder 2"/>
          <p:cNvSpPr>
            <a:spLocks noGrp="1"/>
          </p:cNvSpPr>
          <p:nvPr>
            <p:ph type="body" idx="1"/>
          </p:nvPr>
        </p:nvSpPr>
        <p:spPr>
          <a:noFill/>
        </p:spPr>
        <p:txBody>
          <a:bodyPr/>
          <a:lstStyle/>
          <a:p>
            <a:pPr eaLnBrk="1" hangingPunct="1"/>
            <a:r>
              <a:rPr lang="en-US" altLang="en-US"/>
              <a:t>Our mission is to make walking, biking and public transportation so safe, easy and fun that we achieve a significant shift away from sedentary, polluting transportation and toward healthy, clean transportation. Our “50/50” vision is for a region that reduces all traffic crashes by half, and where half of all trips are made by walking, biking and transit.</a:t>
            </a:r>
          </a:p>
        </p:txBody>
      </p:sp>
      <p:sp>
        <p:nvSpPr>
          <p:cNvPr id="25604" name="Slide Number Placeholder 3"/>
          <p:cNvSpPr>
            <a:spLocks noGrp="1"/>
          </p:cNvSpPr>
          <p:nvPr>
            <p:ph type="sldNum" sz="quarter" idx="5"/>
          </p:nvPr>
        </p:nvSpPr>
        <p:spPr>
          <a:noFill/>
        </p:spPr>
        <p:txBody>
          <a:bodyPr/>
          <a:lstStyle>
            <a:lvl1pPr defTabSz="1009421">
              <a:defRPr sz="2400">
                <a:solidFill>
                  <a:schemeClr val="tx1"/>
                </a:solidFill>
                <a:latin typeface="Times New Roman" panose="02020603050405020304" pitchFamily="18" charset="0"/>
              </a:defRPr>
            </a:lvl1pPr>
            <a:lvl2pPr marL="799125" indent="-307356" defTabSz="1009421">
              <a:defRPr sz="2400">
                <a:solidFill>
                  <a:schemeClr val="tx1"/>
                </a:solidFill>
                <a:latin typeface="Times New Roman" panose="02020603050405020304" pitchFamily="18" charset="0"/>
              </a:defRPr>
            </a:lvl2pPr>
            <a:lvl3pPr marL="1231042" indent="-245885" defTabSz="1009421">
              <a:defRPr sz="2400">
                <a:solidFill>
                  <a:schemeClr val="tx1"/>
                </a:solidFill>
                <a:latin typeface="Times New Roman" panose="02020603050405020304" pitchFamily="18" charset="0"/>
              </a:defRPr>
            </a:lvl3pPr>
            <a:lvl4pPr marL="1722811" indent="-245885" defTabSz="1009421">
              <a:defRPr sz="2400">
                <a:solidFill>
                  <a:schemeClr val="tx1"/>
                </a:solidFill>
                <a:latin typeface="Times New Roman" panose="02020603050405020304" pitchFamily="18" charset="0"/>
              </a:defRPr>
            </a:lvl4pPr>
            <a:lvl5pPr marL="2216198" indent="-245885" defTabSz="1009421">
              <a:defRPr sz="2400">
                <a:solidFill>
                  <a:schemeClr val="tx1"/>
                </a:solidFill>
                <a:latin typeface="Times New Roman" panose="02020603050405020304" pitchFamily="18" charset="0"/>
              </a:defRPr>
            </a:lvl5pPr>
            <a:lvl6pPr marL="2682084" indent="-245885" defTabSz="1009421" eaLnBrk="0" fontAlgn="base" hangingPunct="0">
              <a:spcBef>
                <a:spcPct val="0"/>
              </a:spcBef>
              <a:spcAft>
                <a:spcPct val="0"/>
              </a:spcAft>
              <a:defRPr sz="2400">
                <a:solidFill>
                  <a:schemeClr val="tx1"/>
                </a:solidFill>
                <a:latin typeface="Times New Roman" panose="02020603050405020304" pitchFamily="18" charset="0"/>
              </a:defRPr>
            </a:lvl6pPr>
            <a:lvl7pPr marL="3147971" indent="-245885" defTabSz="1009421" eaLnBrk="0" fontAlgn="base" hangingPunct="0">
              <a:spcBef>
                <a:spcPct val="0"/>
              </a:spcBef>
              <a:spcAft>
                <a:spcPct val="0"/>
              </a:spcAft>
              <a:defRPr sz="2400">
                <a:solidFill>
                  <a:schemeClr val="tx1"/>
                </a:solidFill>
                <a:latin typeface="Times New Roman" panose="02020603050405020304" pitchFamily="18" charset="0"/>
              </a:defRPr>
            </a:lvl7pPr>
            <a:lvl8pPr marL="3613858" indent="-245885" defTabSz="1009421" eaLnBrk="0" fontAlgn="base" hangingPunct="0">
              <a:spcBef>
                <a:spcPct val="0"/>
              </a:spcBef>
              <a:spcAft>
                <a:spcPct val="0"/>
              </a:spcAft>
              <a:defRPr sz="2400">
                <a:solidFill>
                  <a:schemeClr val="tx1"/>
                </a:solidFill>
                <a:latin typeface="Times New Roman" panose="02020603050405020304" pitchFamily="18" charset="0"/>
              </a:defRPr>
            </a:lvl8pPr>
            <a:lvl9pPr marL="4079745" indent="-245885" defTabSz="1009421" eaLnBrk="0" fontAlgn="base" hangingPunct="0">
              <a:spcBef>
                <a:spcPct val="0"/>
              </a:spcBef>
              <a:spcAft>
                <a:spcPct val="0"/>
              </a:spcAft>
              <a:defRPr sz="2400">
                <a:solidFill>
                  <a:schemeClr val="tx1"/>
                </a:solidFill>
                <a:latin typeface="Times New Roman" panose="02020603050405020304" pitchFamily="18" charset="0"/>
              </a:defRPr>
            </a:lvl9pPr>
          </a:lstStyle>
          <a:p>
            <a:fld id="{3BCFA7DE-AD81-493F-A0B5-CE7EB32C0F33}" type="slidenum">
              <a:rPr lang="en-US" altLang="en-US" sz="1300"/>
              <a:pPr/>
              <a:t>4</a:t>
            </a:fld>
            <a:endParaRPr lang="en-US" altLang="en-US" sz="1300"/>
          </a:p>
        </p:txBody>
      </p:sp>
    </p:spTree>
    <p:extLst>
      <p:ext uri="{BB962C8B-B14F-4D97-AF65-F5344CB8AC3E}">
        <p14:creationId xmlns:p14="http://schemas.microsoft.com/office/powerpoint/2010/main" val="3027196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We encouraged all communities</a:t>
            </a:r>
            <a:r>
              <a:rPr lang="en-US" baseline="0" dirty="0"/>
              <a:t> to consider incorporated complete streets improvements into their CIP. However, due to the lack of funding in many of the municipalities, this is a </a:t>
            </a:r>
            <a:r>
              <a:rPr lang="en-US" baseline="0" dirty="0" err="1"/>
              <a:t>challenge.Several</a:t>
            </a:r>
            <a:r>
              <a:rPr lang="en-US" baseline="0" dirty="0"/>
              <a:t> of them also need plans to help them build a network and better understand where complete streets should be prioritized.</a:t>
            </a:r>
          </a:p>
          <a:p>
            <a:endParaRPr lang="en-US" baseline="0" dirty="0"/>
          </a:p>
          <a:p>
            <a:r>
              <a:rPr lang="en-US" baseline="0" dirty="0"/>
              <a:t>Two communities we are working with have chosen to develop innovative funding strategies for active transportation facilities. In Skokie, the Village uses CDBG funds to serve as the 50 percent match for sidewalk reconstruction for households that cannot afford to pay it. Residents who wish to participate are asked to fill out a simple application and the Village makes sure they are in a CDBG eligible area.</a:t>
            </a:r>
          </a:p>
          <a:p>
            <a:endParaRPr lang="en-US" baseline="0" dirty="0"/>
          </a:p>
          <a:p>
            <a:r>
              <a:rPr lang="en-US" baseline="0" dirty="0"/>
              <a:t>The Village of Summit recently voted to increase its gas tax. It realized that many people were driving over the Chicago border to get gas in Summit because the gas tax was lower. By raising it slightly (still lower than Chicago), the Village was able to increase its revenue. It has earmarked the funds for roadway improvements, and will apply much of it to sidewalk projects and bike lanes.</a:t>
            </a:r>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48</a:t>
            </a:fld>
            <a:endParaRPr lang="en-US"/>
          </a:p>
        </p:txBody>
      </p:sp>
    </p:spTree>
    <p:extLst>
      <p:ext uri="{BB962C8B-B14F-4D97-AF65-F5344CB8AC3E}">
        <p14:creationId xmlns:p14="http://schemas.microsoft.com/office/powerpoint/2010/main" val="2159935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The Village of Midlothian used its policy, a </a:t>
            </a:r>
            <a:r>
              <a:rPr lang="en-US" dirty="0" err="1"/>
              <a:t>stormwater</a:t>
            </a:r>
            <a:r>
              <a:rPr lang="en-US" dirty="0"/>
              <a:t> management plan, and its</a:t>
            </a:r>
            <a:r>
              <a:rPr lang="en-US" baseline="0" dirty="0"/>
              <a:t> active transportation plan</a:t>
            </a:r>
            <a:r>
              <a:rPr lang="en-US" dirty="0"/>
              <a:t> to help get a local technical assistance grant</a:t>
            </a:r>
            <a:r>
              <a:rPr lang="en-US" baseline="0" dirty="0"/>
              <a:t> from the Chicagoland Metropolitan Agency for Planning to focus on a corridor controlled by the Illinois Department of Transportation. The goal is to incorporate the recommendations made in the two plans and use the policy as leverage to get complete streets and </a:t>
            </a:r>
            <a:r>
              <a:rPr lang="en-US" baseline="0" dirty="0" err="1"/>
              <a:t>stormwater</a:t>
            </a:r>
            <a:r>
              <a:rPr lang="en-US" baseline="0" dirty="0"/>
              <a:t> improvements on the corridor. This corridor in particular needs pedestrian crossing improvements. Signalized crossings are spaced 1 mile apart and there is no pedestrian scale lighting. Last summer, a local </a:t>
            </a:r>
            <a:r>
              <a:rPr lang="en-US" baseline="0" dirty="0" err="1"/>
              <a:t>boyscout</a:t>
            </a:r>
            <a:r>
              <a:rPr lang="en-US" baseline="0" dirty="0"/>
              <a:t> was hit and killed while crossing at an </a:t>
            </a:r>
            <a:r>
              <a:rPr lang="en-US" baseline="0" dirty="0" err="1"/>
              <a:t>unsignalized</a:t>
            </a:r>
            <a:r>
              <a:rPr lang="en-US" baseline="0" dirty="0"/>
              <a:t> location. So far, IDOT is resistant to providing crossing improvements at </a:t>
            </a:r>
            <a:r>
              <a:rPr lang="en-US" baseline="0" dirty="0" err="1"/>
              <a:t>unsignalized</a:t>
            </a:r>
            <a:r>
              <a:rPr lang="en-US" baseline="0" dirty="0"/>
              <a:t> locations due to pedestrian safety concerns, but the Village is hoping to use its plans to change the agency’s stance.</a:t>
            </a:r>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49</a:t>
            </a:fld>
            <a:endParaRPr lang="en-US"/>
          </a:p>
        </p:txBody>
      </p:sp>
    </p:spTree>
    <p:extLst>
      <p:ext uri="{BB962C8B-B14F-4D97-AF65-F5344CB8AC3E}">
        <p14:creationId xmlns:p14="http://schemas.microsoft.com/office/powerpoint/2010/main" val="3968497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The Village of Calumet Park used its policy and active transportation plan</a:t>
            </a:r>
            <a:r>
              <a:rPr lang="en-US" baseline="0" dirty="0"/>
              <a:t> to attract a developer for a TOD site. They are now hoping that the TOD will help them win grant funding from the County to right-size Ashland Avenue and build a protected bike lane on it. This linkage could also connect to the Cal Sag Trail, which is currently being constructed 2 miles south of the development. Unfortunately, the Metra Electric commuter rail recently announced that it would be discontinuing off-peak service to this station in order to increase service to a station adjacent to a more affluent neighborhood in the City of Chicago. This announcement could jeopardize the Village’s bid with the developer. We’re working with the Village to develop talking points and messages for the Metra board to persuade them to reconsider this decision.</a:t>
            </a:r>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50</a:t>
            </a:fld>
            <a:endParaRPr lang="en-US"/>
          </a:p>
        </p:txBody>
      </p:sp>
    </p:spTree>
    <p:extLst>
      <p:ext uri="{BB962C8B-B14F-4D97-AF65-F5344CB8AC3E}">
        <p14:creationId xmlns:p14="http://schemas.microsoft.com/office/powerpoint/2010/main" val="2739886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Richton Park’s first project was to get a </a:t>
            </a:r>
            <a:r>
              <a:rPr lang="en-US" dirty="0" err="1"/>
              <a:t>sidepath</a:t>
            </a:r>
            <a:r>
              <a:rPr lang="en-US" baseline="0" dirty="0"/>
              <a:t> along Sauk Trail, an arterial that runs through the center of the Village. It realizes the importance of connectivity and noted that a trail picks up about 10 miles away. Rather than stop the </a:t>
            </a:r>
            <a:r>
              <a:rPr lang="en-US" baseline="0" dirty="0" err="1"/>
              <a:t>sidepath</a:t>
            </a:r>
            <a:r>
              <a:rPr lang="en-US" baseline="0" dirty="0"/>
              <a:t> at its eastern border, the Village contacted the 4 communities east of it and asked them to partner on a trail construction project. Together, they applied for a grant to conduct Phase I engineering from Cook County.</a:t>
            </a:r>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51</a:t>
            </a:fld>
            <a:endParaRPr lang="en-US"/>
          </a:p>
        </p:txBody>
      </p:sp>
    </p:spTree>
    <p:extLst>
      <p:ext uri="{BB962C8B-B14F-4D97-AF65-F5344CB8AC3E}">
        <p14:creationId xmlns:p14="http://schemas.microsoft.com/office/powerpoint/2010/main" val="15052431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Immediately after adopting its policy, the Village of Summit</a:t>
            </a:r>
            <a:r>
              <a:rPr lang="en-US" baseline="0" dirty="0"/>
              <a:t> decided to start working on its most difficult, but most important problem to solve – a rickety, slippery pedestrian bridge that runs over the Indiana Harbor Belt Railway tracks and connects the two sides of the community. It’s so bad that a first grade class wrote the Mayor a letter and asked him to meet with them to discuss it. Each student sketched a new bridge design and then built it out of popsicle sticks and presented their ideas for improvements to the mayor. </a:t>
            </a:r>
          </a:p>
          <a:p>
            <a:endParaRPr lang="en-US" baseline="0" dirty="0"/>
          </a:p>
          <a:p>
            <a:r>
              <a:rPr lang="en-US" baseline="0" dirty="0"/>
              <a:t>Following this, through the HHS program, we were able to bring Mark Fenton out to lead a walk audit with school district and community staff. The group brainstormed temporary bridge improvements, ideas for improving access to the school, and discussed ways to get the railroad on board with constructing a new bridge. The Village will continue to pursue improvements.</a:t>
            </a:r>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52</a:t>
            </a:fld>
            <a:endParaRPr lang="en-US"/>
          </a:p>
        </p:txBody>
      </p:sp>
    </p:spTree>
    <p:extLst>
      <p:ext uri="{BB962C8B-B14F-4D97-AF65-F5344CB8AC3E}">
        <p14:creationId xmlns:p14="http://schemas.microsoft.com/office/powerpoint/2010/main" val="21234777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Throughout</a:t>
            </a:r>
            <a:r>
              <a:rPr lang="en-US" baseline="0" dirty="0"/>
              <a:t> the course of this project, we’ve experienced many of the typical stories you will hear in communities regarding the challenges to implementing complete. We still haven’t found the magic bullet for complete streets implementation, but I think we’ve gotten closer.</a:t>
            </a:r>
          </a:p>
          <a:p>
            <a:endParaRPr lang="en-US" baseline="0" dirty="0"/>
          </a:p>
          <a:p>
            <a:r>
              <a:rPr lang="en-US" baseline="0" dirty="0"/>
              <a:t>Staff turnover was a big challenge. In Willow Springs, the mayor lost the election and our champion, the Village administrator was laid off. In Steger, the Village Manager retired and was replaced. In Calumet City, the Village manager left prior to policy adoption. It took over a year for us to work with the new manager to get the policy adopted, leaving little time for implementation. And in Cal Park, our staff champion left. It took several months to get the steering committee up and running again, and we lost a lot of steam.</a:t>
            </a:r>
          </a:p>
          <a:p>
            <a:endParaRPr lang="en-US" baseline="0" dirty="0"/>
          </a:p>
          <a:p>
            <a:r>
              <a:rPr lang="en-US" baseline="0" dirty="0"/>
              <a:t>Funding of course is an issue for everyone. Our state has not had a budget in over three years, which means that many communities funds are held up. Federal grants are highly competitive and many of the communities where we are working do not have the resources to apply for funding, or are unable to come up with the funding match.</a:t>
            </a:r>
          </a:p>
          <a:p>
            <a:endParaRPr lang="en-US" baseline="0" dirty="0"/>
          </a:p>
          <a:p>
            <a:r>
              <a:rPr lang="en-US" baseline="0" dirty="0"/>
              <a:t>Our state agency’s design guidelines are not always bicycle and pedestrian friendly. It has begun to update its design guidance to reflect modern standards, but it will take a while before staff at the local districts adjust and projects start to happen.</a:t>
            </a:r>
          </a:p>
          <a:p>
            <a:endParaRPr lang="en-US" baseline="0" dirty="0"/>
          </a:p>
          <a:p>
            <a:r>
              <a:rPr lang="en-US" baseline="0" dirty="0"/>
              <a:t>Developers still have the </a:t>
            </a:r>
            <a:r>
              <a:rPr lang="en-US" baseline="0" dirty="0" err="1"/>
              <a:t>upperhand</a:t>
            </a:r>
            <a:r>
              <a:rPr lang="en-US" baseline="0" dirty="0"/>
              <a:t> in communities that are desperate to attract new businesses and housing developments. They often have the final say in the facilities that are included and village boards usually do not say no.</a:t>
            </a:r>
          </a:p>
          <a:p>
            <a:endParaRPr lang="en-US" baseline="0" dirty="0"/>
          </a:p>
          <a:p>
            <a:r>
              <a:rPr lang="en-US" baseline="0" dirty="0"/>
              <a:t>Our land use patterns are at odds with complete streets principles in many suburban communities. Streets are not the only thing that have to change, development patterns must also be updated.</a:t>
            </a:r>
          </a:p>
          <a:p>
            <a:endParaRPr lang="en-US" baseline="0" dirty="0"/>
          </a:p>
          <a:p>
            <a:r>
              <a:rPr lang="en-US" baseline="0" dirty="0"/>
              <a:t>Chicago’s south suburban communities are predominantly low-income and African American. These communities are suffering from decades of decisions that resulted in disinvestment, such as redlining, our property tax system, and other structural racism. Complete streets are often the low priority on the totem pole of needs in these communities, and advocates and decision makers need to understand that when talking about Complete Streets. We need to acknowledge that economic development, housing policy, land use policy, health, and social services are just as much a part of the Complete Streets conversation as bike lanes, bump-outs, and bus shelters.</a:t>
            </a:r>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55</a:t>
            </a:fld>
            <a:endParaRPr lang="en-US"/>
          </a:p>
        </p:txBody>
      </p:sp>
    </p:spTree>
    <p:extLst>
      <p:ext uri="{BB962C8B-B14F-4D97-AF65-F5344CB8AC3E}">
        <p14:creationId xmlns:p14="http://schemas.microsoft.com/office/powerpoint/2010/main" val="10047078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Active Transportation Alliance has created design guide,</a:t>
            </a:r>
            <a:r>
              <a:rPr lang="en-US" baseline="0" dirty="0"/>
              <a:t> </a:t>
            </a:r>
            <a:r>
              <a:rPr lang="en-US" dirty="0"/>
              <a:t>policy development resources and fact sheets on the</a:t>
            </a:r>
            <a:r>
              <a:rPr lang="en-US" baseline="0" dirty="0"/>
              <a:t> benefits of complete streets </a:t>
            </a:r>
            <a:r>
              <a:rPr lang="en-US" dirty="0"/>
              <a:t>that you can find at ATPolicy.org</a:t>
            </a:r>
          </a:p>
          <a:p>
            <a:endParaRPr lang="en-US" dirty="0"/>
          </a:p>
          <a:p>
            <a:r>
              <a:rPr lang="en-US" dirty="0"/>
              <a:t>The</a:t>
            </a:r>
            <a:r>
              <a:rPr lang="en-US" baseline="0" dirty="0"/>
              <a:t> National Complete Streets Coalition grades and publishes a list of the top policies from around the country, language from which can be used as a model for your policy. They also produce fact sheets and reports on the benefits of Complete Streets.</a:t>
            </a:r>
          </a:p>
          <a:p>
            <a:endParaRPr lang="en-US" baseline="0" dirty="0"/>
          </a:p>
          <a:p>
            <a:r>
              <a:rPr lang="en-US" baseline="0" dirty="0"/>
              <a:t>Your local MPO can be a great resource for complete streets implementation in facilitating project collaboration between communities and funding opportunities.</a:t>
            </a:r>
          </a:p>
          <a:p>
            <a:endParaRPr lang="en-US" baseline="0" dirty="0"/>
          </a:p>
          <a:p>
            <a:r>
              <a:rPr lang="en-US" baseline="0" dirty="0"/>
              <a:t>You can also look to peer communities on ideas and resources. The Peoria MPO is a great example of what happens when complete streets are incorporated into project selection for funding opportunities. They award points for projects with bike and pedestrian components on STP applications. 10 out of 100 points go to bike and pedestrian components. Roughly 30% of the applications before the reworked scoring had pedestrian and bike components and now these elements are included in at least 90% of applications. Getting bike and pedestrian into the criteria was key.</a:t>
            </a:r>
          </a:p>
          <a:p>
            <a:endParaRPr lang="en-US" baseline="0" dirty="0"/>
          </a:p>
          <a:p>
            <a:r>
              <a:rPr lang="en-US" baseline="0" dirty="0"/>
              <a:t>Having a bicycle and pedestrian coordinator can be a powerful step to implementation. The position doesn’t have to be fulltime. It could be helpful even if it’s an existing staffer with several hours a week dedicated to the position.</a:t>
            </a:r>
            <a:endParaRPr lang="en-US" dirty="0"/>
          </a:p>
        </p:txBody>
      </p:sp>
      <p:sp>
        <p:nvSpPr>
          <p:cNvPr id="4" name="Slide Number Placeholder 3"/>
          <p:cNvSpPr>
            <a:spLocks noGrp="1"/>
          </p:cNvSpPr>
          <p:nvPr>
            <p:ph type="sldNum" sz="quarter" idx="10"/>
          </p:nvPr>
        </p:nvSpPr>
        <p:spPr/>
        <p:txBody>
          <a:bodyPr/>
          <a:lstStyle/>
          <a:p>
            <a:fld id="{F2B018BA-66C7-4FB1-BFE5-6F65365632B5}" type="slidenum">
              <a:rPr lang="en-US" smtClean="0"/>
              <a:t>57</a:t>
            </a:fld>
            <a:endParaRPr lang="en-US"/>
          </a:p>
        </p:txBody>
      </p:sp>
    </p:spTree>
    <p:extLst>
      <p:ext uri="{BB962C8B-B14F-4D97-AF65-F5344CB8AC3E}">
        <p14:creationId xmlns:p14="http://schemas.microsoft.com/office/powerpoint/2010/main" val="1042908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701862-F35C-4015-B1CF-4823B5F7296A}" type="slidenum">
              <a:rPr lang="en-US" smtClean="0"/>
              <a:t>5</a:t>
            </a:fld>
            <a:endParaRPr lang="en-US"/>
          </a:p>
        </p:txBody>
      </p:sp>
    </p:spTree>
    <p:extLst>
      <p:ext uri="{BB962C8B-B14F-4D97-AF65-F5344CB8AC3E}">
        <p14:creationId xmlns:p14="http://schemas.microsoft.com/office/powerpoint/2010/main" val="4077905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701862-F35C-4015-B1CF-4823B5F7296A}" type="slidenum">
              <a:rPr lang="en-US" smtClean="0"/>
              <a:t>6</a:t>
            </a:fld>
            <a:endParaRPr lang="en-US"/>
          </a:p>
        </p:txBody>
      </p:sp>
    </p:spTree>
    <p:extLst>
      <p:ext uri="{BB962C8B-B14F-4D97-AF65-F5344CB8AC3E}">
        <p14:creationId xmlns:p14="http://schemas.microsoft.com/office/powerpoint/2010/main" val="1053214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701862-F35C-4015-B1CF-4823B5F7296A}" type="slidenum">
              <a:rPr lang="en-US" smtClean="0"/>
              <a:t>7</a:t>
            </a:fld>
            <a:endParaRPr lang="en-US"/>
          </a:p>
        </p:txBody>
      </p:sp>
    </p:spTree>
    <p:extLst>
      <p:ext uri="{BB962C8B-B14F-4D97-AF65-F5344CB8AC3E}">
        <p14:creationId xmlns:p14="http://schemas.microsoft.com/office/powerpoint/2010/main" val="170080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CCDOTH</a:t>
            </a:r>
            <a:r>
              <a:rPr lang="en-US" baseline="0"/>
              <a:t> and </a:t>
            </a:r>
            <a:r>
              <a:rPr lang="en-US"/>
              <a:t>State of Illinois also</a:t>
            </a:r>
            <a:r>
              <a:rPr lang="en-US" baseline="0"/>
              <a:t> have policies</a:t>
            </a:r>
            <a:endParaRPr lang="en-US"/>
          </a:p>
          <a:p>
            <a:r>
              <a:rPr lang="en-US"/>
              <a:t>Many people have myths about CS lets</a:t>
            </a:r>
            <a:r>
              <a:rPr lang="en-US" baseline="0"/>
              <a:t> talk about some</a:t>
            </a:r>
            <a:endParaRPr lang="en-US"/>
          </a:p>
        </p:txBody>
      </p:sp>
      <p:sp>
        <p:nvSpPr>
          <p:cNvPr id="4" name="Slide Number Placeholder 3"/>
          <p:cNvSpPr>
            <a:spLocks noGrp="1"/>
          </p:cNvSpPr>
          <p:nvPr>
            <p:ph type="sldNum" sz="quarter" idx="10"/>
          </p:nvPr>
        </p:nvSpPr>
        <p:spPr/>
        <p:txBody>
          <a:bodyPr/>
          <a:lstStyle/>
          <a:p>
            <a:fld id="{D62D57B0-C9A1-2E40-8387-03AA87B1E970}" type="slidenum">
              <a:rPr lang="en-US" smtClean="0"/>
              <a:pPr/>
              <a:t>11</a:t>
            </a:fld>
            <a:endParaRPr lang="en-US"/>
          </a:p>
        </p:txBody>
      </p:sp>
    </p:spTree>
    <p:extLst>
      <p:ext uri="{BB962C8B-B14F-4D97-AF65-F5344CB8AC3E}">
        <p14:creationId xmlns:p14="http://schemas.microsoft.com/office/powerpoint/2010/main" val="514559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have many plans, some policies, but have not had much implementation</a:t>
            </a:r>
          </a:p>
          <a:p>
            <a:pPr lvl="0"/>
            <a:r>
              <a:rPr lang="en-US" sz="1200" kern="1200" dirty="0">
                <a:solidFill>
                  <a:schemeClr val="tx1"/>
                </a:solidFill>
                <a:effectLst/>
                <a:latin typeface="+mn-lt"/>
                <a:ea typeface="+mn-ea"/>
                <a:cs typeface="+mn-cs"/>
              </a:rPr>
              <a:t>Some communities do not know what to do with their policies once they have them - Lombard, Chicago Heights</a:t>
            </a:r>
          </a:p>
          <a:p>
            <a:pPr lvl="0"/>
            <a:r>
              <a:rPr lang="en-US" sz="1200" kern="1200" dirty="0">
                <a:solidFill>
                  <a:schemeClr val="tx1"/>
                </a:solidFill>
                <a:effectLst/>
                <a:latin typeface="+mn-lt"/>
                <a:ea typeface="+mn-ea"/>
                <a:cs typeface="+mn-cs"/>
              </a:rPr>
              <a:t>Communities that are implementing their policies rely on federal grant funding and usually do not incorporate CS projects into their CIP.</a:t>
            </a:r>
          </a:p>
          <a:p>
            <a:pPr lvl="0"/>
            <a:r>
              <a:rPr lang="en-US" sz="1200" kern="1200" dirty="0">
                <a:solidFill>
                  <a:schemeClr val="tx1"/>
                </a:solidFill>
                <a:effectLst/>
                <a:latin typeface="+mn-lt"/>
                <a:ea typeface="+mn-ea"/>
                <a:cs typeface="+mn-cs"/>
              </a:rPr>
              <a:t>There is a disparity across communities who implement their policies. Those with more means (staff, ability to apply for grants) can more easily implement their policies. Those who do not have staff and financial capacity do not. Evanston, Chicago, Oak Park, Evanston, DuPage County have all been successful in policy implementation, others less so.</a:t>
            </a:r>
          </a:p>
          <a:p>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14</a:t>
            </a:fld>
            <a:endParaRPr lang="en-US"/>
          </a:p>
        </p:txBody>
      </p:sp>
    </p:spTree>
    <p:extLst>
      <p:ext uri="{BB962C8B-B14F-4D97-AF65-F5344CB8AC3E}">
        <p14:creationId xmlns:p14="http://schemas.microsoft.com/office/powerpoint/2010/main" val="1617923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In 2015, we</a:t>
            </a:r>
            <a:r>
              <a:rPr lang="en-US" baseline="0" dirty="0"/>
              <a:t> sent a survey to 26 communities in our region + Champaign Urbana to ask about their complete streets experience. Seven responded to an in-depth interview.</a:t>
            </a:r>
            <a:endParaRPr lang="en-US" dirty="0"/>
          </a:p>
        </p:txBody>
      </p:sp>
      <p:sp>
        <p:nvSpPr>
          <p:cNvPr id="4" name="Slide Number Placeholder 3"/>
          <p:cNvSpPr>
            <a:spLocks noGrp="1"/>
          </p:cNvSpPr>
          <p:nvPr>
            <p:ph type="sldNum" sz="quarter" idx="10"/>
          </p:nvPr>
        </p:nvSpPr>
        <p:spPr/>
        <p:txBody>
          <a:bodyPr/>
          <a:lstStyle/>
          <a:p>
            <a:fld id="{27701862-F35C-4015-B1CF-4823B5F7296A}" type="slidenum">
              <a:rPr lang="en-US" smtClean="0"/>
              <a:t>15</a:t>
            </a:fld>
            <a:endParaRPr lang="en-US"/>
          </a:p>
        </p:txBody>
      </p:sp>
    </p:spTree>
    <p:extLst>
      <p:ext uri="{BB962C8B-B14F-4D97-AF65-F5344CB8AC3E}">
        <p14:creationId xmlns:p14="http://schemas.microsoft.com/office/powerpoint/2010/main" val="26092106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5905" y="354562"/>
            <a:ext cx="3574111" cy="6083560"/>
          </a:xfrm>
          <a:prstGeom prst="rect">
            <a:avLst/>
          </a:prstGeom>
        </p:spPr>
        <p:txBody>
          <a:bodyPr wrap="square" anchor="t" anchorCtr="0"/>
          <a:lstStyle>
            <a:lvl1pPr algn="l">
              <a:defRPr sz="600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8434876" y="2463287"/>
            <a:ext cx="3359021" cy="3974841"/>
          </a:xfrm>
          <a:prstGeom prst="rect">
            <a:avLst/>
          </a:prstGeom>
        </p:spPr>
        <p:txBody>
          <a:bodyPr anchor="b" anchorCtr="0"/>
          <a:lstStyle>
            <a:lvl1pPr marL="0" indent="0" algn="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217108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11F0EC-4F60-4544-9956-271209A740FE}" type="datetimeFigureOut">
              <a:rPr lang="en-US" smtClean="0">
                <a:solidFill>
                  <a:prstClr val="black">
                    <a:tint val="75000"/>
                  </a:prstClr>
                </a:solidFill>
              </a:rPr>
              <a:pPr/>
              <a:t>6/23/2017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EC7A5AD-5AEC-42D0-A3BE-F46B40576360}"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970670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ontent Slide Logo Left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ooter Placeholder 4"/>
          <p:cNvSpPr txBox="1">
            <a:spLocks/>
          </p:cNvSpPr>
          <p:nvPr/>
        </p:nvSpPr>
        <p:spPr>
          <a:xfrm>
            <a:off x="2239963" y="5957890"/>
            <a:ext cx="6083300" cy="763587"/>
          </a:xfrm>
          <a:prstGeom prst="rect">
            <a:avLst/>
          </a:prstGeom>
        </p:spPr>
        <p:txBody>
          <a:bodyPr anchor="ct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50"/>
              <a:t>Chicagoland’s voice for better biking, walking and transit.</a:t>
            </a:r>
          </a:p>
        </p:txBody>
      </p:sp>
      <p:sp>
        <p:nvSpPr>
          <p:cNvPr id="5" name="Slide Number Placeholder 5"/>
          <p:cNvSpPr txBox="1">
            <a:spLocks/>
          </p:cNvSpPr>
          <p:nvPr/>
        </p:nvSpPr>
        <p:spPr>
          <a:xfrm>
            <a:off x="8610600" y="5957890"/>
            <a:ext cx="3351213" cy="763587"/>
          </a:xfrm>
          <a:prstGeom prst="rect">
            <a:avLst/>
          </a:prstGeom>
        </p:spPr>
        <p:txBody>
          <a:bodyPr anchor="ct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5099CD1-CB88-43E4-9C66-122192899030}" type="slidenum">
              <a:rPr lang="en-US" sz="1050" smtClean="0"/>
              <a:pPr>
                <a:defRPr/>
              </a:pPr>
              <a:t>‹#›</a:t>
            </a:fld>
            <a:endParaRPr lang="en-US" sz="1050"/>
          </a:p>
        </p:txBody>
      </p:sp>
      <p:pic>
        <p:nvPicPr>
          <p:cNvPr id="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952" y="5957890"/>
            <a:ext cx="1662113"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4646645" y="1231643"/>
            <a:ext cx="6707155" cy="45906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241040" y="93306"/>
            <a:ext cx="11720805" cy="985838"/>
          </a:xfrm>
          <a:prstGeom prst="rect">
            <a:avLst/>
          </a:prstGeom>
        </p:spPr>
        <p:txBody>
          <a:bodyPr anchor="ctr" anchorCtr="0"/>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0298613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40926" y="274638"/>
            <a:ext cx="10909012" cy="1143000"/>
          </a:xfrm>
          <a:prstGeom prst="rect">
            <a:avLst/>
          </a:prstGeom>
        </p:spPr>
        <p:txBody>
          <a:bodyPr/>
          <a:lstStyle>
            <a:lvl1pPr>
              <a:defRPr>
                <a:latin typeface="Verdana"/>
                <a:cs typeface="Verdana"/>
              </a:defRPr>
            </a:lvl1pPr>
          </a:lstStyle>
          <a:p>
            <a:r>
              <a:rPr lang="en-US"/>
              <a:t>Click to edit Master title</a:t>
            </a:r>
          </a:p>
        </p:txBody>
      </p:sp>
    </p:spTree>
    <p:extLst>
      <p:ext uri="{BB962C8B-B14F-4D97-AF65-F5344CB8AC3E}">
        <p14:creationId xmlns:p14="http://schemas.microsoft.com/office/powerpoint/2010/main" val="1896398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94849" y="274638"/>
            <a:ext cx="10787551" cy="1143000"/>
          </a:xfrm>
          <a:prstGeom prst="rect">
            <a:avLst/>
          </a:prstGeom>
        </p:spPr>
        <p:txBody>
          <a:bodyPr/>
          <a:lstStyle>
            <a:lvl1pPr>
              <a:defRPr>
                <a:latin typeface="Verdana"/>
                <a:cs typeface="Verdana"/>
              </a:defRPr>
            </a:lvl1pPr>
          </a:lstStyle>
          <a:p>
            <a:r>
              <a:rPr lang="en-US"/>
              <a:t>Click to edit Master title</a:t>
            </a:r>
          </a:p>
        </p:txBody>
      </p:sp>
      <p:sp>
        <p:nvSpPr>
          <p:cNvPr id="3" name="Text Placeholder 2"/>
          <p:cNvSpPr>
            <a:spLocks noGrp="1"/>
          </p:cNvSpPr>
          <p:nvPr>
            <p:ph type="body" idx="1"/>
          </p:nvPr>
        </p:nvSpPr>
        <p:spPr>
          <a:xfrm>
            <a:off x="794848" y="1535113"/>
            <a:ext cx="5277869" cy="639762"/>
          </a:xfrm>
          <a:prstGeom prst="rect">
            <a:avLst/>
          </a:prstGeom>
        </p:spPr>
        <p:txBody>
          <a:bodyPr anchor="b"/>
          <a:lstStyle>
            <a:lvl1pPr marL="0" indent="0">
              <a:buNone/>
              <a:defRPr sz="2400" b="1">
                <a:latin typeface="Verdana"/>
                <a:cs typeface="Verdan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94848" y="2174875"/>
            <a:ext cx="5277869" cy="3951288"/>
          </a:xfrm>
          <a:prstGeom prst="rect">
            <a:avLst/>
          </a:prstGeom>
        </p:spPr>
        <p:txBody>
          <a:bodyPr/>
          <a:lstStyle>
            <a:lvl1pPr marL="342900" indent="-342900">
              <a:buSzPct val="100000"/>
              <a:buFontTx/>
              <a:buBlip>
                <a:blip r:embed="rId2"/>
              </a:buBlip>
              <a:defRPr sz="2400">
                <a:latin typeface="Verdana"/>
                <a:cs typeface="Verdana"/>
              </a:defRPr>
            </a:lvl1pPr>
            <a:lvl2pPr>
              <a:defRPr sz="2000">
                <a:latin typeface="Verdana"/>
                <a:cs typeface="Verdana"/>
              </a:defRPr>
            </a:lvl2pPr>
            <a:lvl3pPr>
              <a:defRPr sz="1800">
                <a:latin typeface="Verdana"/>
                <a:cs typeface="Verdana"/>
              </a:defRPr>
            </a:lvl3pPr>
            <a:lvl4pPr>
              <a:defRPr sz="1600">
                <a:latin typeface="Verdana"/>
                <a:cs typeface="Verdana"/>
              </a:defRPr>
            </a:lvl4pPr>
            <a:lvl5pPr>
              <a:defRPr sz="1600">
                <a:latin typeface="Verdana"/>
                <a:cs typeface="Verdana"/>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Verdana"/>
                <a:cs typeface="Verdan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marL="342900" indent="-342900">
              <a:buSzPct val="100000"/>
              <a:buFontTx/>
              <a:buBlip>
                <a:blip r:embed="rId2"/>
              </a:buBlip>
              <a:defRPr sz="2400">
                <a:latin typeface="Verdana"/>
                <a:cs typeface="Verdana"/>
              </a:defRPr>
            </a:lvl1pPr>
            <a:lvl2pPr>
              <a:defRPr sz="2000">
                <a:latin typeface="Verdana"/>
                <a:cs typeface="Verdana"/>
              </a:defRPr>
            </a:lvl2pPr>
            <a:lvl3pPr>
              <a:defRPr sz="1800">
                <a:latin typeface="Verdana"/>
                <a:cs typeface="Verdana"/>
              </a:defRPr>
            </a:lvl3pPr>
            <a:lvl4pPr>
              <a:defRPr sz="1600">
                <a:latin typeface="Verdana"/>
                <a:cs typeface="Verdana"/>
              </a:defRPr>
            </a:lvl4pPr>
            <a:lvl5pPr>
              <a:defRPr sz="1600">
                <a:latin typeface="Verdana"/>
                <a:cs typeface="Verdana"/>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9246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94848" y="274638"/>
            <a:ext cx="10902752" cy="1143000"/>
          </a:xfrm>
          <a:prstGeom prst="rect">
            <a:avLst/>
          </a:prstGeom>
        </p:spPr>
        <p:txBody>
          <a:bodyPr/>
          <a:lstStyle>
            <a:lvl1pPr>
              <a:defRPr>
                <a:latin typeface="Verdana"/>
                <a:cs typeface="Verdana"/>
              </a:defRPr>
            </a:lvl1pPr>
          </a:lstStyle>
          <a:p>
            <a:r>
              <a:rPr lang="en-US"/>
              <a:t>Click to edit Master title</a:t>
            </a:r>
          </a:p>
        </p:txBody>
      </p:sp>
      <p:sp>
        <p:nvSpPr>
          <p:cNvPr id="3" name="Content Placeholder 2"/>
          <p:cNvSpPr>
            <a:spLocks noGrp="1"/>
          </p:cNvSpPr>
          <p:nvPr>
            <p:ph sz="half" idx="1"/>
          </p:nvPr>
        </p:nvSpPr>
        <p:spPr>
          <a:xfrm>
            <a:off x="794848" y="1600201"/>
            <a:ext cx="5277869" cy="4525963"/>
          </a:xfrm>
          <a:prstGeom prst="rect">
            <a:avLst/>
          </a:prstGeom>
        </p:spPr>
        <p:txBody>
          <a:bodyPr/>
          <a:lstStyle>
            <a:lvl1pPr marL="342900" indent="-342900">
              <a:buSzPct val="100000"/>
              <a:buFontTx/>
              <a:buBlip>
                <a:blip r:embed="rId2"/>
              </a:buBlip>
              <a:defRPr sz="2800">
                <a:latin typeface="Verdana"/>
                <a:cs typeface="Verdana"/>
              </a:defRPr>
            </a:lvl1pPr>
            <a:lvl2pPr>
              <a:defRPr sz="2400">
                <a:latin typeface="Verdana"/>
                <a:cs typeface="Verdana"/>
              </a:defRPr>
            </a:lvl2pPr>
            <a:lvl3pPr>
              <a:defRPr sz="2000">
                <a:latin typeface="Verdana"/>
                <a:cs typeface="Verdana"/>
              </a:defRPr>
            </a:lvl3pPr>
            <a:lvl4pPr>
              <a:defRPr sz="1800">
                <a:latin typeface="Verdana"/>
                <a:cs typeface="Verdana"/>
              </a:defRPr>
            </a:lvl4pPr>
            <a:lvl5pPr>
              <a:defRPr sz="1800">
                <a:latin typeface="Verdana"/>
                <a:cs typeface="Verdana"/>
              </a:defRPr>
            </a:lvl5pPr>
            <a:lvl6pPr>
              <a:defRPr sz="1800"/>
            </a:lvl6pPr>
            <a:lvl7pPr>
              <a:defRPr sz="1800"/>
            </a:lvl7pPr>
            <a:lvl8pPr>
              <a:defRPr sz="1800"/>
            </a:lvl8pPr>
            <a:lvl9pPr>
              <a:defRPr sz="1800"/>
            </a:lvl9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2800" y="1600201"/>
            <a:ext cx="5384800" cy="4525963"/>
          </a:xfrm>
          <a:prstGeom prst="rect">
            <a:avLst/>
          </a:prstGeom>
        </p:spPr>
        <p:txBody>
          <a:bodyPr/>
          <a:lstStyle>
            <a:lvl1pPr marL="342900" indent="-342900">
              <a:buSzPct val="100000"/>
              <a:buFontTx/>
              <a:buBlip>
                <a:blip r:embed="rId2"/>
              </a:buBlip>
              <a:defRPr sz="2800">
                <a:latin typeface="Verdana"/>
                <a:cs typeface="Verdana"/>
              </a:defRPr>
            </a:lvl1pPr>
            <a:lvl2pPr>
              <a:defRPr sz="2400">
                <a:latin typeface="Verdana"/>
                <a:cs typeface="Verdana"/>
              </a:defRPr>
            </a:lvl2pPr>
            <a:lvl3pPr>
              <a:defRPr sz="2000">
                <a:latin typeface="Verdana"/>
                <a:cs typeface="Verdana"/>
              </a:defRPr>
            </a:lvl3pPr>
            <a:lvl4pPr>
              <a:defRPr sz="1800">
                <a:latin typeface="Verdana"/>
                <a:cs typeface="Verdana"/>
              </a:defRPr>
            </a:lvl4pPr>
            <a:lvl5pPr>
              <a:defRPr sz="1800">
                <a:latin typeface="Verdana"/>
                <a:cs typeface="Verdana"/>
              </a:defRPr>
            </a:lvl5pPr>
            <a:lvl6pPr>
              <a:defRPr sz="1800"/>
            </a:lvl6pPr>
            <a:lvl7pPr>
              <a:defRPr sz="1800"/>
            </a:lvl7pPr>
            <a:lvl8pPr>
              <a:defRPr sz="1800"/>
            </a:lvl8pPr>
            <a:lvl9pPr>
              <a:defRPr sz="1800"/>
            </a:lvl9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8590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FA2E1C9-87FA-47A9-AD3F-8EBACA198775}"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0F3EF-DFF2-4D25-B474-8C19B4B012E2}" type="slidenum">
              <a:rPr lang="en-US" smtClean="0"/>
              <a:t>‹#›</a:t>
            </a:fld>
            <a:endParaRPr lang="en-US"/>
          </a:p>
        </p:txBody>
      </p:sp>
    </p:spTree>
    <p:extLst>
      <p:ext uri="{BB962C8B-B14F-4D97-AF65-F5344CB8AC3E}">
        <p14:creationId xmlns:p14="http://schemas.microsoft.com/office/powerpoint/2010/main" val="817433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A2E1C9-87FA-47A9-AD3F-8EBACA198775}"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0F3EF-DFF2-4D25-B474-8C19B4B012E2}" type="slidenum">
              <a:rPr lang="en-US" smtClean="0"/>
              <a:t>‹#›</a:t>
            </a:fld>
            <a:endParaRPr lang="en-US"/>
          </a:p>
        </p:txBody>
      </p:sp>
    </p:spTree>
    <p:extLst>
      <p:ext uri="{BB962C8B-B14F-4D97-AF65-F5344CB8AC3E}">
        <p14:creationId xmlns:p14="http://schemas.microsoft.com/office/powerpoint/2010/main" val="1944217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A2E1C9-87FA-47A9-AD3F-8EBACA198775}"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0F3EF-DFF2-4D25-B474-8C19B4B012E2}" type="slidenum">
              <a:rPr lang="en-US" smtClean="0"/>
              <a:t>‹#›</a:t>
            </a:fld>
            <a:endParaRPr lang="en-US"/>
          </a:p>
        </p:txBody>
      </p:sp>
    </p:spTree>
    <p:extLst>
      <p:ext uri="{BB962C8B-B14F-4D97-AF65-F5344CB8AC3E}">
        <p14:creationId xmlns:p14="http://schemas.microsoft.com/office/powerpoint/2010/main" val="1286343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A2E1C9-87FA-47A9-AD3F-8EBACA198775}" type="datetimeFigureOut">
              <a:rPr lang="en-US" smtClean="0"/>
              <a:t>6/23/2017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C0F3EF-DFF2-4D25-B474-8C19B4B012E2}" type="slidenum">
              <a:rPr lang="en-US" smtClean="0"/>
              <a:t>‹#›</a:t>
            </a:fld>
            <a:endParaRPr lang="en-US"/>
          </a:p>
        </p:txBody>
      </p:sp>
    </p:spTree>
    <p:extLst>
      <p:ext uri="{BB962C8B-B14F-4D97-AF65-F5344CB8AC3E}">
        <p14:creationId xmlns:p14="http://schemas.microsoft.com/office/powerpoint/2010/main" val="1497494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A2E1C9-87FA-47A9-AD3F-8EBACA198775}" type="datetimeFigureOut">
              <a:rPr lang="en-US" smtClean="0"/>
              <a:t>6/23/2017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C0F3EF-DFF2-4D25-B474-8C19B4B012E2}" type="slidenum">
              <a:rPr lang="en-US" smtClean="0"/>
              <a:t>‹#›</a:t>
            </a:fld>
            <a:endParaRPr lang="en-US"/>
          </a:p>
        </p:txBody>
      </p:sp>
    </p:spTree>
    <p:extLst>
      <p:ext uri="{BB962C8B-B14F-4D97-AF65-F5344CB8AC3E}">
        <p14:creationId xmlns:p14="http://schemas.microsoft.com/office/powerpoint/2010/main" val="3663920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_Slide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Content Placeholder 2"/>
          <p:cNvSpPr>
            <a:spLocks noGrp="1"/>
          </p:cNvSpPr>
          <p:nvPr>
            <p:ph idx="1"/>
          </p:nvPr>
        </p:nvSpPr>
        <p:spPr>
          <a:xfrm>
            <a:off x="838200" y="1534166"/>
            <a:ext cx="10515600" cy="4082869"/>
          </a:xfrm>
          <a:prstGeom prst="rect">
            <a:avLst/>
          </a:prstGeom>
        </p:spPr>
        <p:txBody>
          <a:bodyPr anchor="t" anchorCtr="0"/>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p:cNvSpPr>
            <a:spLocks noGrp="1"/>
          </p:cNvSpPr>
          <p:nvPr>
            <p:ph type="title"/>
          </p:nvPr>
        </p:nvSpPr>
        <p:spPr>
          <a:xfrm>
            <a:off x="241040" y="93306"/>
            <a:ext cx="11720805" cy="985838"/>
          </a:xfrm>
          <a:prstGeom prst="rect">
            <a:avLst/>
          </a:prstGeom>
        </p:spPr>
        <p:txBody>
          <a:bodyPr anchor="ctr" anchorCtr="0"/>
          <a:lstStyle>
            <a:lvl1pPr>
              <a:defRPr sz="4000">
                <a:solidFill>
                  <a:schemeClr val="tx1"/>
                </a:solidFill>
              </a:defRPr>
            </a:lvl1pPr>
          </a:lstStyle>
          <a:p>
            <a:r>
              <a:rPr lang="en-US" dirty="0"/>
              <a:t>Click to edit Master title style</a:t>
            </a:r>
          </a:p>
        </p:txBody>
      </p:sp>
      <p:sp>
        <p:nvSpPr>
          <p:cNvPr id="8" name="Footer Placeholder 4"/>
          <p:cNvSpPr txBox="1">
            <a:spLocks/>
          </p:cNvSpPr>
          <p:nvPr userDrawn="1"/>
        </p:nvSpPr>
        <p:spPr>
          <a:xfrm>
            <a:off x="2910376" y="5972715"/>
            <a:ext cx="6371249" cy="763323"/>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Chicagoland’s voice for better biking, walking and transit.</a:t>
            </a:r>
          </a:p>
        </p:txBody>
      </p:sp>
      <p:sp>
        <p:nvSpPr>
          <p:cNvPr id="9" name="Slide Number Placeholder 5"/>
          <p:cNvSpPr txBox="1">
            <a:spLocks/>
          </p:cNvSpPr>
          <p:nvPr userDrawn="1"/>
        </p:nvSpPr>
        <p:spPr>
          <a:xfrm>
            <a:off x="8610600" y="5958158"/>
            <a:ext cx="3351245" cy="763323"/>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5E110D-7942-439D-BB1E-45FC84D9D86E}" type="slidenum">
              <a:rPr lang="en-US" sz="1400" smtClean="0"/>
              <a:pPr/>
              <a:t>‹#›</a:t>
            </a:fld>
            <a:endParaRPr lang="en-US" sz="1400"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5418" y="5958158"/>
            <a:ext cx="2003933" cy="796395"/>
          </a:xfrm>
          <a:prstGeom prst="rect">
            <a:avLst/>
          </a:prstGeom>
        </p:spPr>
      </p:pic>
    </p:spTree>
    <p:extLst>
      <p:ext uri="{BB962C8B-B14F-4D97-AF65-F5344CB8AC3E}">
        <p14:creationId xmlns:p14="http://schemas.microsoft.com/office/powerpoint/2010/main" val="413347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A2E1C9-87FA-47A9-AD3F-8EBACA198775}" type="datetimeFigureOut">
              <a:rPr lang="en-US" smtClean="0"/>
              <a:t>6/23/2017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C0F3EF-DFF2-4D25-B474-8C19B4B012E2}" type="slidenum">
              <a:rPr lang="en-US" smtClean="0"/>
              <a:t>‹#›</a:t>
            </a:fld>
            <a:endParaRPr lang="en-US"/>
          </a:p>
        </p:txBody>
      </p:sp>
    </p:spTree>
    <p:extLst>
      <p:ext uri="{BB962C8B-B14F-4D97-AF65-F5344CB8AC3E}">
        <p14:creationId xmlns:p14="http://schemas.microsoft.com/office/powerpoint/2010/main" val="2220464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A2E1C9-87FA-47A9-AD3F-8EBACA198775}" type="datetimeFigureOut">
              <a:rPr lang="en-US" smtClean="0"/>
              <a:t>6/23/2017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C0F3EF-DFF2-4D25-B474-8C19B4B012E2}" type="slidenum">
              <a:rPr lang="en-US" smtClean="0"/>
              <a:t>‹#›</a:t>
            </a:fld>
            <a:endParaRPr lang="en-US"/>
          </a:p>
        </p:txBody>
      </p:sp>
    </p:spTree>
    <p:extLst>
      <p:ext uri="{BB962C8B-B14F-4D97-AF65-F5344CB8AC3E}">
        <p14:creationId xmlns:p14="http://schemas.microsoft.com/office/powerpoint/2010/main" val="2545057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A2E1C9-87FA-47A9-AD3F-8EBACA198775}" type="datetimeFigureOut">
              <a:rPr lang="en-US" smtClean="0"/>
              <a:t>6/23/2017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C0F3EF-DFF2-4D25-B474-8C19B4B012E2}" type="slidenum">
              <a:rPr lang="en-US" smtClean="0"/>
              <a:t>‹#›</a:t>
            </a:fld>
            <a:endParaRPr lang="en-US"/>
          </a:p>
        </p:txBody>
      </p:sp>
    </p:spTree>
    <p:extLst>
      <p:ext uri="{BB962C8B-B14F-4D97-AF65-F5344CB8AC3E}">
        <p14:creationId xmlns:p14="http://schemas.microsoft.com/office/powerpoint/2010/main" val="3475030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A2E1C9-87FA-47A9-AD3F-8EBACA198775}" type="datetimeFigureOut">
              <a:rPr lang="en-US" smtClean="0"/>
              <a:t>6/23/2017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C0F3EF-DFF2-4D25-B474-8C19B4B012E2}" type="slidenum">
              <a:rPr lang="en-US" smtClean="0"/>
              <a:t>‹#›</a:t>
            </a:fld>
            <a:endParaRPr lang="en-US"/>
          </a:p>
        </p:txBody>
      </p:sp>
    </p:spTree>
    <p:extLst>
      <p:ext uri="{BB962C8B-B14F-4D97-AF65-F5344CB8AC3E}">
        <p14:creationId xmlns:p14="http://schemas.microsoft.com/office/powerpoint/2010/main" val="27687571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A2E1C9-87FA-47A9-AD3F-8EBACA198775}"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0F3EF-DFF2-4D25-B474-8C19B4B012E2}" type="slidenum">
              <a:rPr lang="en-US" smtClean="0"/>
              <a:t>‹#›</a:t>
            </a:fld>
            <a:endParaRPr lang="en-US"/>
          </a:p>
        </p:txBody>
      </p:sp>
    </p:spTree>
    <p:extLst>
      <p:ext uri="{BB962C8B-B14F-4D97-AF65-F5344CB8AC3E}">
        <p14:creationId xmlns:p14="http://schemas.microsoft.com/office/powerpoint/2010/main" val="2831830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A2E1C9-87FA-47A9-AD3F-8EBACA198775}"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0F3EF-DFF2-4D25-B474-8C19B4B012E2}" type="slidenum">
              <a:rPr lang="en-US" smtClean="0"/>
              <a:t>‹#›</a:t>
            </a:fld>
            <a:endParaRPr lang="en-US"/>
          </a:p>
        </p:txBody>
      </p:sp>
    </p:spTree>
    <p:extLst>
      <p:ext uri="{BB962C8B-B14F-4D97-AF65-F5344CB8AC3E}">
        <p14:creationId xmlns:p14="http://schemas.microsoft.com/office/powerpoint/2010/main" val="1559741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41039" y="3608031"/>
            <a:ext cx="11689024" cy="985838"/>
          </a:xfrm>
          <a:prstGeom prst="rect">
            <a:avLst/>
          </a:prstGeom>
        </p:spPr>
        <p:txBody>
          <a:bodyPr anchor="b" anchorCtr="0"/>
          <a:lstStyle>
            <a:lvl1pPr>
              <a:defRPr>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102319624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with Photo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p:cNvSpPr>
            <a:spLocks noGrp="1"/>
          </p:cNvSpPr>
          <p:nvPr>
            <p:ph idx="1"/>
          </p:nvPr>
        </p:nvSpPr>
        <p:spPr>
          <a:xfrm>
            <a:off x="4646645" y="1194319"/>
            <a:ext cx="6707155" cy="4627984"/>
          </a:xfrm>
          <a:prstGeom prst="rect">
            <a:avLst/>
          </a:prstGeo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txBox="1">
            <a:spLocks/>
          </p:cNvSpPr>
          <p:nvPr/>
        </p:nvSpPr>
        <p:spPr>
          <a:xfrm>
            <a:off x="8610600" y="5958158"/>
            <a:ext cx="3351245" cy="763323"/>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5E110D-7942-439D-BB1E-45FC84D9D86E}" type="slidenum">
              <a:rPr lang="en-US" sz="1400" smtClean="0"/>
              <a:pPr/>
              <a:t>‹#›</a:t>
            </a:fld>
            <a:endParaRPr lang="en-US" sz="1400" dirty="0"/>
          </a:p>
        </p:txBody>
      </p:sp>
      <p:sp>
        <p:nvSpPr>
          <p:cNvPr id="16" name="Picture Placeholder 15"/>
          <p:cNvSpPr>
            <a:spLocks noGrp="1"/>
          </p:cNvSpPr>
          <p:nvPr>
            <p:ph type="pic" sz="quarter" idx="10"/>
          </p:nvPr>
        </p:nvSpPr>
        <p:spPr>
          <a:xfrm>
            <a:off x="234949" y="1194318"/>
            <a:ext cx="4235451" cy="4628632"/>
          </a:xfrm>
          <a:prstGeom prst="rect">
            <a:avLst/>
          </a:prstGeom>
        </p:spPr>
        <p:txBody>
          <a:bodyPr/>
          <a:lstStyle/>
          <a:p>
            <a:r>
              <a:rPr lang="en-US"/>
              <a:t>Click icon to add picture</a:t>
            </a:r>
          </a:p>
        </p:txBody>
      </p:sp>
      <p:sp>
        <p:nvSpPr>
          <p:cNvPr id="18" name="Title 1"/>
          <p:cNvSpPr>
            <a:spLocks noGrp="1"/>
          </p:cNvSpPr>
          <p:nvPr>
            <p:ph type="title"/>
          </p:nvPr>
        </p:nvSpPr>
        <p:spPr>
          <a:xfrm>
            <a:off x="241040" y="93306"/>
            <a:ext cx="11720805" cy="985838"/>
          </a:xfrm>
          <a:prstGeom prst="rect">
            <a:avLst/>
          </a:prstGeom>
        </p:spPr>
        <p:txBody>
          <a:bodyPr anchor="ctr" anchorCtr="0"/>
          <a:lstStyle>
            <a:lvl1pPr>
              <a:defRPr>
                <a:solidFill>
                  <a:schemeClr val="tx1"/>
                </a:solidFill>
              </a:defRPr>
            </a:lvl1pPr>
          </a:lstStyle>
          <a:p>
            <a:r>
              <a:rPr lang="en-US"/>
              <a:t>Click to edit Master title style</a:t>
            </a:r>
            <a:endParaRPr lang="en-US" dirty="0"/>
          </a:p>
        </p:txBody>
      </p:sp>
      <p:sp>
        <p:nvSpPr>
          <p:cNvPr id="13" name="Slide Number Placeholder 5"/>
          <p:cNvSpPr txBox="1">
            <a:spLocks/>
          </p:cNvSpPr>
          <p:nvPr userDrawn="1"/>
        </p:nvSpPr>
        <p:spPr>
          <a:xfrm>
            <a:off x="8610600" y="5958158"/>
            <a:ext cx="3351245" cy="763323"/>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5E110D-7942-439D-BB1E-45FC84D9D86E}" type="slidenum">
              <a:rPr lang="en-US" sz="1400" smtClean="0"/>
              <a:pPr/>
              <a:t>‹#›</a:t>
            </a:fld>
            <a:endParaRPr lang="en-US" sz="1400" dirty="0"/>
          </a:p>
        </p:txBody>
      </p:sp>
      <p:sp>
        <p:nvSpPr>
          <p:cNvPr id="14" name="Footer Placeholder 4"/>
          <p:cNvSpPr txBox="1">
            <a:spLocks/>
          </p:cNvSpPr>
          <p:nvPr userDrawn="1"/>
        </p:nvSpPr>
        <p:spPr>
          <a:xfrm>
            <a:off x="2910376" y="5972715"/>
            <a:ext cx="6371249" cy="763323"/>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Chicagoland’s voice for better biking, walking and transit.</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5418" y="5958158"/>
            <a:ext cx="2003933" cy="796395"/>
          </a:xfrm>
          <a:prstGeom prst="rect">
            <a:avLst/>
          </a:prstGeom>
        </p:spPr>
      </p:pic>
    </p:spTree>
    <p:extLst>
      <p:ext uri="{BB962C8B-B14F-4D97-AF65-F5344CB8AC3E}">
        <p14:creationId xmlns:p14="http://schemas.microsoft.com/office/powerpoint/2010/main" val="2222611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with Photo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241040" y="93306"/>
            <a:ext cx="11720805" cy="985838"/>
          </a:xfrm>
          <a:prstGeom prst="rect">
            <a:avLst/>
          </a:prstGeom>
        </p:spPr>
        <p:txBody>
          <a:bodyPr/>
          <a:lstStyle>
            <a:lvl1pPr>
              <a:defRPr sz="4000">
                <a:solidFill>
                  <a:schemeClr val="tx1"/>
                </a:solidFill>
              </a:defRPr>
            </a:lvl1pPr>
          </a:lstStyle>
          <a:p>
            <a:r>
              <a:rPr lang="en-US" dirty="0"/>
              <a:t>Click to edit Master title style</a:t>
            </a:r>
          </a:p>
        </p:txBody>
      </p:sp>
      <p:sp>
        <p:nvSpPr>
          <p:cNvPr id="14" name="Picture Placeholder 15"/>
          <p:cNvSpPr>
            <a:spLocks noGrp="1"/>
          </p:cNvSpPr>
          <p:nvPr>
            <p:ph type="pic" sz="quarter" idx="10"/>
          </p:nvPr>
        </p:nvSpPr>
        <p:spPr>
          <a:xfrm>
            <a:off x="7118349" y="1194318"/>
            <a:ext cx="4235451" cy="4628632"/>
          </a:xfrm>
          <a:prstGeom prst="rect">
            <a:avLst/>
          </a:prstGeom>
        </p:spPr>
        <p:txBody>
          <a:bodyPr/>
          <a:lstStyle/>
          <a:p>
            <a:r>
              <a:rPr lang="en-US"/>
              <a:t>Click icon to add picture</a:t>
            </a:r>
          </a:p>
        </p:txBody>
      </p:sp>
      <p:sp>
        <p:nvSpPr>
          <p:cNvPr id="15" name="Content Placeholder 2"/>
          <p:cNvSpPr>
            <a:spLocks noGrp="1"/>
          </p:cNvSpPr>
          <p:nvPr>
            <p:ph idx="13"/>
          </p:nvPr>
        </p:nvSpPr>
        <p:spPr>
          <a:xfrm>
            <a:off x="838201" y="1194323"/>
            <a:ext cx="6104371" cy="4590661"/>
          </a:xfrm>
          <a:prstGeom prst="rect">
            <a:avLst/>
          </a:prstGeo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Slide Number Placeholder 5"/>
          <p:cNvSpPr txBox="1">
            <a:spLocks/>
          </p:cNvSpPr>
          <p:nvPr userDrawn="1"/>
        </p:nvSpPr>
        <p:spPr>
          <a:xfrm>
            <a:off x="8610600" y="5958158"/>
            <a:ext cx="3351245" cy="763323"/>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5E110D-7942-439D-BB1E-45FC84D9D86E}" type="slidenum">
              <a:rPr lang="en-US" sz="1400" smtClean="0"/>
              <a:pPr/>
              <a:t>‹#›</a:t>
            </a:fld>
            <a:endParaRPr lang="en-US" sz="1400" dirty="0"/>
          </a:p>
        </p:txBody>
      </p:sp>
      <p:sp>
        <p:nvSpPr>
          <p:cNvPr id="8" name="Footer Placeholder 4"/>
          <p:cNvSpPr txBox="1">
            <a:spLocks/>
          </p:cNvSpPr>
          <p:nvPr userDrawn="1"/>
        </p:nvSpPr>
        <p:spPr>
          <a:xfrm>
            <a:off x="2910376" y="5972715"/>
            <a:ext cx="6371249" cy="763323"/>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Chicagoland’s voice for better biking, walking and transit.</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5418" y="5958158"/>
            <a:ext cx="2003933" cy="796395"/>
          </a:xfrm>
          <a:prstGeom prst="rect">
            <a:avLst/>
          </a:prstGeom>
        </p:spPr>
      </p:pic>
    </p:spTree>
    <p:extLst>
      <p:ext uri="{BB962C8B-B14F-4D97-AF65-F5344CB8AC3E}">
        <p14:creationId xmlns:p14="http://schemas.microsoft.com/office/powerpoint/2010/main" val="1634671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Fade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Content Placeholder 2"/>
          <p:cNvSpPr>
            <a:spLocks noGrp="1"/>
          </p:cNvSpPr>
          <p:nvPr>
            <p:ph idx="1"/>
          </p:nvPr>
        </p:nvSpPr>
        <p:spPr>
          <a:xfrm>
            <a:off x="838200" y="1959429"/>
            <a:ext cx="10515600" cy="3657600"/>
          </a:xfrm>
          <a:prstGeom prst="rect">
            <a:avLst/>
          </a:prstGeom>
        </p:spPr>
        <p:txBody>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241040" y="93306"/>
            <a:ext cx="11720805" cy="985838"/>
          </a:xfrm>
          <a:prstGeom prst="rect">
            <a:avLst/>
          </a:prstGeom>
        </p:spPr>
        <p:txBody>
          <a:bodyPr anchor="ctr" anchorCtr="0"/>
          <a:lstStyle>
            <a:lvl1pPr>
              <a:defRPr>
                <a:solidFill>
                  <a:schemeClr val="tx1"/>
                </a:solidFill>
              </a:defRPr>
            </a:lvl1pPr>
          </a:lstStyle>
          <a:p>
            <a:r>
              <a:rPr lang="en-US"/>
              <a:t>Click to edit Master title style</a:t>
            </a:r>
            <a:endParaRPr lang="en-US" dirty="0"/>
          </a:p>
        </p:txBody>
      </p:sp>
      <p:sp>
        <p:nvSpPr>
          <p:cNvPr id="14" name="Slide Number Placeholder 5"/>
          <p:cNvSpPr txBox="1">
            <a:spLocks/>
          </p:cNvSpPr>
          <p:nvPr userDrawn="1"/>
        </p:nvSpPr>
        <p:spPr>
          <a:xfrm>
            <a:off x="8610600" y="5958158"/>
            <a:ext cx="3351245" cy="763323"/>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5E110D-7942-439D-BB1E-45FC84D9D86E}" type="slidenum">
              <a:rPr lang="en-US" sz="1400" smtClean="0"/>
              <a:pPr/>
              <a:t>‹#›</a:t>
            </a:fld>
            <a:endParaRPr lang="en-US" sz="1400" dirty="0"/>
          </a:p>
        </p:txBody>
      </p:sp>
      <p:sp>
        <p:nvSpPr>
          <p:cNvPr id="7" name="Footer Placeholder 4"/>
          <p:cNvSpPr txBox="1">
            <a:spLocks/>
          </p:cNvSpPr>
          <p:nvPr userDrawn="1"/>
        </p:nvSpPr>
        <p:spPr>
          <a:xfrm>
            <a:off x="2910376" y="5972715"/>
            <a:ext cx="6371249" cy="763323"/>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Chicagoland’s voice for better biking, walking and transit.</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5418" y="5958158"/>
            <a:ext cx="2003933" cy="796395"/>
          </a:xfrm>
          <a:prstGeom prst="rect">
            <a:avLst/>
          </a:prstGeom>
        </p:spPr>
      </p:pic>
    </p:spTree>
    <p:extLst>
      <p:ext uri="{BB962C8B-B14F-4D97-AF65-F5344CB8AC3E}">
        <p14:creationId xmlns:p14="http://schemas.microsoft.com/office/powerpoint/2010/main" val="2007958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Fade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Content Placeholder 2"/>
          <p:cNvSpPr>
            <a:spLocks noGrp="1"/>
          </p:cNvSpPr>
          <p:nvPr>
            <p:ph idx="1"/>
          </p:nvPr>
        </p:nvSpPr>
        <p:spPr>
          <a:xfrm>
            <a:off x="838200" y="1534166"/>
            <a:ext cx="10515600" cy="4082869"/>
          </a:xfrm>
          <a:prstGeom prst="rect">
            <a:avLst/>
          </a:prstGeom>
        </p:spPr>
        <p:txBody>
          <a:bodyPr anchor="t" anchorCtr="0"/>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p:ph type="title"/>
          </p:nvPr>
        </p:nvSpPr>
        <p:spPr>
          <a:xfrm>
            <a:off x="241040" y="93306"/>
            <a:ext cx="11720805" cy="985838"/>
          </a:xfrm>
          <a:prstGeom prst="rect">
            <a:avLst/>
          </a:prstGeom>
        </p:spPr>
        <p:txBody>
          <a:bodyPr anchor="ctr" anchorCtr="0"/>
          <a:lstStyle>
            <a:lvl1pPr>
              <a:defRPr>
                <a:solidFill>
                  <a:schemeClr val="tx1"/>
                </a:solidFill>
              </a:defRPr>
            </a:lvl1pPr>
          </a:lstStyle>
          <a:p>
            <a:r>
              <a:rPr lang="en-US" dirty="0"/>
              <a:t>Click to edit Master title style</a:t>
            </a:r>
          </a:p>
        </p:txBody>
      </p:sp>
      <p:sp>
        <p:nvSpPr>
          <p:cNvPr id="12" name="Slide Number Placeholder 5"/>
          <p:cNvSpPr txBox="1">
            <a:spLocks/>
          </p:cNvSpPr>
          <p:nvPr userDrawn="1"/>
        </p:nvSpPr>
        <p:spPr>
          <a:xfrm>
            <a:off x="8610600" y="5958158"/>
            <a:ext cx="3351245" cy="763323"/>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5E110D-7942-439D-BB1E-45FC84D9D86E}" type="slidenum">
              <a:rPr lang="en-US" sz="1400" smtClean="0"/>
              <a:pPr/>
              <a:t>‹#›</a:t>
            </a:fld>
            <a:endParaRPr lang="en-US" sz="1400" dirty="0"/>
          </a:p>
        </p:txBody>
      </p:sp>
      <p:sp>
        <p:nvSpPr>
          <p:cNvPr id="7" name="Footer Placeholder 4"/>
          <p:cNvSpPr txBox="1">
            <a:spLocks/>
          </p:cNvSpPr>
          <p:nvPr userDrawn="1"/>
        </p:nvSpPr>
        <p:spPr>
          <a:xfrm>
            <a:off x="2910376" y="5972715"/>
            <a:ext cx="6371249" cy="763323"/>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Chicagoland’s voice for better biking, walking and transit.</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5418" y="5958158"/>
            <a:ext cx="2003933" cy="796395"/>
          </a:xfrm>
          <a:prstGeom prst="rect">
            <a:avLst/>
          </a:prstGeom>
        </p:spPr>
      </p:pic>
    </p:spTree>
    <p:extLst>
      <p:ext uri="{BB962C8B-B14F-4D97-AF65-F5344CB8AC3E}">
        <p14:creationId xmlns:p14="http://schemas.microsoft.com/office/powerpoint/2010/main" val="1799426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hite Bk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Content Placeholder 2"/>
          <p:cNvSpPr>
            <a:spLocks noGrp="1"/>
          </p:cNvSpPr>
          <p:nvPr>
            <p:ph idx="1"/>
          </p:nvPr>
        </p:nvSpPr>
        <p:spPr>
          <a:xfrm>
            <a:off x="838200" y="1534166"/>
            <a:ext cx="10515600" cy="4082869"/>
          </a:xfrm>
          <a:prstGeom prst="rect">
            <a:avLst/>
          </a:prstGeom>
        </p:spPr>
        <p:txBody>
          <a:bodyPr anchor="t" anchorCtr="0"/>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p:ph type="title"/>
          </p:nvPr>
        </p:nvSpPr>
        <p:spPr>
          <a:xfrm>
            <a:off x="241040" y="93306"/>
            <a:ext cx="11720805" cy="985838"/>
          </a:xfrm>
          <a:prstGeom prst="rect">
            <a:avLst/>
          </a:prstGeom>
        </p:spPr>
        <p:txBody>
          <a:bodyPr anchor="ctr" anchorCtr="0"/>
          <a:lstStyle>
            <a:lvl1pPr>
              <a:defRPr>
                <a:solidFill>
                  <a:schemeClr val="tx1"/>
                </a:solidFill>
              </a:defRPr>
            </a:lvl1pPr>
          </a:lstStyle>
          <a:p>
            <a:r>
              <a:rPr lang="en-US"/>
              <a:t>Click to edit Master title style</a:t>
            </a:r>
            <a:endParaRPr lang="en-US" dirty="0"/>
          </a:p>
        </p:txBody>
      </p:sp>
      <p:sp>
        <p:nvSpPr>
          <p:cNvPr id="12" name="Slide Number Placeholder 5"/>
          <p:cNvSpPr txBox="1">
            <a:spLocks/>
          </p:cNvSpPr>
          <p:nvPr userDrawn="1"/>
        </p:nvSpPr>
        <p:spPr>
          <a:xfrm>
            <a:off x="8610600" y="5958158"/>
            <a:ext cx="3351245" cy="763323"/>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5E110D-7942-439D-BB1E-45FC84D9D86E}" type="slidenum">
              <a:rPr lang="en-US" sz="1400" smtClean="0"/>
              <a:pPr/>
              <a:t>‹#›</a:t>
            </a:fld>
            <a:endParaRPr lang="en-US" sz="1400" dirty="0"/>
          </a:p>
        </p:txBody>
      </p:sp>
      <p:sp>
        <p:nvSpPr>
          <p:cNvPr id="7" name="Footer Placeholder 4"/>
          <p:cNvSpPr txBox="1">
            <a:spLocks/>
          </p:cNvSpPr>
          <p:nvPr userDrawn="1"/>
        </p:nvSpPr>
        <p:spPr>
          <a:xfrm>
            <a:off x="2910376" y="5972715"/>
            <a:ext cx="6371249" cy="763323"/>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Chicagoland’s voice for better biking, walking and transit.</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5418" y="5958158"/>
            <a:ext cx="2003933" cy="796395"/>
          </a:xfrm>
          <a:prstGeom prst="rect">
            <a:avLst/>
          </a:prstGeom>
        </p:spPr>
      </p:pic>
    </p:spTree>
    <p:extLst>
      <p:ext uri="{BB962C8B-B14F-4D97-AF65-F5344CB8AC3E}">
        <p14:creationId xmlns:p14="http://schemas.microsoft.com/office/powerpoint/2010/main" val="3742229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End Page">
    <p:bg>
      <p:bgRef idx="1001">
        <a:schemeClr val="bg2"/>
      </p:bgRef>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41040" y="193040"/>
            <a:ext cx="11720805" cy="5486400"/>
          </a:xfrm>
          <a:prstGeom prst="rect">
            <a:avLst/>
          </a:prstGeom>
        </p:spPr>
        <p:txBody>
          <a:bodyPr anchor="ctr" anchorCtr="1"/>
          <a:lstStyle>
            <a:lvl1pPr>
              <a:defRPr sz="7200" baseline="0">
                <a:solidFill>
                  <a:schemeClr val="tx1"/>
                </a:solidFill>
              </a:defRPr>
            </a:lvl1pPr>
          </a:lstStyle>
          <a:p>
            <a:r>
              <a:rPr lang="en-US" dirty="0"/>
              <a:t>Thank you!</a:t>
            </a:r>
          </a:p>
        </p:txBody>
      </p:sp>
    </p:spTree>
    <p:extLst>
      <p:ext uri="{BB962C8B-B14F-4D97-AF65-F5344CB8AC3E}">
        <p14:creationId xmlns:p14="http://schemas.microsoft.com/office/powerpoint/2010/main" val="352278137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571793"/>
      </p:ext>
    </p:extLst>
  </p:cSld>
  <p:clrMap bg1="lt1" tx1="dk1" bg2="lt2" tx2="dk2" accent1="accent1" accent2="accent2" accent3="accent3" accent4="accent4" accent5="accent5" accent6="accent6" hlink="hlink" folHlink="folHlink"/>
  <p:sldLayoutIdLst>
    <p:sldLayoutId id="2147483688" r:id="rId1"/>
    <p:sldLayoutId id="2147483694" r:id="rId2"/>
    <p:sldLayoutId id="2147483691" r:id="rId3"/>
    <p:sldLayoutId id="2147483698" r:id="rId4"/>
    <p:sldLayoutId id="2147483699" r:id="rId5"/>
    <p:sldLayoutId id="2147483700" r:id="rId6"/>
    <p:sldLayoutId id="2147483701" r:id="rId7"/>
    <p:sldLayoutId id="2147483702" r:id="rId8"/>
    <p:sldLayoutId id="2147483703" r:id="rId9"/>
    <p:sldLayoutId id="2147483704" r:id="rId10"/>
    <p:sldLayoutId id="2147483706" r:id="rId11"/>
    <p:sldLayoutId id="2147483707" r:id="rId12"/>
    <p:sldLayoutId id="2147483708" r:id="rId13"/>
    <p:sldLayoutId id="2147483709"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406D8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A2E1C9-87FA-47A9-AD3F-8EBACA198775}" type="datetimeFigureOut">
              <a:rPr lang="en-US" smtClean="0"/>
              <a:t>6/23/2017</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0F3EF-DFF2-4D25-B474-8C19B4B012E2}" type="slidenum">
              <a:rPr lang="en-US" smtClean="0"/>
              <a:t>‹#›</a:t>
            </a:fld>
            <a:endParaRPr lang="en-US"/>
          </a:p>
        </p:txBody>
      </p:sp>
    </p:spTree>
    <p:extLst>
      <p:ext uri="{BB962C8B-B14F-4D97-AF65-F5344CB8AC3E}">
        <p14:creationId xmlns:p14="http://schemas.microsoft.com/office/powerpoint/2010/main" val="210552100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hyperlink" Target="https://www.youtube.com/watch?v=Fx4-SXKaxXc"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3" name="Title 2"/>
          <p:cNvSpPr>
            <a:spLocks noGrp="1"/>
          </p:cNvSpPr>
          <p:nvPr>
            <p:ph type="title"/>
          </p:nvPr>
        </p:nvSpPr>
        <p:spPr>
          <a:xfrm>
            <a:off x="2375852" y="765430"/>
            <a:ext cx="7440296" cy="2564457"/>
          </a:xfrm>
          <a:solidFill>
            <a:schemeClr val="tx1">
              <a:alpha val="80000"/>
            </a:schemeClr>
          </a:solidFill>
        </p:spPr>
        <p:txBody>
          <a:bodyPr/>
          <a:lstStyle/>
          <a:p>
            <a:r>
              <a:rPr lang="en-US" sz="4000" dirty="0">
                <a:solidFill>
                  <a:srgbClr val="464749"/>
                </a:solidFill>
              </a:rPr>
              <a:t>So you have a complete streets policy, now what?</a:t>
            </a:r>
            <a:br>
              <a:rPr lang="en-US" sz="4000" dirty="0">
                <a:solidFill>
                  <a:srgbClr val="464749"/>
                </a:solidFill>
              </a:rPr>
            </a:br>
            <a:br>
              <a:rPr lang="en-US" sz="4000" dirty="0">
                <a:solidFill>
                  <a:srgbClr val="464749"/>
                </a:solidFill>
              </a:rPr>
            </a:br>
            <a:r>
              <a:rPr lang="en-US" sz="1500" dirty="0">
                <a:solidFill>
                  <a:srgbClr val="464749"/>
                </a:solidFill>
                <a:latin typeface="Times New Roman" panose="02020603050405020304" pitchFamily="18" charset="0"/>
                <a:cs typeface="Times New Roman" panose="02020603050405020304" pitchFamily="18" charset="0"/>
              </a:rPr>
              <a:t>Presented by:</a:t>
            </a:r>
            <a:br>
              <a:rPr lang="en-US" sz="1500" dirty="0">
                <a:solidFill>
                  <a:srgbClr val="464749"/>
                </a:solidFill>
                <a:latin typeface="Times New Roman" panose="02020603050405020304" pitchFamily="18" charset="0"/>
                <a:cs typeface="Times New Roman" panose="02020603050405020304" pitchFamily="18" charset="0"/>
              </a:rPr>
            </a:br>
            <a:r>
              <a:rPr lang="en-US" sz="1500" dirty="0">
                <a:solidFill>
                  <a:srgbClr val="464749"/>
                </a:solidFill>
                <a:latin typeface="Times New Roman" panose="02020603050405020304" pitchFamily="18" charset="0"/>
                <a:cs typeface="Times New Roman" panose="02020603050405020304" pitchFamily="18" charset="0"/>
              </a:rPr>
              <a:t>Heather Schady</a:t>
            </a:r>
            <a:br>
              <a:rPr lang="en-US" sz="1500" dirty="0">
                <a:solidFill>
                  <a:srgbClr val="464749"/>
                </a:solidFill>
                <a:latin typeface="Times New Roman" panose="02020603050405020304" pitchFamily="18" charset="0"/>
                <a:cs typeface="Times New Roman" panose="02020603050405020304" pitchFamily="18" charset="0"/>
              </a:rPr>
            </a:br>
            <a:r>
              <a:rPr lang="en-US" sz="1500" dirty="0">
                <a:solidFill>
                  <a:srgbClr val="464749"/>
                </a:solidFill>
                <a:latin typeface="Times New Roman" panose="02020603050405020304" pitchFamily="18" charset="0"/>
                <a:cs typeface="Times New Roman" panose="02020603050405020304" pitchFamily="18" charset="0"/>
              </a:rPr>
              <a:t>Senior Transportation Planner, Active Transportation Alliance</a:t>
            </a:r>
          </a:p>
        </p:txBody>
      </p:sp>
    </p:spTree>
    <p:extLst>
      <p:ext uri="{BB962C8B-B14F-4D97-AF65-F5344CB8AC3E}">
        <p14:creationId xmlns:p14="http://schemas.microsoft.com/office/powerpoint/2010/main" val="3444574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8608" y="-207818"/>
            <a:ext cx="9144000" cy="7065818"/>
          </a:xfrm>
          <a:prstGeom prst="rect">
            <a:avLst/>
          </a:prstGeom>
        </p:spPr>
      </p:pic>
    </p:spTree>
    <p:extLst>
      <p:ext uri="{BB962C8B-B14F-4D97-AF65-F5344CB8AC3E}">
        <p14:creationId xmlns:p14="http://schemas.microsoft.com/office/powerpoint/2010/main" val="520596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AutoShape 2" descr="Image result for myth meme"/>
          <p:cNvSpPr>
            <a:spLocks noChangeAspect="1" noChangeArrowheads="1"/>
          </p:cNvSpPr>
          <p:nvPr/>
        </p:nvSpPr>
        <p:spPr bwMode="auto">
          <a:xfrm>
            <a:off x="4566787" y="-691499"/>
            <a:ext cx="5769666" cy="57696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03909"/>
            <a:ext cx="9144000" cy="7065818"/>
          </a:xfrm>
          <a:prstGeom prst="rect">
            <a:avLst/>
          </a:prstGeom>
        </p:spPr>
      </p:pic>
    </p:spTree>
    <p:extLst>
      <p:ext uri="{BB962C8B-B14F-4D97-AF65-F5344CB8AC3E}">
        <p14:creationId xmlns:p14="http://schemas.microsoft.com/office/powerpoint/2010/main" val="111741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Regional implementation</a:t>
            </a:r>
          </a:p>
        </p:txBody>
      </p:sp>
      <p:pic>
        <p:nvPicPr>
          <p:cNvPr id="4" name="Picture 3"/>
          <p:cNvPicPr>
            <a:picLocks noChangeAspect="1"/>
          </p:cNvPicPr>
          <p:nvPr/>
        </p:nvPicPr>
        <p:blipFill>
          <a:blip r:embed="rId2"/>
          <a:stretch>
            <a:fillRect/>
          </a:stretch>
        </p:blipFill>
        <p:spPr>
          <a:xfrm>
            <a:off x="449165" y="1079144"/>
            <a:ext cx="6089163" cy="4141039"/>
          </a:xfrm>
          <a:prstGeom prst="rect">
            <a:avLst/>
          </a:prstGeom>
        </p:spPr>
      </p:pic>
      <p:sp>
        <p:nvSpPr>
          <p:cNvPr id="5" name="TextBox 4"/>
          <p:cNvSpPr txBox="1"/>
          <p:nvPr/>
        </p:nvSpPr>
        <p:spPr>
          <a:xfrm>
            <a:off x="2146868" y="5291687"/>
            <a:ext cx="4523739" cy="307777"/>
          </a:xfrm>
          <a:prstGeom prst="rect">
            <a:avLst/>
          </a:prstGeom>
          <a:noFill/>
        </p:spPr>
        <p:txBody>
          <a:bodyPr wrap="none" rtlCol="0">
            <a:spAutoFit/>
          </a:bodyPr>
          <a:lstStyle/>
          <a:p>
            <a:r>
              <a:rPr lang="en-US" sz="1400" dirty="0"/>
              <a:t>Source: Chicagoland Metropolitan Agency for Planning</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999579" y="1446387"/>
            <a:ext cx="4501014" cy="3478056"/>
          </a:xfrm>
        </p:spPr>
      </p:pic>
    </p:spTree>
    <p:extLst>
      <p:ext uri="{BB962C8B-B14F-4D97-AF65-F5344CB8AC3E}">
        <p14:creationId xmlns:p14="http://schemas.microsoft.com/office/powerpoint/2010/main" val="2842406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Local implementation difficult to track</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1" y="-1289"/>
            <a:ext cx="9167863" cy="7084259"/>
          </a:xfrm>
          <a:prstGeom prst="rect">
            <a:avLst/>
          </a:prstGeom>
        </p:spPr>
      </p:pic>
      <p:sp>
        <p:nvSpPr>
          <p:cNvPr id="5" name="TextBox 4"/>
          <p:cNvSpPr txBox="1"/>
          <p:nvPr/>
        </p:nvSpPr>
        <p:spPr>
          <a:xfrm>
            <a:off x="4132776" y="342902"/>
            <a:ext cx="2680542" cy="5478423"/>
          </a:xfrm>
          <a:prstGeom prst="rect">
            <a:avLst/>
          </a:prstGeom>
          <a:noFill/>
        </p:spPr>
        <p:txBody>
          <a:bodyPr wrap="none" rtlCol="0">
            <a:spAutoFit/>
          </a:bodyPr>
          <a:lstStyle/>
          <a:p>
            <a:r>
              <a:rPr lang="en-US" sz="35000" dirty="0">
                <a:solidFill>
                  <a:srgbClr val="FFC000"/>
                </a:solidFill>
              </a:rPr>
              <a:t>?</a:t>
            </a:r>
          </a:p>
        </p:txBody>
      </p:sp>
    </p:spTree>
    <p:extLst>
      <p:ext uri="{BB962C8B-B14F-4D97-AF65-F5344CB8AC3E}">
        <p14:creationId xmlns:p14="http://schemas.microsoft.com/office/powerpoint/2010/main" val="2298747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s3.amazonaws.com/imagerelay-assets/client/1104/assets/10146281/IMG_3384_detail.jpg?AWSAccessKeyId=AKIAJVLMPTIIZCRKAFSQ&amp;Expires=1813819300&amp;Signature=35Jg4Gq%2F4TzGS1aIwVd6H0DDFK4%3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176551"/>
            <a:ext cx="12192000" cy="105044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8194" y="231649"/>
            <a:ext cx="7878699" cy="422351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836063" y="1672508"/>
            <a:ext cx="7886700" cy="4082869"/>
          </a:xfrm>
        </p:spPr>
        <p:txBody>
          <a:bodyPr/>
          <a:lstStyle/>
          <a:p>
            <a:r>
              <a:rPr lang="en-US" dirty="0">
                <a:solidFill>
                  <a:schemeClr val="tx2"/>
                </a:solidFill>
              </a:rPr>
              <a:t>Implementation lagging</a:t>
            </a:r>
          </a:p>
          <a:p>
            <a:r>
              <a:rPr lang="en-US" dirty="0">
                <a:solidFill>
                  <a:schemeClr val="tx2"/>
                </a:solidFill>
              </a:rPr>
              <a:t>Know-how lacking</a:t>
            </a:r>
          </a:p>
          <a:p>
            <a:r>
              <a:rPr lang="en-US" dirty="0">
                <a:solidFill>
                  <a:schemeClr val="tx2"/>
                </a:solidFill>
              </a:rPr>
              <a:t>Reliance on federal funding</a:t>
            </a:r>
          </a:p>
          <a:p>
            <a:r>
              <a:rPr lang="en-US" dirty="0">
                <a:solidFill>
                  <a:schemeClr val="tx2"/>
                </a:solidFill>
              </a:rPr>
              <a:t>More success in high income communities than low-income communities</a:t>
            </a:r>
          </a:p>
          <a:p>
            <a:endParaRPr lang="en-US" dirty="0"/>
          </a:p>
          <a:p>
            <a:endParaRPr lang="en-US" dirty="0"/>
          </a:p>
          <a:p>
            <a:endParaRPr lang="en-US" dirty="0"/>
          </a:p>
        </p:txBody>
      </p:sp>
      <p:sp>
        <p:nvSpPr>
          <p:cNvPr id="3" name="Title 2"/>
          <p:cNvSpPr>
            <a:spLocks noGrp="1"/>
          </p:cNvSpPr>
          <p:nvPr>
            <p:ph type="title"/>
          </p:nvPr>
        </p:nvSpPr>
        <p:spPr>
          <a:xfrm>
            <a:off x="388193" y="231648"/>
            <a:ext cx="8790604" cy="985838"/>
          </a:xfrm>
        </p:spPr>
        <p:txBody>
          <a:bodyPr/>
          <a:lstStyle/>
          <a:p>
            <a:r>
              <a:rPr lang="en-US" dirty="0"/>
              <a:t>Problem</a:t>
            </a:r>
          </a:p>
        </p:txBody>
      </p:sp>
    </p:spTree>
    <p:extLst>
      <p:ext uri="{BB962C8B-B14F-4D97-AF65-F5344CB8AC3E}">
        <p14:creationId xmlns:p14="http://schemas.microsoft.com/office/powerpoint/2010/main" val="3332783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4682"/>
          <a:stretch/>
        </p:blipFill>
        <p:spPr>
          <a:xfrm>
            <a:off x="2328673" y="132868"/>
            <a:ext cx="7533312" cy="5548604"/>
          </a:xfrm>
        </p:spPr>
      </p:pic>
    </p:spTree>
    <p:extLst>
      <p:ext uri="{BB962C8B-B14F-4D97-AF65-F5344CB8AC3E}">
        <p14:creationId xmlns:p14="http://schemas.microsoft.com/office/powerpoint/2010/main" val="3883471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2347" y="1302518"/>
            <a:ext cx="5272277" cy="4082869"/>
          </a:xfrm>
        </p:spPr>
        <p:txBody>
          <a:bodyPr/>
          <a:lstStyle/>
          <a:p>
            <a:r>
              <a:rPr lang="en-US" dirty="0">
                <a:solidFill>
                  <a:schemeClr val="tx2"/>
                </a:solidFill>
              </a:rPr>
              <a:t>Have staff roles changed since adopting your complete streets policy?</a:t>
            </a:r>
          </a:p>
          <a:p>
            <a:r>
              <a:rPr lang="en-US" dirty="0">
                <a:solidFill>
                  <a:schemeClr val="tx2"/>
                </a:solidFill>
              </a:rPr>
              <a:t>How has the policy changed your decision making process?</a:t>
            </a:r>
          </a:p>
          <a:p>
            <a:r>
              <a:rPr lang="en-US" dirty="0">
                <a:solidFill>
                  <a:schemeClr val="tx2"/>
                </a:solidFill>
              </a:rPr>
              <a:t>How have you overcome barriers to implementation?</a:t>
            </a:r>
          </a:p>
        </p:txBody>
      </p:sp>
      <p:sp>
        <p:nvSpPr>
          <p:cNvPr id="3" name="Title 2"/>
          <p:cNvSpPr>
            <a:spLocks noGrp="1"/>
          </p:cNvSpPr>
          <p:nvPr>
            <p:ph type="title"/>
          </p:nvPr>
        </p:nvSpPr>
        <p:spPr/>
        <p:txBody>
          <a:bodyPr/>
          <a:lstStyle/>
          <a:p>
            <a:r>
              <a:rPr lang="en-US" dirty="0"/>
              <a:t>Questions asked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1442" y="1148838"/>
            <a:ext cx="5681472" cy="4390227"/>
          </a:xfrm>
          <a:prstGeom prst="rect">
            <a:avLst/>
          </a:prstGeom>
        </p:spPr>
      </p:pic>
    </p:spTree>
    <p:extLst>
      <p:ext uri="{BB962C8B-B14F-4D97-AF65-F5344CB8AC3E}">
        <p14:creationId xmlns:p14="http://schemas.microsoft.com/office/powerpoint/2010/main" val="1683915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5757"/>
          <a:stretch/>
        </p:blipFill>
        <p:spPr>
          <a:xfrm>
            <a:off x="2474977" y="243840"/>
            <a:ext cx="7399826" cy="5388864"/>
          </a:xfrm>
        </p:spPr>
      </p:pic>
    </p:spTree>
    <p:extLst>
      <p:ext uri="{BB962C8B-B14F-4D97-AF65-F5344CB8AC3E}">
        <p14:creationId xmlns:p14="http://schemas.microsoft.com/office/powerpoint/2010/main" val="992157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004"/>
          <a:stretch/>
        </p:blipFill>
        <p:spPr>
          <a:xfrm>
            <a:off x="2238463" y="256031"/>
            <a:ext cx="7529098" cy="5352289"/>
          </a:xfrm>
        </p:spPr>
      </p:pic>
    </p:spTree>
    <p:extLst>
      <p:ext uri="{BB962C8B-B14F-4D97-AF65-F5344CB8AC3E}">
        <p14:creationId xmlns:p14="http://schemas.microsoft.com/office/powerpoint/2010/main" val="3637525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77440" y="97536"/>
            <a:ext cx="7372951" cy="5697281"/>
          </a:xfrm>
        </p:spPr>
      </p:pic>
    </p:spTree>
    <p:extLst>
      <p:ext uri="{BB962C8B-B14F-4D97-AF65-F5344CB8AC3E}">
        <p14:creationId xmlns:p14="http://schemas.microsoft.com/office/powerpoint/2010/main" val="1459697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idx="1"/>
          </p:nvPr>
        </p:nvSpPr>
        <p:spPr bwMode="auto">
          <a:xfrm>
            <a:off x="146304" y="4048645"/>
            <a:ext cx="4556327" cy="40828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0" tIns="137160" rIns="0" bIns="0" anchor="t" anchorCtr="0"/>
          <a:lstStyle/>
          <a:p>
            <a:pPr>
              <a:spcBef>
                <a:spcPts val="0"/>
              </a:spcBef>
              <a:spcAft>
                <a:spcPts val="900"/>
              </a:spcAft>
            </a:pPr>
            <a:r>
              <a:rPr lang="en-US" altLang="en-US" sz="2000" dirty="0">
                <a:solidFill>
                  <a:schemeClr val="tx1"/>
                </a:solidFill>
              </a:rPr>
              <a:t>Chicagoland’s advocacy voice for better walking, biking and public transit</a:t>
            </a:r>
          </a:p>
          <a:p>
            <a:pPr>
              <a:spcBef>
                <a:spcPct val="0"/>
              </a:spcBef>
              <a:spcAft>
                <a:spcPts val="450"/>
              </a:spcAft>
            </a:pPr>
            <a:r>
              <a:rPr lang="en-US" altLang="en-US" sz="2000" dirty="0">
                <a:solidFill>
                  <a:schemeClr val="tx1"/>
                </a:solidFill>
              </a:rPr>
              <a:t>Member-based not-for-profit organization</a:t>
            </a:r>
          </a:p>
        </p:txBody>
      </p:sp>
      <p:sp>
        <p:nvSpPr>
          <p:cNvPr id="18437"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b" anchorCtr="0" compatLnSpc="1">
            <a:prstTxWarp prst="textNoShape">
              <a:avLst/>
            </a:prstTxWarp>
          </a:bodyPr>
          <a:lstStyle/>
          <a:p>
            <a:pPr algn="ctr" eaLnBrk="1" hangingPunct="1"/>
            <a:r>
              <a:rPr lang="en-US" altLang="en-US" dirty="0"/>
              <a:t>Active Transportation Alliance</a:t>
            </a:r>
          </a:p>
        </p:txBody>
      </p:sp>
      <p:pic>
        <p:nvPicPr>
          <p:cNvPr id="18435" name="Picture 6"/>
          <p:cNvPicPr>
            <a:picLocks noChangeAspect="1"/>
          </p:cNvPicPr>
          <p:nvPr/>
        </p:nvPicPr>
        <p:blipFill rotWithShape="1">
          <a:blip r:embed="rId3">
            <a:extLst>
              <a:ext uri="{28A0092B-C50C-407E-A947-70E740481C1C}">
                <a14:useLocalDpi xmlns:a14="http://schemas.microsoft.com/office/drawing/2010/main" val="0"/>
              </a:ext>
            </a:extLst>
          </a:blip>
          <a:srcRect l="4932" t="10764" r="4652" b="3140"/>
          <a:stretch/>
        </p:blipFill>
        <p:spPr bwMode="auto">
          <a:xfrm>
            <a:off x="1529441" y="-23984"/>
            <a:ext cx="9144001" cy="3758398"/>
          </a:xfrm>
          <a:prstGeom prst="rect">
            <a:avLst/>
          </a:prstGeom>
          <a:blipFill dpi="0" rotWithShape="1">
            <a:blip r:embed="rId4">
              <a:alphaModFix amt="44000"/>
            </a:blip>
            <a:srcRect t="10764" b="3140"/>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436" name="Rectangle 4"/>
          <p:cNvSpPr txBox="1">
            <a:spLocks noChangeArrowheads="1"/>
          </p:cNvSpPr>
          <p:nvPr/>
        </p:nvSpPr>
        <p:spPr bwMode="auto">
          <a:xfrm>
            <a:off x="8399906" y="4060714"/>
            <a:ext cx="3792094" cy="1818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42900" tIns="137160" rIns="0" bIns="0"/>
          <a:lstStyle>
            <a:lvl1pPr marL="168275" indent="-168275">
              <a:defRPr sz="2400">
                <a:solidFill>
                  <a:schemeClr val="tx1"/>
                </a:solidFill>
                <a:latin typeface="Times New Roman" panose="02020603050405020304" pitchFamily="18" charset="0"/>
              </a:defRPr>
            </a:lvl1pPr>
            <a:lvl2pPr marL="573088" indent="-228600">
              <a:defRPr sz="2400">
                <a:solidFill>
                  <a:schemeClr val="tx1"/>
                </a:solidFill>
                <a:latin typeface="Times New Roman" panose="02020603050405020304" pitchFamily="18" charset="0"/>
              </a:defRPr>
            </a:lvl2pPr>
            <a:lvl3pPr marL="917575" indent="-176213">
              <a:defRPr sz="2400">
                <a:solidFill>
                  <a:schemeClr val="tx1"/>
                </a:solidFill>
                <a:latin typeface="Times New Roman" panose="02020603050405020304" pitchFamily="18" charset="0"/>
              </a:defRPr>
            </a:lvl3pPr>
            <a:lvl4pPr marL="1260475" indent="-1143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900"/>
              </a:spcAft>
              <a:buFontTx/>
              <a:buChar char="•"/>
            </a:pPr>
            <a:r>
              <a:rPr lang="en-US" altLang="en-US" sz="2000" dirty="0">
                <a:latin typeface="Arial" panose="020B0604020202020204" pitchFamily="34" charset="0"/>
              </a:rPr>
              <a:t>20,000 members &amp; supporters</a:t>
            </a:r>
          </a:p>
          <a:p>
            <a:pPr>
              <a:spcAft>
                <a:spcPts val="450"/>
              </a:spcAft>
              <a:buFontTx/>
              <a:buChar char="•"/>
            </a:pPr>
            <a:r>
              <a:rPr lang="en-US" altLang="en-US" sz="2000" dirty="0">
                <a:latin typeface="Arial" panose="020B0604020202020204" pitchFamily="34" charset="0"/>
              </a:rPr>
              <a:t>25 full-time staff, plus part-time and seasonal</a:t>
            </a:r>
          </a:p>
        </p:txBody>
      </p:sp>
      <p:sp>
        <p:nvSpPr>
          <p:cNvPr id="6" name="Rectangle 4"/>
          <p:cNvSpPr txBox="1">
            <a:spLocks noChangeArrowheads="1"/>
          </p:cNvSpPr>
          <p:nvPr/>
        </p:nvSpPr>
        <p:spPr bwMode="auto">
          <a:xfrm>
            <a:off x="4687791" y="4035429"/>
            <a:ext cx="3858801"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42900" tIns="137160" rIns="0" bIns="0"/>
          <a:lstStyle>
            <a:lvl1pPr marL="168275" indent="-168275">
              <a:defRPr sz="2400">
                <a:solidFill>
                  <a:schemeClr val="tx1"/>
                </a:solidFill>
                <a:latin typeface="Times New Roman" panose="02020603050405020304" pitchFamily="18" charset="0"/>
              </a:defRPr>
            </a:lvl1pPr>
            <a:lvl2pPr marL="573088" indent="-228600">
              <a:defRPr sz="2400">
                <a:solidFill>
                  <a:schemeClr val="tx1"/>
                </a:solidFill>
                <a:latin typeface="Times New Roman" panose="02020603050405020304" pitchFamily="18" charset="0"/>
              </a:defRPr>
            </a:lvl2pPr>
            <a:lvl3pPr marL="917575" indent="-176213">
              <a:defRPr sz="2400">
                <a:solidFill>
                  <a:schemeClr val="tx1"/>
                </a:solidFill>
                <a:latin typeface="Times New Roman" panose="02020603050405020304" pitchFamily="18" charset="0"/>
              </a:defRPr>
            </a:lvl3pPr>
            <a:lvl4pPr marL="1260475" indent="-1143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900"/>
              </a:spcAft>
              <a:buFontTx/>
              <a:buChar char="•"/>
            </a:pPr>
            <a:r>
              <a:rPr lang="en-US" altLang="en-US" sz="2000" dirty="0">
                <a:latin typeface="Arial" panose="020B0604020202020204" pitchFamily="34" charset="0"/>
              </a:rPr>
              <a:t>Founded in 1985 as the Chicagoland Bicycle Federation</a:t>
            </a:r>
          </a:p>
          <a:p>
            <a:pPr>
              <a:spcAft>
                <a:spcPts val="450"/>
              </a:spcAft>
              <a:buFontTx/>
              <a:buChar char="•"/>
            </a:pPr>
            <a:r>
              <a:rPr lang="en-US" altLang="en-US" sz="2000" dirty="0">
                <a:latin typeface="Arial" panose="020B0604020202020204" pitchFamily="34" charset="0"/>
              </a:rPr>
              <a:t>Serve Chicago metro region</a:t>
            </a:r>
          </a:p>
        </p:txBody>
      </p:sp>
    </p:spTree>
    <p:extLst>
      <p:ext uri="{BB962C8B-B14F-4D97-AF65-F5344CB8AC3E}">
        <p14:creationId xmlns:p14="http://schemas.microsoft.com/office/powerpoint/2010/main" val="281230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Communities had made minimal changes to their systems post-policy adoption</a:t>
            </a:r>
          </a:p>
          <a:p>
            <a:r>
              <a:rPr lang="en-US" dirty="0"/>
              <a:t>Project delivery process has not changed</a:t>
            </a:r>
          </a:p>
          <a:p>
            <a:r>
              <a:rPr lang="en-US" dirty="0"/>
              <a:t>Funding prioritization has not changed</a:t>
            </a:r>
          </a:p>
          <a:p>
            <a:r>
              <a:rPr lang="en-US" dirty="0"/>
              <a:t>Complete streets are still treated as “special” projects</a:t>
            </a:r>
          </a:p>
          <a:p>
            <a:pPr marL="0" indent="0">
              <a:buNone/>
            </a:pPr>
            <a:endParaRPr lang="en-US" dirty="0"/>
          </a:p>
          <a:p>
            <a:endParaRPr lang="en-US" dirty="0"/>
          </a:p>
          <a:p>
            <a:endParaRPr lang="en-US" dirty="0"/>
          </a:p>
        </p:txBody>
      </p:sp>
      <p:sp>
        <p:nvSpPr>
          <p:cNvPr id="3" name="Title 2"/>
          <p:cNvSpPr>
            <a:spLocks noGrp="1"/>
          </p:cNvSpPr>
          <p:nvPr>
            <p:ph type="title"/>
          </p:nvPr>
        </p:nvSpPr>
        <p:spPr/>
        <p:txBody>
          <a:bodyPr/>
          <a:lstStyle/>
          <a:p>
            <a:r>
              <a:rPr lang="en-US" dirty="0"/>
              <a:t>Findings</a:t>
            </a:r>
          </a:p>
        </p:txBody>
      </p:sp>
    </p:spTree>
    <p:extLst>
      <p:ext uri="{BB962C8B-B14F-4D97-AF65-F5344CB8AC3E}">
        <p14:creationId xmlns:p14="http://schemas.microsoft.com/office/powerpoint/2010/main" val="1327309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Question: </a:t>
            </a:r>
            <a:br>
              <a:rPr lang="en-US" dirty="0"/>
            </a:br>
            <a:br>
              <a:rPr lang="en-US" dirty="0"/>
            </a:br>
            <a:r>
              <a:rPr lang="en-US" sz="4000" dirty="0"/>
              <a:t>What has your local or regional experience been with complete streets implementation? </a:t>
            </a:r>
          </a:p>
        </p:txBody>
      </p:sp>
    </p:spTree>
    <p:extLst>
      <p:ext uri="{BB962C8B-B14F-4D97-AF65-F5344CB8AC3E}">
        <p14:creationId xmlns:p14="http://schemas.microsoft.com/office/powerpoint/2010/main" val="2541701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COMPLETE STREETS POLICY &amp; IMPLEMENTATION PROJECT</a:t>
            </a:r>
          </a:p>
        </p:txBody>
      </p:sp>
    </p:spTree>
    <p:extLst>
      <p:ext uri="{BB962C8B-B14F-4D97-AF65-F5344CB8AC3E}">
        <p14:creationId xmlns:p14="http://schemas.microsoft.com/office/powerpoint/2010/main" val="1954219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4780" y="1259578"/>
            <a:ext cx="8790604" cy="416586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302700" y="1578421"/>
            <a:ext cx="4023737" cy="4082869"/>
          </a:xfrm>
        </p:spPr>
        <p:txBody>
          <a:bodyPr/>
          <a:lstStyle/>
          <a:p>
            <a:r>
              <a:rPr lang="en-US" dirty="0"/>
              <a:t>Develop </a:t>
            </a:r>
            <a:r>
              <a:rPr lang="en-US" b="1" dirty="0">
                <a:solidFill>
                  <a:schemeClr val="accent1"/>
                </a:solidFill>
              </a:rPr>
              <a:t>complete streets policies </a:t>
            </a:r>
            <a:r>
              <a:rPr lang="en-US" dirty="0"/>
              <a:t>10 communities</a:t>
            </a:r>
          </a:p>
          <a:p>
            <a:r>
              <a:rPr lang="en-US" dirty="0"/>
              <a:t>Develop </a:t>
            </a:r>
            <a:r>
              <a:rPr lang="en-US" b="1" dirty="0">
                <a:solidFill>
                  <a:schemeClr val="accent1"/>
                </a:solidFill>
              </a:rPr>
              <a:t>complete streets implementation </a:t>
            </a:r>
            <a:r>
              <a:rPr lang="en-US" dirty="0"/>
              <a:t>strategies in 6 communities</a:t>
            </a:r>
          </a:p>
          <a:p>
            <a:pPr marL="0" indent="0">
              <a:buNone/>
            </a:pPr>
            <a:endParaRPr lang="en-US" dirty="0"/>
          </a:p>
        </p:txBody>
      </p:sp>
      <p:sp>
        <p:nvSpPr>
          <p:cNvPr id="3" name="Title 2"/>
          <p:cNvSpPr>
            <a:spLocks noGrp="1"/>
          </p:cNvSpPr>
          <p:nvPr>
            <p:ph type="title"/>
          </p:nvPr>
        </p:nvSpPr>
        <p:spPr>
          <a:xfrm>
            <a:off x="302700" y="250377"/>
            <a:ext cx="8790604" cy="985838"/>
          </a:xfrm>
        </p:spPr>
        <p:txBody>
          <a:bodyPr/>
          <a:lstStyle/>
          <a:p>
            <a:r>
              <a:rPr lang="en-US" dirty="0"/>
              <a:t>Healthy </a:t>
            </a:r>
            <a:r>
              <a:rPr lang="en-US" dirty="0" err="1"/>
              <a:t>HotSpot</a:t>
            </a:r>
            <a:r>
              <a:rPr lang="en-US" dirty="0"/>
              <a:t> Complete Streets initiative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8546" y="2132917"/>
            <a:ext cx="4267200" cy="178308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884" y="5300241"/>
            <a:ext cx="4762500" cy="596900"/>
          </a:xfrm>
          <a:prstGeom prst="rect">
            <a:avLst/>
          </a:prstGeom>
        </p:spPr>
      </p:pic>
    </p:spTree>
    <p:extLst>
      <p:ext uri="{BB962C8B-B14F-4D97-AF65-F5344CB8AC3E}">
        <p14:creationId xmlns:p14="http://schemas.microsoft.com/office/powerpoint/2010/main" val="2708340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00698" y="233983"/>
            <a:ext cx="8790604" cy="985838"/>
          </a:xfrm>
        </p:spPr>
        <p:txBody>
          <a:bodyPr/>
          <a:lstStyle/>
          <a:p>
            <a:r>
              <a:rPr lang="en-US" dirty="0"/>
              <a:t>Communities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7065818"/>
          </a:xfrm>
          <a:prstGeom prst="rect">
            <a:avLst/>
          </a:prstGeom>
        </p:spPr>
      </p:pic>
    </p:spTree>
    <p:extLst>
      <p:ext uri="{BB962C8B-B14F-4D97-AF65-F5344CB8AC3E}">
        <p14:creationId xmlns:p14="http://schemas.microsoft.com/office/powerpoint/2010/main" val="1189275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8157" r="10703"/>
          <a:stretch/>
        </p:blipFill>
        <p:spPr>
          <a:xfrm>
            <a:off x="5834743" y="1497811"/>
            <a:ext cx="4493756" cy="4087368"/>
          </a:xfrm>
        </p:spPr>
      </p:pic>
      <p:sp>
        <p:nvSpPr>
          <p:cNvPr id="3" name="Title 2"/>
          <p:cNvSpPr>
            <a:spLocks noGrp="1"/>
          </p:cNvSpPr>
          <p:nvPr>
            <p:ph type="title"/>
          </p:nvPr>
        </p:nvSpPr>
        <p:spPr/>
        <p:txBody>
          <a:bodyPr/>
          <a:lstStyle/>
          <a:p>
            <a:r>
              <a:rPr lang="en-US" dirty="0"/>
              <a:t>Calumet Park</a:t>
            </a:r>
          </a:p>
        </p:txBody>
      </p:sp>
      <p:sp>
        <p:nvSpPr>
          <p:cNvPr id="7" name="TextBox 6"/>
          <p:cNvSpPr txBox="1"/>
          <p:nvPr/>
        </p:nvSpPr>
        <p:spPr>
          <a:xfrm>
            <a:off x="1704781" y="1716925"/>
            <a:ext cx="365970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Population: 7,835</a:t>
            </a:r>
          </a:p>
          <a:p>
            <a:pPr marL="285750" indent="-285750">
              <a:buFont typeface="Arial" panose="020B0604020202020204" pitchFamily="34" charset="0"/>
              <a:buChar char="•"/>
            </a:pPr>
            <a:r>
              <a:rPr lang="en-US" sz="2800" dirty="0"/>
              <a:t>88% Black/African American</a:t>
            </a:r>
          </a:p>
          <a:p>
            <a:pPr marL="285750" indent="-285750">
              <a:buFont typeface="Arial" panose="020B0604020202020204" pitchFamily="34" charset="0"/>
              <a:buChar char="•"/>
            </a:pPr>
            <a:r>
              <a:rPr lang="en-US" sz="2800" dirty="0"/>
              <a:t>Median Household Income: $47,050</a:t>
            </a:r>
          </a:p>
        </p:txBody>
      </p:sp>
    </p:spTree>
    <p:extLst>
      <p:ext uri="{BB962C8B-B14F-4D97-AF65-F5344CB8AC3E}">
        <p14:creationId xmlns:p14="http://schemas.microsoft.com/office/powerpoint/2010/main" val="1574403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Steger</a:t>
            </a:r>
          </a:p>
        </p:txBody>
      </p:sp>
      <p:sp>
        <p:nvSpPr>
          <p:cNvPr id="6" name="TextBox 5"/>
          <p:cNvSpPr txBox="1"/>
          <p:nvPr/>
        </p:nvSpPr>
        <p:spPr>
          <a:xfrm>
            <a:off x="1704781" y="1716925"/>
            <a:ext cx="365970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Population: 9,570</a:t>
            </a:r>
          </a:p>
          <a:p>
            <a:pPr marL="285750" indent="-285750">
              <a:buFont typeface="Arial" panose="020B0604020202020204" pitchFamily="34" charset="0"/>
              <a:buChar char="•"/>
            </a:pPr>
            <a:r>
              <a:rPr lang="en-US" sz="2800" dirty="0"/>
              <a:t>Median Household Income: $43,118</a:t>
            </a:r>
          </a:p>
          <a:p>
            <a:pPr marL="285750" indent="-285750">
              <a:buFont typeface="Arial" panose="020B0604020202020204" pitchFamily="34" charset="0"/>
              <a:buChar char="•"/>
            </a:pPr>
            <a:r>
              <a:rPr lang="en-US" sz="2800" dirty="0"/>
              <a:t>30% below poverty rate</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659" t="6378" r="9742" b="-6378"/>
          <a:stretch/>
        </p:blipFill>
        <p:spPr>
          <a:xfrm>
            <a:off x="5441064" y="1716925"/>
            <a:ext cx="5054320" cy="4108689"/>
          </a:xfrm>
          <a:prstGeom prst="rect">
            <a:avLst/>
          </a:prstGeom>
        </p:spPr>
      </p:pic>
    </p:spTree>
    <p:extLst>
      <p:ext uri="{BB962C8B-B14F-4D97-AF65-F5344CB8AC3E}">
        <p14:creationId xmlns:p14="http://schemas.microsoft.com/office/powerpoint/2010/main" val="2705232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9266" r="9871"/>
          <a:stretch/>
        </p:blipFill>
        <p:spPr>
          <a:xfrm>
            <a:off x="5945275" y="1533525"/>
            <a:ext cx="4471517" cy="4083050"/>
          </a:xfrm>
        </p:spPr>
      </p:pic>
      <p:sp>
        <p:nvSpPr>
          <p:cNvPr id="3" name="Title 2"/>
          <p:cNvSpPr>
            <a:spLocks noGrp="1"/>
          </p:cNvSpPr>
          <p:nvPr>
            <p:ph type="title"/>
          </p:nvPr>
        </p:nvSpPr>
        <p:spPr/>
        <p:txBody>
          <a:bodyPr/>
          <a:lstStyle/>
          <a:p>
            <a:r>
              <a:rPr lang="en-US" dirty="0"/>
              <a:t>Midlothian</a:t>
            </a:r>
          </a:p>
        </p:txBody>
      </p:sp>
      <p:sp>
        <p:nvSpPr>
          <p:cNvPr id="5" name="TextBox 4"/>
          <p:cNvSpPr txBox="1"/>
          <p:nvPr/>
        </p:nvSpPr>
        <p:spPr>
          <a:xfrm>
            <a:off x="1704781" y="1716925"/>
            <a:ext cx="365970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Population: 14,819</a:t>
            </a:r>
          </a:p>
          <a:p>
            <a:pPr marL="285750" indent="-285750">
              <a:buFont typeface="Arial" panose="020B0604020202020204" pitchFamily="34" charset="0"/>
              <a:buChar char="•"/>
            </a:pPr>
            <a:r>
              <a:rPr lang="en-US" sz="2800" dirty="0"/>
              <a:t>Median Household Income: $62,351</a:t>
            </a:r>
          </a:p>
        </p:txBody>
      </p:sp>
    </p:spTree>
    <p:extLst>
      <p:ext uri="{BB962C8B-B14F-4D97-AF65-F5344CB8AC3E}">
        <p14:creationId xmlns:p14="http://schemas.microsoft.com/office/powerpoint/2010/main" val="2001084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Richton Park</a:t>
            </a:r>
          </a:p>
        </p:txBody>
      </p:sp>
      <p:sp>
        <p:nvSpPr>
          <p:cNvPr id="5" name="TextBox 4"/>
          <p:cNvSpPr txBox="1"/>
          <p:nvPr/>
        </p:nvSpPr>
        <p:spPr>
          <a:xfrm>
            <a:off x="1704781" y="1716925"/>
            <a:ext cx="365970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Population: 13,646</a:t>
            </a:r>
          </a:p>
          <a:p>
            <a:pPr marL="285750" indent="-285750">
              <a:buFont typeface="Arial" panose="020B0604020202020204" pitchFamily="34" charset="0"/>
              <a:buChar char="•"/>
            </a:pPr>
            <a:r>
              <a:rPr lang="en-US" sz="2800" dirty="0"/>
              <a:t>82% Black/African American</a:t>
            </a:r>
          </a:p>
          <a:p>
            <a:pPr marL="285750" indent="-285750">
              <a:buFont typeface="Arial" panose="020B0604020202020204" pitchFamily="34" charset="0"/>
              <a:buChar char="•"/>
            </a:pPr>
            <a:r>
              <a:rPr lang="en-US" sz="2800" dirty="0"/>
              <a:t>Median Household Income: 77,770</a:t>
            </a:r>
          </a:p>
        </p:txBody>
      </p:sp>
      <p:pic>
        <p:nvPicPr>
          <p:cNvPr id="10" name="Content Placeholder 9"/>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6878" r="10508"/>
          <a:stretch/>
        </p:blipFill>
        <p:spPr>
          <a:xfrm>
            <a:off x="5613680" y="1563670"/>
            <a:ext cx="4582048" cy="4083050"/>
          </a:xfrm>
        </p:spPr>
      </p:pic>
    </p:spTree>
    <p:extLst>
      <p:ext uri="{BB962C8B-B14F-4D97-AF65-F5344CB8AC3E}">
        <p14:creationId xmlns:p14="http://schemas.microsoft.com/office/powerpoint/2010/main" val="289739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Willow Springs</a:t>
            </a:r>
          </a:p>
        </p:txBody>
      </p:sp>
      <p:sp>
        <p:nvSpPr>
          <p:cNvPr id="5" name="TextBox 4"/>
          <p:cNvSpPr txBox="1"/>
          <p:nvPr/>
        </p:nvSpPr>
        <p:spPr>
          <a:xfrm>
            <a:off x="1704781" y="1716925"/>
            <a:ext cx="365970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Population: 5,524</a:t>
            </a:r>
          </a:p>
          <a:p>
            <a:pPr marL="285750" indent="-285750">
              <a:buFont typeface="Arial" panose="020B0604020202020204" pitchFamily="34" charset="0"/>
              <a:buChar char="•"/>
            </a:pPr>
            <a:r>
              <a:rPr lang="en-US" sz="2800" dirty="0"/>
              <a:t>Median Household Income: 53,132</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8682" r="12198"/>
          <a:stretch/>
        </p:blipFill>
        <p:spPr>
          <a:xfrm>
            <a:off x="5764404" y="1376624"/>
            <a:ext cx="4579773" cy="4287247"/>
          </a:xfrm>
          <a:prstGeom prst="rect">
            <a:avLst/>
          </a:prstGeom>
        </p:spPr>
      </p:pic>
    </p:spTree>
    <p:extLst>
      <p:ext uri="{BB962C8B-B14F-4D97-AF65-F5344CB8AC3E}">
        <p14:creationId xmlns:p14="http://schemas.microsoft.com/office/powerpoint/2010/main" val="3003153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7" name="Picture 6"/>
          <p:cNvPicPr>
            <a:picLocks noChangeAspect="1"/>
          </p:cNvPicPr>
          <p:nvPr/>
        </p:nvPicPr>
        <p:blipFill>
          <a:blip r:embed="rId3"/>
          <a:stretch>
            <a:fillRect/>
          </a:stretch>
        </p:blipFill>
        <p:spPr>
          <a:xfrm>
            <a:off x="1524000" y="1079144"/>
            <a:ext cx="8717280" cy="4995373"/>
          </a:xfrm>
          <a:prstGeom prst="rect">
            <a:avLst/>
          </a:prstGeom>
        </p:spPr>
      </p:pic>
      <p:sp>
        <p:nvSpPr>
          <p:cNvPr id="10" name="TextBox 9"/>
          <p:cNvSpPr txBox="1"/>
          <p:nvPr/>
        </p:nvSpPr>
        <p:spPr>
          <a:xfrm>
            <a:off x="1764631" y="240631"/>
            <a:ext cx="7892716" cy="769441"/>
          </a:xfrm>
          <a:prstGeom prst="rect">
            <a:avLst/>
          </a:prstGeom>
          <a:noFill/>
        </p:spPr>
        <p:txBody>
          <a:bodyPr wrap="square" rtlCol="0">
            <a:spAutoFit/>
          </a:bodyPr>
          <a:lstStyle/>
          <a:p>
            <a:r>
              <a:rPr lang="en-US" sz="4400" dirty="0"/>
              <a:t>About Active Trans</a:t>
            </a:r>
          </a:p>
        </p:txBody>
      </p:sp>
    </p:spTree>
    <p:extLst>
      <p:ext uri="{BB962C8B-B14F-4D97-AF65-F5344CB8AC3E}">
        <p14:creationId xmlns:p14="http://schemas.microsoft.com/office/powerpoint/2010/main" val="3655223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8790" r="9393"/>
          <a:stretch/>
        </p:blipFill>
        <p:spPr>
          <a:xfrm>
            <a:off x="5794550" y="1563670"/>
            <a:ext cx="4531807" cy="4083050"/>
          </a:xfrm>
        </p:spPr>
      </p:pic>
      <p:sp>
        <p:nvSpPr>
          <p:cNvPr id="3" name="Title 2"/>
          <p:cNvSpPr>
            <a:spLocks noGrp="1"/>
          </p:cNvSpPr>
          <p:nvPr>
            <p:ph type="title"/>
          </p:nvPr>
        </p:nvSpPr>
        <p:spPr/>
        <p:txBody>
          <a:bodyPr/>
          <a:lstStyle/>
          <a:p>
            <a:r>
              <a:rPr lang="en-US" dirty="0"/>
              <a:t>Skokie</a:t>
            </a:r>
          </a:p>
        </p:txBody>
      </p:sp>
      <p:sp>
        <p:nvSpPr>
          <p:cNvPr id="6" name="TextBox 5"/>
          <p:cNvSpPr txBox="1"/>
          <p:nvPr/>
        </p:nvSpPr>
        <p:spPr>
          <a:xfrm>
            <a:off x="1704781" y="1716925"/>
            <a:ext cx="365970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Population: 64,784</a:t>
            </a:r>
          </a:p>
          <a:p>
            <a:pPr marL="285750" indent="-285750">
              <a:buFont typeface="Arial" panose="020B0604020202020204" pitchFamily="34" charset="0"/>
              <a:buChar char="•"/>
            </a:pPr>
            <a:r>
              <a:rPr lang="en-US" sz="2800" dirty="0"/>
              <a:t>Median Household Income: 67,000</a:t>
            </a:r>
          </a:p>
        </p:txBody>
      </p:sp>
    </p:spTree>
    <p:extLst>
      <p:ext uri="{BB962C8B-B14F-4D97-AF65-F5344CB8AC3E}">
        <p14:creationId xmlns:p14="http://schemas.microsoft.com/office/powerpoint/2010/main" val="2244862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7834" r="10190"/>
          <a:stretch/>
        </p:blipFill>
        <p:spPr>
          <a:xfrm>
            <a:off x="5804597" y="1443090"/>
            <a:ext cx="4541855" cy="4083050"/>
          </a:xfrm>
        </p:spPr>
      </p:pic>
      <p:sp>
        <p:nvSpPr>
          <p:cNvPr id="3" name="Title 2"/>
          <p:cNvSpPr>
            <a:spLocks noGrp="1"/>
          </p:cNvSpPr>
          <p:nvPr>
            <p:ph type="title"/>
          </p:nvPr>
        </p:nvSpPr>
        <p:spPr/>
        <p:txBody>
          <a:bodyPr/>
          <a:lstStyle/>
          <a:p>
            <a:r>
              <a:rPr lang="en-US" dirty="0"/>
              <a:t>Summit</a:t>
            </a:r>
          </a:p>
        </p:txBody>
      </p:sp>
      <p:sp>
        <p:nvSpPr>
          <p:cNvPr id="5" name="TextBox 4"/>
          <p:cNvSpPr txBox="1"/>
          <p:nvPr/>
        </p:nvSpPr>
        <p:spPr>
          <a:xfrm>
            <a:off x="1704781" y="1716924"/>
            <a:ext cx="3818463"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Population: 11,054</a:t>
            </a:r>
          </a:p>
          <a:p>
            <a:pPr marL="285750" indent="-285750">
              <a:buFont typeface="Arial" panose="020B0604020202020204" pitchFamily="34" charset="0"/>
              <a:buChar char="•"/>
            </a:pPr>
            <a:r>
              <a:rPr lang="en-US" sz="2800" dirty="0"/>
              <a:t>64% Hispanic/</a:t>
            </a:r>
            <a:r>
              <a:rPr lang="en-US" sz="2800" dirty="0" err="1"/>
              <a:t>Latinx</a:t>
            </a:r>
            <a:endParaRPr lang="en-US" sz="2800" dirty="0"/>
          </a:p>
          <a:p>
            <a:pPr marL="285750" indent="-285750">
              <a:buFont typeface="Arial" panose="020B0604020202020204" pitchFamily="34" charset="0"/>
              <a:buChar char="•"/>
            </a:pPr>
            <a:r>
              <a:rPr lang="en-US" sz="2800" dirty="0"/>
              <a:t>Median Household Income: 42,070</a:t>
            </a:r>
            <a:endParaRPr lang="en-US" sz="2800" b="1" dirty="0"/>
          </a:p>
        </p:txBody>
      </p:sp>
    </p:spTree>
    <p:extLst>
      <p:ext uri="{BB962C8B-B14F-4D97-AF65-F5344CB8AC3E}">
        <p14:creationId xmlns:p14="http://schemas.microsoft.com/office/powerpoint/2010/main" val="3519273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3.amazonaws.com/imagerelay-assets/client/1104/assets/9943312/mature-woman-biking_detail.jpg?AWSAccessKeyId=AKIAJVLMPTIIZCRKAFSQ&amp;Expires=1813816121&amp;Signature=FNVMSa6bOK5fCYDnkTJBBaDMUCk%3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26720"/>
            <a:ext cx="12192000" cy="9038167"/>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6660854" y="683562"/>
            <a:ext cx="3635006" cy="2049007"/>
          </a:xfrm>
          <a:solidFill>
            <a:schemeClr val="bg2">
              <a:alpha val="80000"/>
            </a:schemeClr>
          </a:solidFill>
        </p:spPr>
        <p:txBody>
          <a:bodyPr/>
          <a:lstStyle/>
          <a:p>
            <a:pPr marL="0" indent="0">
              <a:buNone/>
            </a:pPr>
            <a:r>
              <a:rPr lang="en-US" dirty="0"/>
              <a:t>GOAL:</a:t>
            </a:r>
          </a:p>
          <a:p>
            <a:pPr marL="0" indent="0">
              <a:buNone/>
            </a:pPr>
            <a:r>
              <a:rPr lang="en-US" dirty="0"/>
              <a:t>Develop a policy AND an implementation strategy</a:t>
            </a:r>
          </a:p>
        </p:txBody>
      </p:sp>
    </p:spTree>
    <p:extLst>
      <p:ext uri="{BB962C8B-B14F-4D97-AF65-F5344CB8AC3E}">
        <p14:creationId xmlns:p14="http://schemas.microsoft.com/office/powerpoint/2010/main" val="444070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15009021"/>
              </p:ext>
            </p:extLst>
          </p:nvPr>
        </p:nvGraphicFramePr>
        <p:xfrm>
          <a:off x="494538" y="1252011"/>
          <a:ext cx="8893302" cy="40828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a:t>Process</a:t>
            </a:r>
          </a:p>
        </p:txBody>
      </p:sp>
    </p:spTree>
    <p:extLst>
      <p:ext uri="{BB962C8B-B14F-4D97-AF65-F5344CB8AC3E}">
        <p14:creationId xmlns:p14="http://schemas.microsoft.com/office/powerpoint/2010/main" val="1471242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Steering Committee Lessons Learned</a:t>
            </a:r>
          </a:p>
        </p:txBody>
      </p:sp>
    </p:spTree>
    <p:extLst>
      <p:ext uri="{BB962C8B-B14F-4D97-AF65-F5344CB8AC3E}">
        <p14:creationId xmlns:p14="http://schemas.microsoft.com/office/powerpoint/2010/main" val="19315518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0842" y="1544330"/>
            <a:ext cx="3712239" cy="4082869"/>
          </a:xfrm>
        </p:spPr>
        <p:txBody>
          <a:bodyPr/>
          <a:lstStyle/>
          <a:p>
            <a:pPr marL="0" indent="0">
              <a:buNone/>
            </a:pPr>
            <a:r>
              <a:rPr lang="en-US" u="sng" dirty="0"/>
              <a:t>Elected officials</a:t>
            </a:r>
          </a:p>
          <a:p>
            <a:pPr marL="0" indent="0">
              <a:buNone/>
            </a:pPr>
            <a:r>
              <a:rPr lang="en-US" sz="2400" dirty="0"/>
              <a:t>Mayor, village board</a:t>
            </a:r>
          </a:p>
          <a:p>
            <a:pPr marL="0" indent="0">
              <a:buNone/>
            </a:pPr>
            <a:endParaRPr lang="en-US" sz="2400" dirty="0"/>
          </a:p>
          <a:p>
            <a:pPr marL="0" indent="0">
              <a:buNone/>
            </a:pPr>
            <a:r>
              <a:rPr lang="en-US" u="sng" dirty="0"/>
              <a:t>Staff</a:t>
            </a:r>
          </a:p>
          <a:p>
            <a:pPr marL="0" indent="0">
              <a:buNone/>
            </a:pPr>
            <a:r>
              <a:rPr lang="en-US" sz="2400" dirty="0"/>
              <a:t>Engineering, planning economic development, police, fire, public works, parks, finance</a:t>
            </a:r>
          </a:p>
          <a:p>
            <a:pPr marL="0" indent="0">
              <a:buNone/>
            </a:pPr>
            <a:endParaRPr lang="en-US" dirty="0"/>
          </a:p>
          <a:p>
            <a:endParaRPr lang="en-US" dirty="0"/>
          </a:p>
        </p:txBody>
      </p:sp>
      <p:sp>
        <p:nvSpPr>
          <p:cNvPr id="3" name="Title 2"/>
          <p:cNvSpPr>
            <a:spLocks noGrp="1"/>
          </p:cNvSpPr>
          <p:nvPr>
            <p:ph type="title"/>
          </p:nvPr>
        </p:nvSpPr>
        <p:spPr>
          <a:xfrm>
            <a:off x="253932" y="243672"/>
            <a:ext cx="8790604" cy="985838"/>
          </a:xfrm>
        </p:spPr>
        <p:txBody>
          <a:bodyPr/>
          <a:lstStyle/>
          <a:p>
            <a:r>
              <a:rPr lang="en-US" dirty="0"/>
              <a:t>Steering committee formation</a:t>
            </a:r>
          </a:p>
        </p:txBody>
      </p:sp>
      <p:sp>
        <p:nvSpPr>
          <p:cNvPr id="6" name="Rectangle 5"/>
          <p:cNvSpPr/>
          <p:nvPr/>
        </p:nvSpPr>
        <p:spPr>
          <a:xfrm>
            <a:off x="4220143" y="1544330"/>
            <a:ext cx="2302577" cy="2462213"/>
          </a:xfrm>
          <a:prstGeom prst="rect">
            <a:avLst/>
          </a:prstGeom>
        </p:spPr>
        <p:txBody>
          <a:bodyPr wrap="square">
            <a:spAutoFit/>
          </a:bodyPr>
          <a:lstStyle/>
          <a:p>
            <a:r>
              <a:rPr lang="en-US" sz="2800" u="sng" dirty="0"/>
              <a:t>Stakeholders</a:t>
            </a:r>
          </a:p>
          <a:p>
            <a:r>
              <a:rPr lang="en-US" dirty="0"/>
              <a:t>Neighborhood groups, chamber of commerce, senior centers, bike/</a:t>
            </a:r>
            <a:r>
              <a:rPr lang="en-US" dirty="0" err="1"/>
              <a:t>ped</a:t>
            </a:r>
            <a:r>
              <a:rPr lang="en-US" dirty="0"/>
              <a:t> advocates, disability advocates, schools, hospitals</a:t>
            </a:r>
          </a:p>
        </p:txBody>
      </p:sp>
      <p:pic>
        <p:nvPicPr>
          <p:cNvPr id="7" name="Picture 4" descr="https://s3.amazonaws.com/imagerelay-assets/client/1104/assets/12561912/mcphp-20150918-3298_detail.jpg?AWSAccessKeyId=AKIAJVLMPTIIZCRKAFSQ&amp;Expires=1813808648&amp;Signature=FYToN2pwaNDIN0Dun9vMpxg34pU%3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0835" y="1836938"/>
            <a:ext cx="5108432" cy="3405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0754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7084" y="194256"/>
            <a:ext cx="8790604" cy="985838"/>
          </a:xfrm>
        </p:spPr>
        <p:txBody>
          <a:bodyPr/>
          <a:lstStyle/>
          <a:p>
            <a:r>
              <a:rPr lang="en-US" dirty="0"/>
              <a:t>Dispel myths: steering committee</a:t>
            </a:r>
          </a:p>
        </p:txBody>
      </p:sp>
      <p:sp>
        <p:nvSpPr>
          <p:cNvPr id="4" name="Rectangle 6"/>
          <p:cNvSpPr txBox="1">
            <a:spLocks noChangeArrowheads="1"/>
          </p:cNvSpPr>
          <p:nvPr/>
        </p:nvSpPr>
        <p:spPr>
          <a:xfrm>
            <a:off x="2152650" y="1959429"/>
            <a:ext cx="4063930" cy="3657600"/>
          </a:xfrm>
          <a:prstGeom prst="rect">
            <a:avLst/>
          </a:prstGeom>
        </p:spPr>
        <p:txBody>
          <a:bodyPr anchor="t" anchorCtr="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i="1" dirty="0"/>
              <a:t>“Complete Streets means putting bike lanes and sidewalks on every single street.”</a:t>
            </a:r>
            <a:br>
              <a:rPr lang="en-US" sz="3600" dirty="0"/>
            </a:br>
            <a:endParaRPr lang="en-US" sz="3600" dirty="0"/>
          </a:p>
          <a:p>
            <a:pPr marL="0" indent="0">
              <a:buNone/>
            </a:pPr>
            <a:endParaRPr lang="en-US" dirty="0"/>
          </a:p>
          <a:p>
            <a:pPr marL="0" indent="0">
              <a:buNone/>
            </a:pPr>
            <a:endParaRPr lang="en-US" dirty="0"/>
          </a:p>
        </p:txBody>
      </p:sp>
      <p:sp>
        <p:nvSpPr>
          <p:cNvPr id="5" name="TextBox 4"/>
          <p:cNvSpPr txBox="1"/>
          <p:nvPr/>
        </p:nvSpPr>
        <p:spPr>
          <a:xfrm rot="19804056">
            <a:off x="1519349" y="2676816"/>
            <a:ext cx="4611880" cy="1107996"/>
          </a:xfrm>
          <a:prstGeom prst="rect">
            <a:avLst/>
          </a:prstGeom>
          <a:noFill/>
        </p:spPr>
        <p:txBody>
          <a:bodyPr wrap="square" rtlCol="0">
            <a:spAutoFit/>
          </a:bodyPr>
          <a:lstStyle/>
          <a:p>
            <a:pPr algn="ctr"/>
            <a:r>
              <a:rPr lang="en-US" sz="6600" b="1" dirty="0">
                <a:solidFill>
                  <a:srgbClr val="C00000"/>
                </a:solidFill>
              </a:rPr>
              <a:t>FALSE!</a:t>
            </a:r>
          </a:p>
        </p:txBody>
      </p:sp>
      <p:sp>
        <p:nvSpPr>
          <p:cNvPr id="6" name="Rectangle 6"/>
          <p:cNvSpPr txBox="1">
            <a:spLocks noChangeArrowheads="1"/>
          </p:cNvSpPr>
          <p:nvPr/>
        </p:nvSpPr>
        <p:spPr bwMode="auto">
          <a:xfrm>
            <a:off x="6702240" y="1959429"/>
            <a:ext cx="3831728"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68275" indent="-168275" algn="l" rtl="0" eaLnBrk="1" fontAlgn="base" hangingPunct="1">
              <a:spcBef>
                <a:spcPct val="20000"/>
              </a:spcBef>
              <a:spcAft>
                <a:spcPct val="0"/>
              </a:spcAft>
              <a:buChar char="•"/>
              <a:defRPr sz="2400">
                <a:solidFill>
                  <a:srgbClr val="6D6966"/>
                </a:solidFill>
                <a:latin typeface="+mn-lt"/>
                <a:ea typeface="+mn-ea"/>
                <a:cs typeface="+mn-cs"/>
              </a:defRPr>
            </a:lvl1pPr>
            <a:lvl2pPr marL="573088" indent="-228600" algn="l" rtl="0" eaLnBrk="1" fontAlgn="base" hangingPunct="1">
              <a:spcBef>
                <a:spcPct val="20000"/>
              </a:spcBef>
              <a:spcAft>
                <a:spcPct val="0"/>
              </a:spcAft>
              <a:buChar char="–"/>
              <a:defRPr sz="2000">
                <a:solidFill>
                  <a:srgbClr val="6D6966"/>
                </a:solidFill>
                <a:latin typeface="Georgia" pitchFamily="18" charset="0"/>
              </a:defRPr>
            </a:lvl2pPr>
            <a:lvl3pPr marL="917575" indent="-176213" algn="l" rtl="0" eaLnBrk="1" fontAlgn="base" hangingPunct="1">
              <a:spcBef>
                <a:spcPct val="20000"/>
              </a:spcBef>
              <a:spcAft>
                <a:spcPct val="0"/>
              </a:spcAft>
              <a:buChar char="•"/>
              <a:defRPr sz="1600" i="1">
                <a:solidFill>
                  <a:srgbClr val="6D6966"/>
                </a:solidFill>
                <a:latin typeface="Georgia" pitchFamily="18" charset="0"/>
              </a:defRPr>
            </a:lvl3pPr>
            <a:lvl4pPr marL="1260475" indent="-114300" algn="l" rtl="0" eaLnBrk="1" fontAlgn="base" hangingPunct="1">
              <a:spcBef>
                <a:spcPct val="20000"/>
              </a:spcBef>
              <a:spcAft>
                <a:spcPct val="0"/>
              </a:spcAft>
              <a:defRPr sz="2000" i="1">
                <a:solidFill>
                  <a:srgbClr val="6D6966"/>
                </a:solidFill>
                <a:latin typeface="Georgia" pitchFamily="18" charset="0"/>
              </a:defRPr>
            </a:lvl4pPr>
            <a:lvl5pPr marL="2057400" indent="-228600" algn="l" rtl="0" eaLnBrk="1" fontAlgn="base" hangingPunct="1">
              <a:spcBef>
                <a:spcPct val="20000"/>
              </a:spcBef>
              <a:spcAft>
                <a:spcPct val="0"/>
              </a:spcAft>
              <a:defRPr sz="2000">
                <a:solidFill>
                  <a:srgbClr val="6D6966"/>
                </a:solidFill>
                <a:latin typeface="Georgia" pitchFamily="18" charset="0"/>
              </a:defRPr>
            </a:lvl5pPr>
            <a:lvl6pPr marL="2514600" indent="-228600" algn="l" rtl="0" eaLnBrk="1" fontAlgn="base" hangingPunct="1">
              <a:spcBef>
                <a:spcPct val="20000"/>
              </a:spcBef>
              <a:spcAft>
                <a:spcPct val="0"/>
              </a:spcAft>
              <a:defRPr sz="2000">
                <a:solidFill>
                  <a:srgbClr val="6D6966"/>
                </a:solidFill>
                <a:latin typeface="Georgia" pitchFamily="18" charset="0"/>
              </a:defRPr>
            </a:lvl6pPr>
            <a:lvl7pPr marL="2971800" indent="-228600" algn="l" rtl="0" eaLnBrk="1" fontAlgn="base" hangingPunct="1">
              <a:spcBef>
                <a:spcPct val="20000"/>
              </a:spcBef>
              <a:spcAft>
                <a:spcPct val="0"/>
              </a:spcAft>
              <a:defRPr sz="2000">
                <a:solidFill>
                  <a:srgbClr val="6D6966"/>
                </a:solidFill>
                <a:latin typeface="Georgia" pitchFamily="18" charset="0"/>
              </a:defRPr>
            </a:lvl7pPr>
            <a:lvl8pPr marL="3429000" indent="-228600" algn="l" rtl="0" eaLnBrk="1" fontAlgn="base" hangingPunct="1">
              <a:spcBef>
                <a:spcPct val="20000"/>
              </a:spcBef>
              <a:spcAft>
                <a:spcPct val="0"/>
              </a:spcAft>
              <a:defRPr sz="2000">
                <a:solidFill>
                  <a:srgbClr val="6D6966"/>
                </a:solidFill>
                <a:latin typeface="Georgia" pitchFamily="18" charset="0"/>
              </a:defRPr>
            </a:lvl8pPr>
            <a:lvl9pPr marL="3886200" indent="-228600" algn="l" rtl="0" eaLnBrk="1" fontAlgn="base" hangingPunct="1">
              <a:spcBef>
                <a:spcPct val="20000"/>
              </a:spcBef>
              <a:spcAft>
                <a:spcPct val="0"/>
              </a:spcAft>
              <a:defRPr sz="2000">
                <a:solidFill>
                  <a:srgbClr val="6D6966"/>
                </a:solidFill>
                <a:latin typeface="Georgia" pitchFamily="18" charset="0"/>
              </a:defRPr>
            </a:lvl9pPr>
          </a:lstStyle>
          <a:p>
            <a:pPr marL="0" indent="0">
              <a:buNone/>
            </a:pPr>
            <a:r>
              <a:rPr lang="en-US" sz="3600" i="1" dirty="0">
                <a:solidFill>
                  <a:schemeClr val="tx1"/>
                </a:solidFill>
              </a:rPr>
              <a:t>“Active transportation facilities add large costs to roadway projects.”</a:t>
            </a:r>
            <a:br>
              <a:rPr lang="en-US" sz="3600" dirty="0">
                <a:solidFill>
                  <a:schemeClr val="accent1"/>
                </a:solidFill>
              </a:rPr>
            </a:br>
            <a:endParaRPr lang="en-US" sz="3600" dirty="0">
              <a:solidFill>
                <a:schemeClr val="accent1"/>
              </a:solidFill>
            </a:endParaRPr>
          </a:p>
          <a:p>
            <a:pPr marL="0" indent="0">
              <a:buNone/>
            </a:pPr>
            <a:endParaRPr lang="en-US" sz="2800" dirty="0">
              <a:solidFill>
                <a:schemeClr val="accent1"/>
              </a:solidFill>
            </a:endParaRPr>
          </a:p>
          <a:p>
            <a:pPr marL="0" indent="0">
              <a:buNone/>
            </a:pPr>
            <a:endParaRPr lang="en-US" sz="2800" dirty="0">
              <a:solidFill>
                <a:schemeClr val="accent1"/>
              </a:solidFill>
            </a:endParaRPr>
          </a:p>
        </p:txBody>
      </p:sp>
      <p:sp>
        <p:nvSpPr>
          <p:cNvPr id="7" name="TextBox 6"/>
          <p:cNvSpPr txBox="1"/>
          <p:nvPr/>
        </p:nvSpPr>
        <p:spPr>
          <a:xfrm rot="19804056">
            <a:off x="5967364" y="2598104"/>
            <a:ext cx="4611880" cy="1107996"/>
          </a:xfrm>
          <a:prstGeom prst="rect">
            <a:avLst/>
          </a:prstGeom>
          <a:noFill/>
        </p:spPr>
        <p:txBody>
          <a:bodyPr wrap="square" rtlCol="0">
            <a:spAutoFit/>
          </a:bodyPr>
          <a:lstStyle/>
          <a:p>
            <a:pPr algn="ctr"/>
            <a:r>
              <a:rPr lang="en-US" sz="6600" b="1" dirty="0">
                <a:solidFill>
                  <a:srgbClr val="C00000"/>
                </a:solidFill>
              </a:rPr>
              <a:t>FALSE!</a:t>
            </a:r>
          </a:p>
        </p:txBody>
      </p:sp>
    </p:spTree>
    <p:extLst>
      <p:ext uri="{BB962C8B-B14F-4D97-AF65-F5344CB8AC3E}">
        <p14:creationId xmlns:p14="http://schemas.microsoft.com/office/powerpoint/2010/main" val="2838038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Dispel myths: village board</a:t>
            </a:r>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04781" y="2542231"/>
            <a:ext cx="4246611" cy="3281472"/>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0083" y="2522135"/>
            <a:ext cx="4246611" cy="3281472"/>
          </a:xfrm>
          <a:prstGeom prst="rect">
            <a:avLst/>
          </a:prstGeom>
        </p:spPr>
      </p:pic>
      <p:sp>
        <p:nvSpPr>
          <p:cNvPr id="10" name="TextBox 9"/>
          <p:cNvSpPr txBox="1"/>
          <p:nvPr/>
        </p:nvSpPr>
        <p:spPr>
          <a:xfrm>
            <a:off x="3945652" y="1162373"/>
            <a:ext cx="4471517" cy="1477328"/>
          </a:xfrm>
          <a:prstGeom prst="rect">
            <a:avLst/>
          </a:prstGeom>
          <a:noFill/>
        </p:spPr>
        <p:txBody>
          <a:bodyPr wrap="square" rtlCol="0">
            <a:spAutoFit/>
          </a:bodyPr>
          <a:lstStyle/>
          <a:p>
            <a:r>
              <a:rPr lang="en-US" sz="3000" dirty="0">
                <a:solidFill>
                  <a:schemeClr val="accent1"/>
                </a:solidFill>
              </a:rPr>
              <a:t>Almost a 50% reduction in crashes after the right-sizing project!</a:t>
            </a:r>
          </a:p>
        </p:txBody>
      </p:sp>
    </p:spTree>
    <p:extLst>
      <p:ext uri="{BB962C8B-B14F-4D97-AF65-F5344CB8AC3E}">
        <p14:creationId xmlns:p14="http://schemas.microsoft.com/office/powerpoint/2010/main" val="21912421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Bring in other experts</a:t>
            </a:r>
          </a:p>
        </p:txBody>
      </p:sp>
      <p:pic>
        <p:nvPicPr>
          <p:cNvPr id="2050" name="Picture 2" descr="https://s3.amazonaws.com/imagerelay-assets/client/1104/assets/12561880/mcphp-20150917-2880_detail.jpg?AWSAccessKeyId=AKIAJVLMPTIIZCRKAFSQ&amp;Expires=1813808648&amp;Signature=jnOjhSvjRmouU4kbyzfdE8Ldpr8%3D"/>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621731" y="1079144"/>
            <a:ext cx="7121821" cy="4747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259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Develop a shared vision</a:t>
            </a:r>
          </a:p>
        </p:txBody>
      </p:sp>
      <p:pic>
        <p:nvPicPr>
          <p:cNvPr id="5" name="Picture 4"/>
          <p:cNvPicPr>
            <a:picLocks noChangeAspect="1"/>
          </p:cNvPicPr>
          <p:nvPr/>
        </p:nvPicPr>
        <p:blipFill rotWithShape="1">
          <a:blip r:embed="rId2"/>
          <a:srcRect t="8212" b="42771"/>
          <a:stretch/>
        </p:blipFill>
        <p:spPr>
          <a:xfrm>
            <a:off x="2468907" y="1079145"/>
            <a:ext cx="7366886" cy="4860465"/>
          </a:xfrm>
          <a:prstGeom prst="rect">
            <a:avLst/>
          </a:prstGeom>
        </p:spPr>
      </p:pic>
    </p:spTree>
    <p:extLst>
      <p:ext uri="{BB962C8B-B14F-4D97-AF65-F5344CB8AC3E}">
        <p14:creationId xmlns:p14="http://schemas.microsoft.com/office/powerpoint/2010/main" val="918301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a:buNone/>
            </a:pPr>
            <a:r>
              <a:rPr lang="en-US" dirty="0">
                <a:solidFill>
                  <a:schemeClr val="tx2"/>
                </a:solidFill>
              </a:rPr>
              <a:t>By the year 2025, we are aiming for</a:t>
            </a:r>
            <a:r>
              <a:rPr lang="en-US" sz="2000" dirty="0"/>
              <a:t>:</a:t>
            </a:r>
          </a:p>
          <a:p>
            <a:r>
              <a:rPr lang="en-US" altLang="en-US" b="1" dirty="0"/>
              <a:t>50% of all trips </a:t>
            </a:r>
            <a:r>
              <a:rPr lang="en-US" altLang="en-US" dirty="0">
                <a:solidFill>
                  <a:schemeClr val="tx2"/>
                </a:solidFill>
              </a:rPr>
              <a:t>are made by walking, biking and transit</a:t>
            </a:r>
          </a:p>
          <a:p>
            <a:pPr eaLnBrk="1" hangingPunct="1"/>
            <a:r>
              <a:rPr lang="en-US" altLang="en-US" dirty="0">
                <a:solidFill>
                  <a:srgbClr val="6D6966"/>
                </a:solidFill>
              </a:rPr>
              <a:t>All traffic crashes are </a:t>
            </a:r>
            <a:r>
              <a:rPr lang="en-US" altLang="en-US" b="1" dirty="0">
                <a:solidFill>
                  <a:srgbClr val="6BA634"/>
                </a:solidFill>
              </a:rPr>
              <a:t>reduced by 50%</a:t>
            </a:r>
          </a:p>
          <a:p>
            <a:pPr eaLnBrk="1" hangingPunct="1"/>
            <a:r>
              <a:rPr lang="en-US" altLang="en-US" dirty="0">
                <a:solidFill>
                  <a:srgbClr val="6D6966"/>
                </a:solidFill>
              </a:rPr>
              <a:t>There are </a:t>
            </a:r>
            <a:r>
              <a:rPr lang="en-US" altLang="en-US" b="1" dirty="0">
                <a:solidFill>
                  <a:srgbClr val="6BA634"/>
                </a:solidFill>
              </a:rPr>
              <a:t>zero</a:t>
            </a:r>
            <a:r>
              <a:rPr lang="en-US" altLang="en-US" dirty="0">
                <a:solidFill>
                  <a:srgbClr val="6D6966"/>
                </a:solidFill>
              </a:rPr>
              <a:t> traffic fatalities and serious injuries</a:t>
            </a:r>
          </a:p>
          <a:p>
            <a:pPr eaLnBrk="1" hangingPunct="1"/>
            <a:endParaRPr lang="en-US" altLang="en-US" dirty="0">
              <a:solidFill>
                <a:srgbClr val="54534A"/>
              </a:solidFill>
            </a:endParaRPr>
          </a:p>
        </p:txBody>
      </p:sp>
      <p:sp>
        <p:nvSpPr>
          <p:cNvPr id="24579"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eaLnBrk="1" hangingPunct="1"/>
            <a:r>
              <a:rPr lang="en-US" altLang="en-US" dirty="0"/>
              <a:t>Our “50/50/Zero” Goal</a:t>
            </a:r>
          </a:p>
        </p:txBody>
      </p:sp>
      <p:pic>
        <p:nvPicPr>
          <p:cNvPr id="24580" name="Picture 2" descr="http://www.activetrans.org/sites/default/files/ABOUT%20US%20header.png"/>
          <p:cNvPicPr>
            <a:picLocks noChangeAspect="1" noChangeArrowheads="1"/>
          </p:cNvPicPr>
          <p:nvPr/>
        </p:nvPicPr>
        <p:blipFill>
          <a:blip r:embed="rId3">
            <a:extLst>
              <a:ext uri="{28A0092B-C50C-407E-A947-70E740481C1C}">
                <a14:useLocalDpi xmlns:a14="http://schemas.microsoft.com/office/drawing/2010/main" val="0"/>
              </a:ext>
            </a:extLst>
          </a:blip>
          <a:srcRect t="40437" r="9264"/>
          <a:stretch>
            <a:fillRect/>
          </a:stretch>
        </p:blipFill>
        <p:spPr bwMode="auto">
          <a:xfrm>
            <a:off x="1" y="3986784"/>
            <a:ext cx="12255028" cy="1913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864516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Develop a shared vision, </a:t>
            </a:r>
            <a:r>
              <a:rPr lang="en-US" dirty="0" err="1"/>
              <a:t>con’t</a:t>
            </a:r>
            <a:endParaRPr lang="en-US" dirty="0"/>
          </a:p>
        </p:txBody>
      </p:sp>
      <p:pic>
        <p:nvPicPr>
          <p:cNvPr id="4" name="Content Placeholder 3"/>
          <p:cNvPicPr>
            <a:picLocks noGrp="1" noChangeAspect="1"/>
          </p:cNvPicPr>
          <p:nvPr>
            <p:ph idx="1"/>
          </p:nvPr>
        </p:nvPicPr>
        <p:blipFill rotWithShape="1">
          <a:blip r:embed="rId2"/>
          <a:srcRect t="56929"/>
          <a:stretch/>
        </p:blipFill>
        <p:spPr>
          <a:xfrm>
            <a:off x="2026642" y="1215852"/>
            <a:ext cx="8118844" cy="4706876"/>
          </a:xfrm>
          <a:prstGeom prst="rect">
            <a:avLst/>
          </a:prstGeom>
        </p:spPr>
      </p:pic>
    </p:spTree>
    <p:extLst>
      <p:ext uri="{BB962C8B-B14F-4D97-AF65-F5344CB8AC3E}">
        <p14:creationId xmlns:p14="http://schemas.microsoft.com/office/powerpoint/2010/main" val="1246264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090433" y="1201208"/>
            <a:ext cx="8019298" cy="4439909"/>
          </a:xfrm>
          <a:prstGeom prst="rect">
            <a:avLst/>
          </a:prstGeom>
        </p:spPr>
      </p:pic>
      <p:sp>
        <p:nvSpPr>
          <p:cNvPr id="3" name="Title 2"/>
          <p:cNvSpPr>
            <a:spLocks noGrp="1"/>
          </p:cNvSpPr>
          <p:nvPr>
            <p:ph type="title"/>
          </p:nvPr>
        </p:nvSpPr>
        <p:spPr/>
        <p:txBody>
          <a:bodyPr/>
          <a:lstStyle/>
          <a:p>
            <a:r>
              <a:rPr lang="en-US" dirty="0"/>
              <a:t>Talk through each policy element</a:t>
            </a:r>
          </a:p>
        </p:txBody>
      </p:sp>
      <p:sp>
        <p:nvSpPr>
          <p:cNvPr id="5" name="TextBox 4"/>
          <p:cNvSpPr txBox="1"/>
          <p:nvPr/>
        </p:nvSpPr>
        <p:spPr>
          <a:xfrm>
            <a:off x="6216581" y="5763180"/>
            <a:ext cx="3688830" cy="307777"/>
          </a:xfrm>
          <a:prstGeom prst="rect">
            <a:avLst/>
          </a:prstGeom>
          <a:noFill/>
        </p:spPr>
        <p:txBody>
          <a:bodyPr wrap="none" rtlCol="0">
            <a:spAutoFit/>
          </a:bodyPr>
          <a:lstStyle/>
          <a:p>
            <a:r>
              <a:rPr lang="en-US" sz="1400" dirty="0"/>
              <a:t>Source: National Complete Streets Coalition</a:t>
            </a:r>
          </a:p>
        </p:txBody>
      </p:sp>
    </p:spTree>
    <p:extLst>
      <p:ext uri="{BB962C8B-B14F-4D97-AF65-F5344CB8AC3E}">
        <p14:creationId xmlns:p14="http://schemas.microsoft.com/office/powerpoint/2010/main" val="4218203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Question:</a:t>
            </a:r>
            <a:br>
              <a:rPr lang="en-US" sz="3000" dirty="0"/>
            </a:br>
            <a:r>
              <a:rPr lang="en-US" sz="4000" dirty="0"/>
              <a:t>What policy development approaches have worked for you?</a:t>
            </a:r>
          </a:p>
        </p:txBody>
      </p:sp>
    </p:spTree>
    <p:extLst>
      <p:ext uri="{BB962C8B-B14F-4D97-AF65-F5344CB8AC3E}">
        <p14:creationId xmlns:p14="http://schemas.microsoft.com/office/powerpoint/2010/main" val="25933123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Implementation success stories</a:t>
            </a:r>
          </a:p>
        </p:txBody>
      </p:sp>
    </p:spTree>
    <p:extLst>
      <p:ext uri="{BB962C8B-B14F-4D97-AF65-F5344CB8AC3E}">
        <p14:creationId xmlns:p14="http://schemas.microsoft.com/office/powerpoint/2010/main" val="1931737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29262" y="1217373"/>
            <a:ext cx="4285868" cy="2410800"/>
          </a:xfrm>
        </p:spPr>
      </p:pic>
      <p:sp>
        <p:nvSpPr>
          <p:cNvPr id="3" name="Title 2"/>
          <p:cNvSpPr>
            <a:spLocks noGrp="1"/>
          </p:cNvSpPr>
          <p:nvPr>
            <p:ph type="title"/>
          </p:nvPr>
        </p:nvSpPr>
        <p:spPr>
          <a:xfrm>
            <a:off x="266124" y="169835"/>
            <a:ext cx="11816148" cy="985838"/>
          </a:xfrm>
        </p:spPr>
        <p:txBody>
          <a:bodyPr/>
          <a:lstStyle/>
          <a:p>
            <a:r>
              <a:rPr lang="en-US" dirty="0"/>
              <a:t>Engagement through tactical </a:t>
            </a:r>
            <a:r>
              <a:rPr lang="en-US" dirty="0" err="1"/>
              <a:t>suburbanism</a:t>
            </a:r>
            <a:endParaRPr lang="en-US"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2020"/>
          <a:stretch/>
        </p:blipFill>
        <p:spPr>
          <a:xfrm>
            <a:off x="8314764" y="1217374"/>
            <a:ext cx="2042899" cy="2396439"/>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9965"/>
          <a:stretch/>
        </p:blipFill>
        <p:spPr>
          <a:xfrm>
            <a:off x="6233061" y="1234155"/>
            <a:ext cx="1763770" cy="239758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0" y="3675513"/>
            <a:ext cx="9144000" cy="2235765"/>
          </a:xfrm>
          <a:prstGeom prst="rect">
            <a:avLst/>
          </a:prstGeom>
        </p:spPr>
      </p:pic>
      <p:sp>
        <p:nvSpPr>
          <p:cNvPr id="8" name="Rectangle 7"/>
          <p:cNvSpPr/>
          <p:nvPr/>
        </p:nvSpPr>
        <p:spPr>
          <a:xfrm>
            <a:off x="3449420" y="5911270"/>
            <a:ext cx="6908242" cy="369332"/>
          </a:xfrm>
          <a:prstGeom prst="rect">
            <a:avLst/>
          </a:prstGeom>
        </p:spPr>
        <p:txBody>
          <a:bodyPr wrap="square">
            <a:spAutoFit/>
          </a:bodyPr>
          <a:lstStyle/>
          <a:p>
            <a:r>
              <a:rPr lang="en-US" dirty="0">
                <a:hlinkClick r:id="rId7"/>
              </a:rPr>
              <a:t>https://www.youtube.com/watch?v=Fx4-SXKaxXc</a:t>
            </a:r>
            <a:endParaRPr lang="en-US" dirty="0"/>
          </a:p>
        </p:txBody>
      </p:sp>
    </p:spTree>
    <p:extLst>
      <p:ext uri="{BB962C8B-B14F-4D97-AF65-F5344CB8AC3E}">
        <p14:creationId xmlns:p14="http://schemas.microsoft.com/office/powerpoint/2010/main" val="25770982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Understand existing conditions…</a:t>
            </a:r>
          </a:p>
        </p:txBody>
      </p:sp>
      <p:pic>
        <p:nvPicPr>
          <p:cNvPr id="7" name="Picture 6"/>
          <p:cNvPicPr>
            <a:picLocks noChangeAspect="1"/>
          </p:cNvPicPr>
          <p:nvPr/>
        </p:nvPicPr>
        <p:blipFill>
          <a:blip r:embed="rId3"/>
          <a:stretch>
            <a:fillRect/>
          </a:stretch>
        </p:blipFill>
        <p:spPr>
          <a:xfrm>
            <a:off x="7410541" y="945809"/>
            <a:ext cx="2993203" cy="2639839"/>
          </a:xfrm>
          <a:prstGeom prst="rect">
            <a:avLst/>
          </a:prstGeom>
        </p:spPr>
      </p:pic>
      <p:pic>
        <p:nvPicPr>
          <p:cNvPr id="8" name="Picture 7"/>
          <p:cNvPicPr>
            <a:picLocks noChangeAspect="1"/>
          </p:cNvPicPr>
          <p:nvPr/>
        </p:nvPicPr>
        <p:blipFill>
          <a:blip r:embed="rId4"/>
          <a:stretch>
            <a:fillRect/>
          </a:stretch>
        </p:blipFill>
        <p:spPr>
          <a:xfrm>
            <a:off x="7426998" y="3534321"/>
            <a:ext cx="2960286" cy="2608071"/>
          </a:xfrm>
          <a:prstGeom prst="rect">
            <a:avLst/>
          </a:prstGeom>
        </p:spPr>
      </p:pic>
      <p:pic>
        <p:nvPicPr>
          <p:cNvPr id="9" name="Content Placeholder 3"/>
          <p:cNvPicPr>
            <a:picLocks noChangeAspect="1"/>
          </p:cNvPicPr>
          <p:nvPr/>
        </p:nvPicPr>
        <p:blipFill>
          <a:blip r:embed="rId5"/>
          <a:stretch>
            <a:fillRect/>
          </a:stretch>
        </p:blipFill>
        <p:spPr>
          <a:xfrm>
            <a:off x="1689150" y="1197188"/>
            <a:ext cx="5688473" cy="4108342"/>
          </a:xfrm>
          <a:prstGeom prst="rect">
            <a:avLst/>
          </a:prstGeom>
        </p:spPr>
      </p:pic>
      <p:pic>
        <p:nvPicPr>
          <p:cNvPr id="10" name="Picture 9"/>
          <p:cNvPicPr>
            <a:picLocks noChangeAspect="1"/>
          </p:cNvPicPr>
          <p:nvPr/>
        </p:nvPicPr>
        <p:blipFill>
          <a:blip r:embed="rId6"/>
          <a:stretch>
            <a:fillRect/>
          </a:stretch>
        </p:blipFill>
        <p:spPr>
          <a:xfrm>
            <a:off x="6116098" y="4293402"/>
            <a:ext cx="1261525" cy="1119248"/>
          </a:xfrm>
          <a:prstGeom prst="rect">
            <a:avLst/>
          </a:prstGeom>
        </p:spPr>
      </p:pic>
    </p:spTree>
    <p:extLst>
      <p:ext uri="{BB962C8B-B14F-4D97-AF65-F5344CB8AC3E}">
        <p14:creationId xmlns:p14="http://schemas.microsoft.com/office/powerpoint/2010/main" val="36950224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And create a prioritization system</a:t>
            </a:r>
          </a:p>
        </p:txBody>
      </p:sp>
      <p:pic>
        <p:nvPicPr>
          <p:cNvPr id="5" name="Picture 4"/>
          <p:cNvPicPr>
            <a:picLocks noChangeAspect="1"/>
          </p:cNvPicPr>
          <p:nvPr/>
        </p:nvPicPr>
        <p:blipFill>
          <a:blip r:embed="rId3"/>
          <a:stretch>
            <a:fillRect/>
          </a:stretch>
        </p:blipFill>
        <p:spPr>
          <a:xfrm>
            <a:off x="3351858" y="1179627"/>
            <a:ext cx="5496448" cy="4729066"/>
          </a:xfrm>
          <a:prstGeom prst="rect">
            <a:avLst/>
          </a:prstGeom>
        </p:spPr>
      </p:pic>
    </p:spTree>
    <p:extLst>
      <p:ext uri="{BB962C8B-B14F-4D97-AF65-F5344CB8AC3E}">
        <p14:creationId xmlns:p14="http://schemas.microsoft.com/office/powerpoint/2010/main" val="2323926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585573" y="1533525"/>
            <a:ext cx="7020854" cy="4083050"/>
          </a:xfrm>
          <a:prstGeom prst="rect">
            <a:avLst/>
          </a:prstGeom>
        </p:spPr>
      </p:pic>
      <p:sp>
        <p:nvSpPr>
          <p:cNvPr id="3" name="Title 2"/>
          <p:cNvSpPr>
            <a:spLocks noGrp="1"/>
          </p:cNvSpPr>
          <p:nvPr>
            <p:ph type="title"/>
          </p:nvPr>
        </p:nvSpPr>
        <p:spPr/>
        <p:txBody>
          <a:bodyPr/>
          <a:lstStyle/>
          <a:p>
            <a:r>
              <a:rPr lang="en-US" dirty="0"/>
              <a:t>Create checklists</a:t>
            </a:r>
          </a:p>
        </p:txBody>
      </p:sp>
    </p:spTree>
    <p:extLst>
      <p:ext uri="{BB962C8B-B14F-4D97-AF65-F5344CB8AC3E}">
        <p14:creationId xmlns:p14="http://schemas.microsoft.com/office/powerpoint/2010/main" val="21061039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52650" y="1534166"/>
            <a:ext cx="3858290" cy="4082869"/>
          </a:xfrm>
        </p:spPr>
        <p:txBody>
          <a:bodyPr/>
          <a:lstStyle/>
          <a:p>
            <a:r>
              <a:rPr lang="en-US" dirty="0"/>
              <a:t>Capital Improvement Plans</a:t>
            </a:r>
          </a:p>
          <a:p>
            <a:r>
              <a:rPr lang="en-US" dirty="0"/>
              <a:t>CDBG 50/50 sidewalk program</a:t>
            </a:r>
          </a:p>
          <a:p>
            <a:r>
              <a:rPr lang="en-US" dirty="0"/>
              <a:t>Local gas tax increase</a:t>
            </a:r>
          </a:p>
        </p:txBody>
      </p:sp>
      <p:sp>
        <p:nvSpPr>
          <p:cNvPr id="3" name="Title 2"/>
          <p:cNvSpPr>
            <a:spLocks noGrp="1"/>
          </p:cNvSpPr>
          <p:nvPr>
            <p:ph type="title"/>
          </p:nvPr>
        </p:nvSpPr>
        <p:spPr/>
        <p:txBody>
          <a:bodyPr/>
          <a:lstStyle/>
          <a:p>
            <a:r>
              <a:rPr lang="en-US" dirty="0"/>
              <a:t>Develop funding strategies</a:t>
            </a:r>
          </a:p>
        </p:txBody>
      </p:sp>
      <p:pic>
        <p:nvPicPr>
          <p:cNvPr id="3074" name="Picture 2" descr="https://s3.amazonaws.com/imagerelay-assets/client/1104/assets/11241891/IMG_1065_detail.jpg?AWSAccessKeyId=AKIAJVLMPTIIZCRKAFSQ&amp;Expires=1813816626&amp;Signature=cUy0OjRVYbmRyWdQYvyzYcRh5p4%3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6378" y="1534165"/>
            <a:ext cx="4183910" cy="4183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135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1449499" y="1884420"/>
            <a:ext cx="4083050" cy="3062287"/>
          </a:xfrm>
        </p:spPr>
      </p:pic>
      <p:sp>
        <p:nvSpPr>
          <p:cNvPr id="3" name="Title 2"/>
          <p:cNvSpPr>
            <a:spLocks noGrp="1"/>
          </p:cNvSpPr>
          <p:nvPr>
            <p:ph type="title"/>
          </p:nvPr>
        </p:nvSpPr>
        <p:spPr>
          <a:xfrm>
            <a:off x="316992" y="50213"/>
            <a:ext cx="11167872" cy="985838"/>
          </a:xfrm>
        </p:spPr>
        <p:txBody>
          <a:bodyPr/>
          <a:lstStyle/>
          <a:p>
            <a:r>
              <a:rPr lang="en-US" dirty="0"/>
              <a:t>Leverage policy for additional resources</a:t>
            </a:r>
          </a:p>
        </p:txBody>
      </p:sp>
      <p:pic>
        <p:nvPicPr>
          <p:cNvPr id="5" name="Picture 4"/>
          <p:cNvPicPr>
            <a:picLocks noChangeAspect="1"/>
          </p:cNvPicPr>
          <p:nvPr/>
        </p:nvPicPr>
        <p:blipFill>
          <a:blip r:embed="rId4"/>
          <a:stretch>
            <a:fillRect/>
          </a:stretch>
        </p:blipFill>
        <p:spPr>
          <a:xfrm>
            <a:off x="5200428" y="1374038"/>
            <a:ext cx="5225547" cy="3272391"/>
          </a:xfrm>
          <a:prstGeom prst="rect">
            <a:avLst/>
          </a:prstGeom>
        </p:spPr>
      </p:pic>
    </p:spTree>
    <p:extLst>
      <p:ext uri="{BB962C8B-B14F-4D97-AF65-F5344CB8AC3E}">
        <p14:creationId xmlns:p14="http://schemas.microsoft.com/office/powerpoint/2010/main" val="4226732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3"/>
          <a:srcRect r="24144"/>
          <a:stretch/>
        </p:blipFill>
        <p:spPr>
          <a:xfrm>
            <a:off x="640879" y="1381071"/>
            <a:ext cx="4604442" cy="4046615"/>
          </a:xfrm>
          <a:prstGeom prst="rect">
            <a:avLst/>
          </a:prstGeom>
        </p:spPr>
      </p:pic>
      <p:sp>
        <p:nvSpPr>
          <p:cNvPr id="23555"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r>
              <a:rPr lang="en-US" altLang="en-US" dirty="0"/>
              <a:t>Our Organizational Principles</a:t>
            </a:r>
          </a:p>
        </p:txBody>
      </p:sp>
      <p:graphicFrame>
        <p:nvGraphicFramePr>
          <p:cNvPr id="5" name="Content Placeholder 3"/>
          <p:cNvGraphicFramePr>
            <a:graphicFrameLocks/>
          </p:cNvGraphicFramePr>
          <p:nvPr>
            <p:extLst>
              <p:ext uri="{D42A27DB-BD31-4B8C-83A1-F6EECF244321}">
                <p14:modId xmlns:p14="http://schemas.microsoft.com/office/powerpoint/2010/main" val="4050160183"/>
              </p:ext>
            </p:extLst>
          </p:nvPr>
        </p:nvGraphicFramePr>
        <p:xfrm>
          <a:off x="6562522" y="1606019"/>
          <a:ext cx="4006014" cy="3821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326607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472950" y="1437832"/>
            <a:ext cx="4310435" cy="4083050"/>
          </a:xfrm>
          <a:prstGeom prst="rect">
            <a:avLst/>
          </a:prstGeom>
        </p:spPr>
      </p:pic>
      <p:sp>
        <p:nvSpPr>
          <p:cNvPr id="3" name="Title 2"/>
          <p:cNvSpPr>
            <a:spLocks noGrp="1"/>
          </p:cNvSpPr>
          <p:nvPr>
            <p:ph type="title"/>
          </p:nvPr>
        </p:nvSpPr>
        <p:spPr>
          <a:xfrm>
            <a:off x="254671" y="160728"/>
            <a:ext cx="8790604" cy="985838"/>
          </a:xfrm>
        </p:spPr>
        <p:txBody>
          <a:bodyPr/>
          <a:lstStyle/>
          <a:p>
            <a:r>
              <a:rPr lang="en-US" dirty="0"/>
              <a:t>Use policy to attract new development</a:t>
            </a:r>
          </a:p>
        </p:txBody>
      </p:sp>
      <p:cxnSp>
        <p:nvCxnSpPr>
          <p:cNvPr id="6" name="Straight Arrow Connector 5"/>
          <p:cNvCxnSpPr/>
          <p:nvPr/>
        </p:nvCxnSpPr>
        <p:spPr>
          <a:xfrm flipH="1">
            <a:off x="6361815" y="2402958"/>
            <a:ext cx="2126509" cy="1605516"/>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855384" y="2447191"/>
            <a:ext cx="1616148" cy="923330"/>
          </a:xfrm>
          <a:prstGeom prst="rect">
            <a:avLst/>
          </a:prstGeom>
          <a:noFill/>
        </p:spPr>
        <p:txBody>
          <a:bodyPr wrap="square" rtlCol="0">
            <a:spAutoFit/>
          </a:bodyPr>
          <a:lstStyle/>
          <a:p>
            <a:r>
              <a:rPr lang="en-US" dirty="0"/>
              <a:t>Future protected bike lane</a:t>
            </a:r>
          </a:p>
        </p:txBody>
      </p:sp>
      <p:cxnSp>
        <p:nvCxnSpPr>
          <p:cNvPr id="9" name="Straight Arrow Connector 8"/>
          <p:cNvCxnSpPr/>
          <p:nvPr/>
        </p:nvCxnSpPr>
        <p:spPr>
          <a:xfrm>
            <a:off x="2991293" y="3370521"/>
            <a:ext cx="1212112" cy="1105786"/>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640724" y="1816694"/>
            <a:ext cx="1616148" cy="1477328"/>
          </a:xfrm>
          <a:prstGeom prst="rect">
            <a:avLst/>
          </a:prstGeom>
          <a:noFill/>
        </p:spPr>
        <p:txBody>
          <a:bodyPr wrap="square" rtlCol="0">
            <a:spAutoFit/>
          </a:bodyPr>
          <a:lstStyle/>
          <a:p>
            <a:r>
              <a:rPr lang="en-US" dirty="0"/>
              <a:t>Vacant mobile home development, future TOD site</a:t>
            </a:r>
          </a:p>
        </p:txBody>
      </p:sp>
      <p:sp>
        <p:nvSpPr>
          <p:cNvPr id="15" name="Oval 14"/>
          <p:cNvSpPr/>
          <p:nvPr/>
        </p:nvSpPr>
        <p:spPr>
          <a:xfrm>
            <a:off x="4649973" y="3763926"/>
            <a:ext cx="244549" cy="24454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07646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Partner with neighbors</a:t>
            </a:r>
          </a:p>
        </p:txBody>
      </p:sp>
      <p:pic>
        <p:nvPicPr>
          <p:cNvPr id="7" name="Picture 6"/>
          <p:cNvPicPr>
            <a:picLocks noChangeAspect="1"/>
          </p:cNvPicPr>
          <p:nvPr/>
        </p:nvPicPr>
        <p:blipFill>
          <a:blip r:embed="rId3"/>
          <a:stretch>
            <a:fillRect/>
          </a:stretch>
        </p:blipFill>
        <p:spPr>
          <a:xfrm>
            <a:off x="2858386" y="1264582"/>
            <a:ext cx="6475228" cy="4352453"/>
          </a:xfrm>
          <a:prstGeom prst="rect">
            <a:avLst/>
          </a:prstGeom>
        </p:spPr>
      </p:pic>
    </p:spTree>
    <p:extLst>
      <p:ext uri="{BB962C8B-B14F-4D97-AF65-F5344CB8AC3E}">
        <p14:creationId xmlns:p14="http://schemas.microsoft.com/office/powerpoint/2010/main" val="6638728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Focus on the problem areas</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25986"/>
          <a:stretch/>
        </p:blipFill>
        <p:spPr>
          <a:xfrm>
            <a:off x="360427" y="1424437"/>
            <a:ext cx="4001871" cy="3833098"/>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21173"/>
          <a:stretch/>
        </p:blipFill>
        <p:spPr>
          <a:xfrm>
            <a:off x="4362298" y="1509955"/>
            <a:ext cx="3673681" cy="374758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4526" r="3323"/>
          <a:stretch/>
        </p:blipFill>
        <p:spPr>
          <a:xfrm>
            <a:off x="8186267" y="1509955"/>
            <a:ext cx="3775578" cy="3446933"/>
          </a:xfrm>
          <a:prstGeom prst="rect">
            <a:avLst/>
          </a:prstGeom>
        </p:spPr>
      </p:pic>
    </p:spTree>
    <p:extLst>
      <p:ext uri="{BB962C8B-B14F-4D97-AF65-F5344CB8AC3E}">
        <p14:creationId xmlns:p14="http://schemas.microsoft.com/office/powerpoint/2010/main" val="3264814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Question:</a:t>
            </a:r>
            <a:br>
              <a:rPr lang="en-US" dirty="0"/>
            </a:br>
            <a:r>
              <a:rPr lang="en-US" sz="4000" dirty="0"/>
              <a:t>What are your implementation success stories?</a:t>
            </a:r>
            <a:endParaRPr lang="en-US" dirty="0"/>
          </a:p>
        </p:txBody>
      </p:sp>
    </p:spTree>
    <p:extLst>
      <p:ext uri="{BB962C8B-B14F-4D97-AF65-F5344CB8AC3E}">
        <p14:creationId xmlns:p14="http://schemas.microsoft.com/office/powerpoint/2010/main" val="10646131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&amp; Lessons Learned</a:t>
            </a:r>
          </a:p>
        </p:txBody>
      </p:sp>
    </p:spTree>
    <p:extLst>
      <p:ext uri="{BB962C8B-B14F-4D97-AF65-F5344CB8AC3E}">
        <p14:creationId xmlns:p14="http://schemas.microsoft.com/office/powerpoint/2010/main" val="39916563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Staff and elected official turnover</a:t>
            </a:r>
          </a:p>
          <a:p>
            <a:r>
              <a:rPr lang="en-US" dirty="0"/>
              <a:t>Availability of funding</a:t>
            </a:r>
          </a:p>
          <a:p>
            <a:r>
              <a:rPr lang="en-US" dirty="0"/>
              <a:t>Getting buy-in from state agency</a:t>
            </a:r>
          </a:p>
          <a:p>
            <a:r>
              <a:rPr lang="en-US" dirty="0"/>
              <a:t>Developers rule</a:t>
            </a:r>
          </a:p>
          <a:p>
            <a:r>
              <a:rPr lang="en-US" dirty="0"/>
              <a:t>Land use</a:t>
            </a:r>
          </a:p>
          <a:p>
            <a:r>
              <a:rPr lang="en-US" dirty="0"/>
              <a:t>Disinvestment and </a:t>
            </a:r>
          </a:p>
        </p:txBody>
      </p:sp>
      <p:sp>
        <p:nvSpPr>
          <p:cNvPr id="3" name="Title 2"/>
          <p:cNvSpPr>
            <a:spLocks noGrp="1"/>
          </p:cNvSpPr>
          <p:nvPr>
            <p:ph type="title"/>
          </p:nvPr>
        </p:nvSpPr>
        <p:spPr/>
        <p:txBody>
          <a:bodyPr/>
          <a:lstStyle/>
          <a:p>
            <a:r>
              <a:rPr lang="en-US" dirty="0"/>
              <a:t>Challenges</a:t>
            </a:r>
          </a:p>
        </p:txBody>
      </p:sp>
    </p:spTree>
    <p:extLst>
      <p:ext uri="{BB962C8B-B14F-4D97-AF65-F5344CB8AC3E}">
        <p14:creationId xmlns:p14="http://schemas.microsoft.com/office/powerpoint/2010/main" val="33205489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t>Meet regularly </a:t>
            </a:r>
          </a:p>
          <a:p>
            <a:pPr lvl="0"/>
            <a:r>
              <a:rPr lang="en-US" dirty="0"/>
              <a:t>Use every project as an opportunity to discuss complete streets</a:t>
            </a:r>
          </a:p>
          <a:p>
            <a:pPr lvl="0"/>
            <a:r>
              <a:rPr lang="en-US" dirty="0"/>
              <a:t>Get buy-in from all affected staff and decision makers</a:t>
            </a:r>
          </a:p>
          <a:p>
            <a:pPr lvl="0"/>
            <a:r>
              <a:rPr lang="en-US" dirty="0"/>
              <a:t>Establish protocols beyond the policy</a:t>
            </a:r>
          </a:p>
          <a:p>
            <a:pPr lvl="0"/>
            <a:r>
              <a:rPr lang="en-US" dirty="0"/>
              <a:t>Workshop ideas and iterate before establishing a process or constructing a project</a:t>
            </a:r>
          </a:p>
          <a:p>
            <a:endParaRPr lang="en-US" dirty="0"/>
          </a:p>
        </p:txBody>
      </p:sp>
      <p:sp>
        <p:nvSpPr>
          <p:cNvPr id="3" name="Title 2"/>
          <p:cNvSpPr>
            <a:spLocks noGrp="1"/>
          </p:cNvSpPr>
          <p:nvPr>
            <p:ph type="title"/>
          </p:nvPr>
        </p:nvSpPr>
        <p:spPr/>
        <p:txBody>
          <a:bodyPr/>
          <a:lstStyle/>
          <a:p>
            <a:r>
              <a:rPr lang="en-US" dirty="0"/>
              <a:t>Lessons learned</a:t>
            </a:r>
          </a:p>
        </p:txBody>
      </p:sp>
    </p:spTree>
    <p:extLst>
      <p:ext uri="{BB962C8B-B14F-4D97-AF65-F5344CB8AC3E}">
        <p14:creationId xmlns:p14="http://schemas.microsoft.com/office/powerpoint/2010/main" val="4475627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56732" y="1220262"/>
            <a:ext cx="7886700" cy="3657600"/>
          </a:xfrm>
        </p:spPr>
        <p:txBody>
          <a:bodyPr/>
          <a:lstStyle/>
          <a:p>
            <a:r>
              <a:rPr lang="en-US" dirty="0"/>
              <a:t>AtPolicy.org</a:t>
            </a:r>
          </a:p>
          <a:p>
            <a:r>
              <a:rPr lang="en-US" dirty="0"/>
              <a:t>Complete Streets Complete Networks</a:t>
            </a:r>
          </a:p>
          <a:p>
            <a:pPr lvl="1"/>
            <a:r>
              <a:rPr lang="en-US" dirty="0"/>
              <a:t>Rural Companion</a:t>
            </a:r>
          </a:p>
          <a:p>
            <a:r>
              <a:rPr lang="en-US" dirty="0"/>
              <a:t>National Complete Streets Coalition</a:t>
            </a:r>
          </a:p>
        </p:txBody>
      </p:sp>
      <p:sp>
        <p:nvSpPr>
          <p:cNvPr id="4" name="Title 3"/>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35442010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5000" dirty="0"/>
              <a:t>Contact: </a:t>
            </a:r>
            <a:br>
              <a:rPr lang="en-US" sz="5000" dirty="0"/>
            </a:br>
            <a:r>
              <a:rPr lang="en-US" sz="5000" dirty="0"/>
              <a:t>heather@activetrans.org</a:t>
            </a:r>
          </a:p>
        </p:txBody>
      </p:sp>
    </p:spTree>
    <p:extLst>
      <p:ext uri="{BB962C8B-B14F-4D97-AF65-F5344CB8AC3E}">
        <p14:creationId xmlns:p14="http://schemas.microsoft.com/office/powerpoint/2010/main" val="11121667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Discussion</a:t>
            </a:r>
          </a:p>
        </p:txBody>
      </p:sp>
    </p:spTree>
    <p:extLst>
      <p:ext uri="{BB962C8B-B14F-4D97-AF65-F5344CB8AC3E}">
        <p14:creationId xmlns:p14="http://schemas.microsoft.com/office/powerpoint/2010/main" val="3392858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8696" b="-17149"/>
          <a:stretch/>
        </p:blipFill>
        <p:spPr bwMode="auto">
          <a:xfrm>
            <a:off x="0" y="-2452516"/>
            <a:ext cx="12192000" cy="1161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1838326" y="2035808"/>
            <a:ext cx="6868140" cy="4344895"/>
          </a:xfrm>
          <a:solidFill>
            <a:schemeClr val="bg1">
              <a:alpha val="50000"/>
            </a:schemeClr>
          </a:solidFill>
        </p:spPr>
        <p:txBody>
          <a:bodyPr/>
          <a:lstStyle/>
          <a:p>
            <a:pPr marL="0" indent="0">
              <a:buNone/>
            </a:pPr>
            <a:r>
              <a:rPr lang="en-US" dirty="0">
                <a:solidFill>
                  <a:schemeClr val="tx1"/>
                </a:solidFill>
              </a:rPr>
              <a:t>Active Trans has helped craft and pass:</a:t>
            </a:r>
          </a:p>
          <a:p>
            <a:r>
              <a:rPr lang="en-US" dirty="0">
                <a:solidFill>
                  <a:schemeClr val="tx1"/>
                </a:solidFill>
              </a:rPr>
              <a:t>Illinois Complete Streets (state law)</a:t>
            </a:r>
          </a:p>
          <a:p>
            <a:r>
              <a:rPr lang="en-US" dirty="0">
                <a:solidFill>
                  <a:schemeClr val="tx1"/>
                </a:solidFill>
              </a:rPr>
              <a:t>Cook County Complete Streets policy (county ordinance)</a:t>
            </a:r>
          </a:p>
          <a:p>
            <a:r>
              <a:rPr lang="en-US" dirty="0">
                <a:solidFill>
                  <a:schemeClr val="tx1"/>
                </a:solidFill>
              </a:rPr>
              <a:t>Chicago Complete Streets (internal policy)</a:t>
            </a:r>
          </a:p>
          <a:p>
            <a:r>
              <a:rPr lang="en-US" dirty="0">
                <a:solidFill>
                  <a:schemeClr val="tx1"/>
                </a:solidFill>
              </a:rPr>
              <a:t>~25 municipal policies (mostly city/village ordinances)</a:t>
            </a:r>
          </a:p>
          <a:p>
            <a:r>
              <a:rPr lang="en-US" dirty="0">
                <a:solidFill>
                  <a:schemeClr val="tx1"/>
                </a:solidFill>
              </a:rPr>
              <a:t>~50 active transportation plans</a:t>
            </a:r>
          </a:p>
        </p:txBody>
      </p:sp>
      <p:sp>
        <p:nvSpPr>
          <p:cNvPr id="3" name="Title 2"/>
          <p:cNvSpPr>
            <a:spLocks noGrp="1"/>
          </p:cNvSpPr>
          <p:nvPr>
            <p:ph type="title"/>
          </p:nvPr>
        </p:nvSpPr>
        <p:spPr>
          <a:xfrm>
            <a:off x="1524000" y="524985"/>
            <a:ext cx="8790604" cy="985838"/>
          </a:xfrm>
          <a:solidFill>
            <a:schemeClr val="bg1">
              <a:alpha val="50000"/>
            </a:schemeClr>
          </a:solidFill>
        </p:spPr>
        <p:txBody>
          <a:bodyPr/>
          <a:lstStyle/>
          <a:p>
            <a:r>
              <a:rPr lang="en-US" dirty="0"/>
              <a:t>Our Complete Streets Experience</a:t>
            </a:r>
          </a:p>
        </p:txBody>
      </p:sp>
    </p:spTree>
    <p:extLst>
      <p:ext uri="{BB962C8B-B14F-4D97-AF65-F5344CB8AC3E}">
        <p14:creationId xmlns:p14="http://schemas.microsoft.com/office/powerpoint/2010/main" val="396527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s3.amazonaws.com/imagerelay-assets/client/1104/assets/10146192/IMG_3344_detail.jpg?AWSAccessKeyId=AKIAJVLMPTIIZCRKAFSQ&amp;Expires=1813819299&amp;Signature=MIYph74JXT2WhcCIl4QIUibk7jc%3D"/>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6200" y="-1097280"/>
            <a:ext cx="12268200" cy="899668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1838324" y="2035808"/>
            <a:ext cx="6853393" cy="3524334"/>
          </a:xfrm>
          <a:solidFill>
            <a:schemeClr val="bg1">
              <a:alpha val="50000"/>
            </a:schemeClr>
          </a:solidFill>
        </p:spPr>
        <p:txBody>
          <a:bodyPr/>
          <a:lstStyle/>
          <a:p>
            <a:r>
              <a:rPr lang="en-US" dirty="0">
                <a:solidFill>
                  <a:schemeClr val="tx1"/>
                </a:solidFill>
              </a:rPr>
              <a:t>Created </a:t>
            </a:r>
            <a:r>
              <a:rPr lang="en-US" i="1" dirty="0">
                <a:solidFill>
                  <a:schemeClr val="tx1"/>
                </a:solidFill>
              </a:rPr>
              <a:t>Complete Streets, Complete Networks </a:t>
            </a:r>
            <a:r>
              <a:rPr lang="en-US" dirty="0">
                <a:solidFill>
                  <a:schemeClr val="tx1"/>
                </a:solidFill>
              </a:rPr>
              <a:t>policy and design guidelines manual</a:t>
            </a:r>
          </a:p>
          <a:p>
            <a:r>
              <a:rPr lang="en-US" dirty="0">
                <a:solidFill>
                  <a:schemeClr val="tx1"/>
                </a:solidFill>
              </a:rPr>
              <a:t>Developed City of Memphis’ </a:t>
            </a:r>
            <a:r>
              <a:rPr lang="en-US" i="1" dirty="0">
                <a:solidFill>
                  <a:schemeClr val="tx1"/>
                </a:solidFill>
              </a:rPr>
              <a:t>Complete Streets Project Delivery Manual </a:t>
            </a:r>
            <a:r>
              <a:rPr lang="en-US" dirty="0">
                <a:solidFill>
                  <a:schemeClr val="tx1"/>
                </a:solidFill>
              </a:rPr>
              <a:t>and </a:t>
            </a:r>
            <a:r>
              <a:rPr lang="en-US" i="1" dirty="0">
                <a:solidFill>
                  <a:schemeClr val="tx1"/>
                </a:solidFill>
              </a:rPr>
              <a:t>Roadway Regulatory Plan</a:t>
            </a:r>
          </a:p>
          <a:p>
            <a:r>
              <a:rPr lang="en-US" dirty="0">
                <a:solidFill>
                  <a:schemeClr val="tx1"/>
                </a:solidFill>
              </a:rPr>
              <a:t>Contributed to Chicago’s Complete Streets guidelines</a:t>
            </a:r>
          </a:p>
        </p:txBody>
      </p:sp>
      <p:sp>
        <p:nvSpPr>
          <p:cNvPr id="3" name="Title 2"/>
          <p:cNvSpPr>
            <a:spLocks noGrp="1"/>
          </p:cNvSpPr>
          <p:nvPr>
            <p:ph type="title"/>
          </p:nvPr>
        </p:nvSpPr>
        <p:spPr>
          <a:xfrm>
            <a:off x="1524000" y="524985"/>
            <a:ext cx="8790604" cy="985838"/>
          </a:xfrm>
          <a:solidFill>
            <a:schemeClr val="bg1">
              <a:alpha val="50000"/>
            </a:schemeClr>
          </a:solidFill>
        </p:spPr>
        <p:txBody>
          <a:bodyPr/>
          <a:lstStyle/>
          <a:p>
            <a:r>
              <a:rPr lang="en-US" dirty="0"/>
              <a:t>Our Complete Streets Experience</a:t>
            </a:r>
          </a:p>
        </p:txBody>
      </p:sp>
    </p:spTree>
    <p:extLst>
      <p:ext uri="{BB962C8B-B14F-4D97-AF65-F5344CB8AC3E}">
        <p14:creationId xmlns:p14="http://schemas.microsoft.com/office/powerpoint/2010/main" val="3743043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Question:</a:t>
            </a:r>
            <a:br>
              <a:rPr lang="en-US" dirty="0"/>
            </a:br>
            <a:br>
              <a:rPr lang="en-US" dirty="0"/>
            </a:br>
            <a:r>
              <a:rPr lang="en-US" sz="4000" dirty="0"/>
              <a:t>What experience(s) do you have with complete streets policies or implementation?</a:t>
            </a:r>
          </a:p>
        </p:txBody>
      </p:sp>
    </p:spTree>
    <p:extLst>
      <p:ext uri="{BB962C8B-B14F-4D97-AF65-F5344CB8AC3E}">
        <p14:creationId xmlns:p14="http://schemas.microsoft.com/office/powerpoint/2010/main" val="219194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6000" dirty="0"/>
              <a:t>Overview of Complete Streets in Chicagoland</a:t>
            </a:r>
          </a:p>
        </p:txBody>
      </p:sp>
    </p:spTree>
    <p:extLst>
      <p:ext uri="{BB962C8B-B14F-4D97-AF65-F5344CB8AC3E}">
        <p14:creationId xmlns:p14="http://schemas.microsoft.com/office/powerpoint/2010/main" val="3048177825"/>
      </p:ext>
    </p:extLst>
  </p:cSld>
  <p:clrMapOvr>
    <a:masterClrMapping/>
  </p:clrMapOvr>
</p:sld>
</file>

<file path=ppt/theme/theme1.xml><?xml version="1.0" encoding="utf-8"?>
<a:theme xmlns:a="http://schemas.openxmlformats.org/drawingml/2006/main" name="Active Trans Theme">
  <a:themeElements>
    <a:clrScheme name="ATA Brand">
      <a:dk1>
        <a:srgbClr val="6D6863"/>
      </a:dk1>
      <a:lt1>
        <a:srgbClr val="FFFFFF"/>
      </a:lt1>
      <a:dk2>
        <a:srgbClr val="6D6863"/>
      </a:dk2>
      <a:lt2>
        <a:srgbClr val="FFFFFF"/>
      </a:lt2>
      <a:accent1>
        <a:srgbClr val="6CB33F"/>
      </a:accent1>
      <a:accent2>
        <a:srgbClr val="F47B20"/>
      </a:accent2>
      <a:accent3>
        <a:srgbClr val="D8D9DA"/>
      </a:accent3>
      <a:accent4>
        <a:srgbClr val="E8CF00"/>
      </a:accent4>
      <a:accent5>
        <a:srgbClr val="006595"/>
      </a:accent5>
      <a:accent6>
        <a:srgbClr val="73AFB6"/>
      </a:accent6>
      <a:hlink>
        <a:srgbClr val="006595"/>
      </a:hlink>
      <a:folHlink>
        <a:srgbClr val="73AF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TA Powerpoint Template 2015" id="{148543B9-E66C-4141-93E8-72DFD1D17A68}" vid="{35CCFC92-9256-4C50-B807-073BE7B4CDA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2077</TotalTime>
  <Words>3728</Words>
  <Application>Microsoft Office PowerPoint</Application>
  <PresentationFormat>Widescreen</PresentationFormat>
  <Paragraphs>276</Paragraphs>
  <Slides>59</Slides>
  <Notes>36</Notes>
  <HiddenSlides>2</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59</vt:i4>
      </vt:variant>
    </vt:vector>
  </HeadingPairs>
  <TitlesOfParts>
    <vt:vector size="66" baseType="lpstr">
      <vt:lpstr>Arial</vt:lpstr>
      <vt:lpstr>Calibri</vt:lpstr>
      <vt:lpstr>Times New Roman</vt:lpstr>
      <vt:lpstr>Trebuchet MS</vt:lpstr>
      <vt:lpstr>Verdana</vt:lpstr>
      <vt:lpstr>Active Trans Theme</vt:lpstr>
      <vt:lpstr>Custom Design</vt:lpstr>
      <vt:lpstr>So you have a complete streets policy, now what?  Presented by: Heather Schady Senior Transportation Planner, Active Transportation Alliance</vt:lpstr>
      <vt:lpstr>Active Transportation Alliance</vt:lpstr>
      <vt:lpstr>PowerPoint Presentation</vt:lpstr>
      <vt:lpstr>Our “50/50/Zero” Goal</vt:lpstr>
      <vt:lpstr>Our Organizational Principles</vt:lpstr>
      <vt:lpstr>Our Complete Streets Experience</vt:lpstr>
      <vt:lpstr>Our Complete Streets Experience</vt:lpstr>
      <vt:lpstr>Question:  What experience(s) do you have with complete streets policies or implementation?</vt:lpstr>
      <vt:lpstr>Overview of Complete Streets in Chicagoland</vt:lpstr>
      <vt:lpstr>PowerPoint Presentation</vt:lpstr>
      <vt:lpstr>PowerPoint Presentation</vt:lpstr>
      <vt:lpstr>Regional implementation</vt:lpstr>
      <vt:lpstr>Local implementation difficult to track</vt:lpstr>
      <vt:lpstr>Problem</vt:lpstr>
      <vt:lpstr>PowerPoint Presentation</vt:lpstr>
      <vt:lpstr>Questions asked</vt:lpstr>
      <vt:lpstr>PowerPoint Presentation</vt:lpstr>
      <vt:lpstr>PowerPoint Presentation</vt:lpstr>
      <vt:lpstr>PowerPoint Presentation</vt:lpstr>
      <vt:lpstr>Findings</vt:lpstr>
      <vt:lpstr>Question:   What has your local or regional experience been with complete streets implementation? </vt:lpstr>
      <vt:lpstr>COMPLETE STREETS POLICY &amp; IMPLEMENTATION PROJECT</vt:lpstr>
      <vt:lpstr>Healthy HotSpot Complete Streets initiative</vt:lpstr>
      <vt:lpstr>Communities</vt:lpstr>
      <vt:lpstr>Calumet Park</vt:lpstr>
      <vt:lpstr>Steger</vt:lpstr>
      <vt:lpstr>Midlothian</vt:lpstr>
      <vt:lpstr>Richton Park</vt:lpstr>
      <vt:lpstr>Willow Springs</vt:lpstr>
      <vt:lpstr>Skokie</vt:lpstr>
      <vt:lpstr>Summit</vt:lpstr>
      <vt:lpstr>PowerPoint Presentation</vt:lpstr>
      <vt:lpstr>Process</vt:lpstr>
      <vt:lpstr>Steering Committee Lessons Learned</vt:lpstr>
      <vt:lpstr>Steering committee formation</vt:lpstr>
      <vt:lpstr>Dispel myths: steering committee</vt:lpstr>
      <vt:lpstr>Dispel myths: village board</vt:lpstr>
      <vt:lpstr>Bring in other experts</vt:lpstr>
      <vt:lpstr>Develop a shared vision</vt:lpstr>
      <vt:lpstr>Develop a shared vision, con’t</vt:lpstr>
      <vt:lpstr>Talk through each policy element</vt:lpstr>
      <vt:lpstr>Question: What policy development approaches have worked for you?</vt:lpstr>
      <vt:lpstr>Implementation success stories</vt:lpstr>
      <vt:lpstr>Engagement through tactical suburbanism</vt:lpstr>
      <vt:lpstr>Understand existing conditions…</vt:lpstr>
      <vt:lpstr>And create a prioritization system</vt:lpstr>
      <vt:lpstr>Create checklists</vt:lpstr>
      <vt:lpstr>Develop funding strategies</vt:lpstr>
      <vt:lpstr>Leverage policy for additional resources</vt:lpstr>
      <vt:lpstr>Use policy to attract new development</vt:lpstr>
      <vt:lpstr>Partner with neighbors</vt:lpstr>
      <vt:lpstr>Focus on the problem areas</vt:lpstr>
      <vt:lpstr>Question: What are your implementation success stories?</vt:lpstr>
      <vt:lpstr>Challenges &amp; Lessons Learned</vt:lpstr>
      <vt:lpstr>Challenges</vt:lpstr>
      <vt:lpstr>Lessons learned</vt:lpstr>
      <vt:lpstr>Resources</vt:lpstr>
      <vt:lpstr>Contact:  heather@activetrans.org</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Sirita Render</dc:creator>
  <cp:lastModifiedBy>Heather Schady</cp:lastModifiedBy>
  <cp:revision>168</cp:revision>
  <cp:lastPrinted>2017-05-22T18:50:42Z</cp:lastPrinted>
  <dcterms:created xsi:type="dcterms:W3CDTF">2015-10-22T18:16:54Z</dcterms:created>
  <dcterms:modified xsi:type="dcterms:W3CDTF">2017-06-23T19:11:13Z</dcterms:modified>
</cp:coreProperties>
</file>